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21.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Lst>
  <p:notesMasterIdLst>
    <p:notesMasterId r:id="rId67"/>
  </p:notesMasterIdLst>
  <p:handoutMasterIdLst>
    <p:handoutMasterId r:id="rId68"/>
  </p:handoutMasterIdLst>
  <p:sldIdLst>
    <p:sldId id="507" r:id="rId5"/>
    <p:sldId id="523" r:id="rId6"/>
    <p:sldId id="508" r:id="rId7"/>
    <p:sldId id="4060" r:id="rId8"/>
    <p:sldId id="594" r:id="rId9"/>
    <p:sldId id="4070" r:id="rId10"/>
    <p:sldId id="527" r:id="rId11"/>
    <p:sldId id="584" r:id="rId12"/>
    <p:sldId id="611" r:id="rId13"/>
    <p:sldId id="620" r:id="rId14"/>
    <p:sldId id="628" r:id="rId15"/>
    <p:sldId id="621" r:id="rId16"/>
    <p:sldId id="633" r:id="rId17"/>
    <p:sldId id="629" r:id="rId18"/>
    <p:sldId id="634" r:id="rId19"/>
    <p:sldId id="630" r:id="rId20"/>
    <p:sldId id="635" r:id="rId21"/>
    <p:sldId id="631" r:id="rId22"/>
    <p:sldId id="499" r:id="rId23"/>
    <p:sldId id="552" r:id="rId24"/>
    <p:sldId id="553" r:id="rId25"/>
    <p:sldId id="554" r:id="rId26"/>
    <p:sldId id="551" r:id="rId27"/>
    <p:sldId id="556" r:id="rId28"/>
    <p:sldId id="601" r:id="rId29"/>
    <p:sldId id="529" r:id="rId30"/>
    <p:sldId id="514" r:id="rId31"/>
    <p:sldId id="581" r:id="rId32"/>
    <p:sldId id="475" r:id="rId33"/>
    <p:sldId id="522" r:id="rId34"/>
    <p:sldId id="524" r:id="rId35"/>
    <p:sldId id="525" r:id="rId36"/>
    <p:sldId id="528" r:id="rId37"/>
    <p:sldId id="482" r:id="rId38"/>
    <p:sldId id="483" r:id="rId39"/>
    <p:sldId id="4069" r:id="rId40"/>
    <p:sldId id="485" r:id="rId41"/>
    <p:sldId id="487" r:id="rId42"/>
    <p:sldId id="488" r:id="rId43"/>
    <p:sldId id="490" r:id="rId44"/>
    <p:sldId id="603" r:id="rId45"/>
    <p:sldId id="4068" r:id="rId46"/>
    <p:sldId id="500" r:id="rId47"/>
    <p:sldId id="565" r:id="rId48"/>
    <p:sldId id="566" r:id="rId49"/>
    <p:sldId id="370" r:id="rId50"/>
    <p:sldId id="372" r:id="rId51"/>
    <p:sldId id="374" r:id="rId52"/>
    <p:sldId id="373" r:id="rId53"/>
    <p:sldId id="375" r:id="rId54"/>
    <p:sldId id="573" r:id="rId55"/>
    <p:sldId id="574" r:id="rId56"/>
    <p:sldId id="575" r:id="rId57"/>
    <p:sldId id="576" r:id="rId58"/>
    <p:sldId id="627" r:id="rId59"/>
    <p:sldId id="578" r:id="rId60"/>
    <p:sldId id="579" r:id="rId61"/>
    <p:sldId id="4067" r:id="rId62"/>
    <p:sldId id="539" r:id="rId63"/>
    <p:sldId id="533" r:id="rId64"/>
    <p:sldId id="4059" r:id="rId65"/>
    <p:sldId id="505" r:id="rId66"/>
  </p:sldIdLst>
  <p:sldSz cx="9906000" cy="6858000" type="A4"/>
  <p:notesSz cx="6670675" cy="9875838"/>
  <p:custDataLst>
    <p:tags r:id="rId69"/>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888" userDrawn="1">
          <p15:clr>
            <a:srgbClr val="A4A3A4"/>
          </p15:clr>
        </p15:guide>
        <p15:guide id="2" orient="horz" pos="1185" userDrawn="1">
          <p15:clr>
            <a:srgbClr val="A4A3A4"/>
          </p15:clr>
        </p15:guide>
        <p15:guide id="3" pos="312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 id="3" name="Dana Cooperson" initials="DC" lastIdx="4" clrIdx="3">
    <p:extLst>
      <p:ext uri="{19B8F6BF-5375-455C-9EA6-DF929625EA0E}">
        <p15:presenceInfo xmlns:p15="http://schemas.microsoft.com/office/powerpoint/2012/main" userId="S::Dana.Cooperson@analysysmason.com::7288dde9-7eb9-4d5c-bd6a-0c5d4fce26e2" providerId="AD"/>
      </p:ext>
    </p:extLst>
  </p:cmAuthor>
  <p:cmAuthor id="4" name="Michela Venturelli" initials="MV" lastIdx="4" clrIdx="4">
    <p:extLst>
      <p:ext uri="{19B8F6BF-5375-455C-9EA6-DF929625EA0E}">
        <p15:presenceInfo xmlns:p15="http://schemas.microsoft.com/office/powerpoint/2012/main" userId="S::Michela.Venturelli@analysysmason.com::12964400-261d-4775-b389-96a8276aff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72"/>
    <a:srgbClr val="DFDCE3"/>
    <a:srgbClr val="D58EC0"/>
    <a:srgbClr val="C155A1"/>
    <a:srgbClr val="5A2149"/>
    <a:srgbClr val="8F8CE0"/>
    <a:srgbClr val="5753D0"/>
    <a:srgbClr val="AA182C"/>
    <a:srgbClr val="C7C6EF"/>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35" autoAdjust="0"/>
  </p:normalViewPr>
  <p:slideViewPr>
    <p:cSldViewPr snapToGrid="0" showGuides="1">
      <p:cViewPr varScale="1">
        <p:scale>
          <a:sx n="76" d="100"/>
          <a:sy n="76" d="100"/>
        </p:scale>
        <p:origin x="1086" y="96"/>
      </p:cViewPr>
      <p:guideLst>
        <p:guide orient="horz" pos="888"/>
        <p:guide orient="horz" pos="1185"/>
        <p:guide pos="3120"/>
      </p:guideLst>
    </p:cSldViewPr>
  </p:slideViewPr>
  <p:notesTextViewPr>
    <p:cViewPr>
      <p:scale>
        <a:sx n="1" d="1"/>
        <a:sy n="1" d="1"/>
      </p:scale>
      <p:origin x="0" y="0"/>
    </p:cViewPr>
  </p:notesTextViewPr>
  <p:notesViewPr>
    <p:cSldViewPr snapToGrid="0" showGuides="1">
      <p:cViewPr varScale="1">
        <p:scale>
          <a:sx n="80" d="100"/>
          <a:sy n="80" d="100"/>
        </p:scale>
        <p:origin x="3192" y="108"/>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3075768942236"/>
          <c:y val="0.12874037607257663"/>
          <c:w val="0.75393848462115531"/>
          <c:h val="0.74251948055574557"/>
        </c:manualLayout>
      </c:layout>
      <c:doughnutChart>
        <c:varyColors val="1"/>
        <c:ser>
          <c:idx val="0"/>
          <c:order val="0"/>
          <c:tx>
            <c:strRef>
              <c:f>Sheet1!$B$1</c:f>
              <c:strCache>
                <c:ptCount val="1"/>
                <c:pt idx="0">
                  <c:v>Revenue (USD million)</c:v>
                </c:pt>
              </c:strCache>
            </c:strRef>
          </c:tx>
          <c:spPr>
            <a:ln w="25400">
              <a:solidFill>
                <a:schemeClr val="bg1"/>
              </a:solidFill>
            </a:ln>
          </c:spPr>
          <c:dPt>
            <c:idx val="0"/>
            <c:bubble3D val="0"/>
            <c:spPr>
              <a:solidFill>
                <a:schemeClr val="accent1"/>
              </a:solidFill>
              <a:ln w="25400">
                <a:solidFill>
                  <a:schemeClr val="bg1"/>
                </a:solidFill>
              </a:ln>
              <a:effectLst/>
            </c:spPr>
            <c:extLst>
              <c:ext xmlns:c16="http://schemas.microsoft.com/office/drawing/2014/chart" uri="{C3380CC4-5D6E-409C-BE32-E72D297353CC}">
                <c16:uniqueId val="{00000001-81AC-4FAC-A36E-CF95BFD2498B}"/>
              </c:ext>
            </c:extLst>
          </c:dPt>
          <c:dPt>
            <c:idx val="1"/>
            <c:bubble3D val="0"/>
            <c:spPr>
              <a:solidFill>
                <a:schemeClr val="accent5">
                  <a:lumMod val="60000"/>
                  <a:lumOff val="40000"/>
                </a:schemeClr>
              </a:solidFill>
              <a:ln w="25400">
                <a:solidFill>
                  <a:schemeClr val="bg1"/>
                </a:solidFill>
              </a:ln>
              <a:effectLst/>
            </c:spPr>
            <c:extLst>
              <c:ext xmlns:c16="http://schemas.microsoft.com/office/drawing/2014/chart" uri="{C3380CC4-5D6E-409C-BE32-E72D297353CC}">
                <c16:uniqueId val="{00000002-81AC-4FAC-A36E-CF95BFD249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Product</c:v>
                </c:pt>
                <c:pt idx="1">
                  <c:v>Professional services</c:v>
                </c:pt>
              </c:strCache>
            </c:strRef>
          </c:cat>
          <c:val>
            <c:numRef>
              <c:f>Sheet1!$B$2:$B$3</c:f>
              <c:numCache>
                <c:formatCode>General</c:formatCode>
                <c:ptCount val="2"/>
                <c:pt idx="0">
                  <c:v>4961.9821611396565</c:v>
                </c:pt>
                <c:pt idx="1">
                  <c:v>9350.7122569020539</c:v>
                </c:pt>
              </c:numCache>
            </c:numRef>
          </c:val>
          <c:extLst>
            <c:ext xmlns:c16="http://schemas.microsoft.com/office/drawing/2014/chart" uri="{C3380CC4-5D6E-409C-BE32-E72D297353CC}">
              <c16:uniqueId val="{00000000-81AC-4FAC-A36E-CF95BFD2498B}"/>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Salesforce</c:v>
                </c:pt>
                <c:pt idx="1">
                  <c:v>Oracle</c:v>
                </c:pt>
                <c:pt idx="2">
                  <c:v>Amdocs</c:v>
                </c:pt>
                <c:pt idx="3">
                  <c:v>SAP</c:v>
                </c:pt>
                <c:pt idx="4">
                  <c:v>Huawei</c:v>
                </c:pt>
                <c:pt idx="5">
                  <c:v>Netcracker</c:v>
                </c:pt>
                <c:pt idx="6">
                  <c:v>Other</c:v>
                </c:pt>
              </c:strCache>
            </c:strRef>
          </c:cat>
          <c:val>
            <c:numRef>
              <c:f>Sheet1!$B$2:$B$8</c:f>
              <c:numCache>
                <c:formatCode>General</c:formatCode>
                <c:ptCount val="7"/>
                <c:pt idx="0">
                  <c:v>478.04260499999998</c:v>
                </c:pt>
                <c:pt idx="1">
                  <c:v>336.52061080790736</c:v>
                </c:pt>
                <c:pt idx="2">
                  <c:v>134.6803042804126</c:v>
                </c:pt>
                <c:pt idx="3">
                  <c:v>87.741602524793464</c:v>
                </c:pt>
                <c:pt idx="4">
                  <c:v>85.551778952098914</c:v>
                </c:pt>
                <c:pt idx="5">
                  <c:v>85.176000000000002</c:v>
                </c:pt>
                <c:pt idx="6">
                  <c:v>339.94758518246181</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EE876ECC-B30F-4A1D-8393-21F32E3201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35A55C80-0E6D-493B-AA80-BDEE43FEEE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204.59207059199997</c:v>
                </c:pt>
                <c:pt idx="1">
                  <c:v>128.59343999999999</c:v>
                </c:pt>
                <c:pt idx="2">
                  <c:v>124.04411249999998</c:v>
                </c:pt>
                <c:pt idx="3">
                  <c:v>97.678716606000009</c:v>
                </c:pt>
                <c:pt idx="4">
                  <c:v>78.80004000000001</c:v>
                </c:pt>
                <c:pt idx="5">
                  <c:v>78.705344916900032</c:v>
                </c:pt>
              </c:numCache>
            </c:numRef>
          </c:xVal>
          <c:yVal>
            <c:numRef>
              <c:f>Sheet1!$C$2:$C$7</c:f>
              <c:numCache>
                <c:formatCode>0.0%</c:formatCode>
                <c:ptCount val="6"/>
                <c:pt idx="0">
                  <c:v>2.200000000000002E-2</c:v>
                </c:pt>
                <c:pt idx="1">
                  <c:v>-0.02</c:v>
                </c:pt>
                <c:pt idx="2">
                  <c:v>2.0000000000000018E-2</c:v>
                </c:pt>
                <c:pt idx="3">
                  <c:v>1.0000000000000231E-2</c:v>
                </c:pt>
                <c:pt idx="4" formatCode="0%">
                  <c:v>-9.9999999999998979E-3</c:v>
                </c:pt>
                <c:pt idx="5" formatCode="0%">
                  <c:v>1.4000000000000012E-2</c:v>
                </c:pt>
              </c:numCache>
            </c:numRef>
          </c:yVal>
          <c:smooth val="0"/>
          <c:extLst>
            <c:ext xmlns:c15="http://schemas.microsoft.com/office/drawing/2012/chart" uri="{02D57815-91ED-43cb-92C2-25804820EDAC}">
              <c15:datalabelsRange>
                <c15:f>Sheet1!$A$2:$A$9</c15:f>
                <c15:dlblRangeCache>
                  <c:ptCount val="8"/>
                  <c:pt idx="0">
                    <c:v>Accenture</c:v>
                  </c:pt>
                  <c:pt idx="1">
                    <c:v>Atento</c:v>
                  </c:pt>
                  <c:pt idx="2">
                    <c:v>IBM</c:v>
                  </c:pt>
                  <c:pt idx="3">
                    <c:v>CGI Group</c:v>
                  </c:pt>
                  <c:pt idx="4">
                    <c:v>Convergys</c:v>
                  </c:pt>
                  <c:pt idx="5">
                    <c:v>Amdocs</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2.5000000000000001E-3</c:v>
                </c:pt>
                <c:pt idx="1">
                  <c:v>2.5000000000000001E-3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3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Accenture</c:v>
                </c:pt>
                <c:pt idx="1">
                  <c:v>Atento</c:v>
                </c:pt>
                <c:pt idx="2">
                  <c:v>IBM</c:v>
                </c:pt>
                <c:pt idx="3">
                  <c:v>CGI Group</c:v>
                </c:pt>
                <c:pt idx="4">
                  <c:v>Convergys</c:v>
                </c:pt>
                <c:pt idx="5">
                  <c:v>Amdocs</c:v>
                </c:pt>
                <c:pt idx="6">
                  <c:v>Other</c:v>
                </c:pt>
              </c:strCache>
            </c:strRef>
          </c:cat>
          <c:val>
            <c:numRef>
              <c:f>Sheet1!$B$2:$B$8</c:f>
              <c:numCache>
                <c:formatCode>General</c:formatCode>
                <c:ptCount val="7"/>
                <c:pt idx="0">
                  <c:v>204.59207059199997</c:v>
                </c:pt>
                <c:pt idx="1">
                  <c:v>128.59343999999999</c:v>
                </c:pt>
                <c:pt idx="2">
                  <c:v>124.04411249999998</c:v>
                </c:pt>
                <c:pt idx="3">
                  <c:v>97.678716606000009</c:v>
                </c:pt>
                <c:pt idx="4">
                  <c:v>78.80004000000001</c:v>
                </c:pt>
                <c:pt idx="5">
                  <c:v>78.705344916900032</c:v>
                </c:pt>
                <c:pt idx="6">
                  <c:v>1574.2553665369974</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6.0015003750937736E-3"/>
                  <c:y val="5.9106028302944921E-3"/>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BD2DA1CF-0675-449E-AC99-B01B48FC016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D600FC67-B0E5-4AAB-967E-8C0112FDA6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2.4006001500375143E-2"/>
                  <c:y val="-1.773180849088348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FF08749B-F783-422A-BA2C-0CA029BED5C3}" type="CELLRANGE">
                      <a:rPr lang="en-US" dirty="0"/>
                      <a:pPr>
                        <a:defRPr sz="1000" b="0" i="0" u="none" strike="noStrike" kern="1200" baseline="0">
                          <a:solidFill>
                            <a:schemeClr val="tx1"/>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9.1942985746436612E-2"/>
                      <c:h val="6.011083078409498E-2"/>
                    </c:manualLayout>
                  </c15:layout>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116.41632521301719</c:v>
                </c:pt>
                <c:pt idx="1">
                  <c:v>115.59800000000001</c:v>
                </c:pt>
                <c:pt idx="2">
                  <c:v>74.103120000000004</c:v>
                </c:pt>
                <c:pt idx="3">
                  <c:v>56.703756733710058</c:v>
                </c:pt>
                <c:pt idx="4">
                  <c:v>50.789407327229512</c:v>
                </c:pt>
                <c:pt idx="5">
                  <c:v>32.212863707473979</c:v>
                </c:pt>
              </c:numCache>
            </c:numRef>
          </c:xVal>
          <c:yVal>
            <c:numRef>
              <c:f>Sheet1!$C$2:$C$7</c:f>
              <c:numCache>
                <c:formatCode>0.00%</c:formatCode>
                <c:ptCount val="6"/>
                <c:pt idx="0">
                  <c:v>3.0000000000000027E-2</c:v>
                </c:pt>
                <c:pt idx="1">
                  <c:v>0.12000000000000011</c:v>
                </c:pt>
                <c:pt idx="2">
                  <c:v>4.0000000000000036E-2</c:v>
                </c:pt>
                <c:pt idx="3">
                  <c:v>-4.9999999999999933E-2</c:v>
                </c:pt>
                <c:pt idx="4">
                  <c:v>1.0000000000000231E-2</c:v>
                </c:pt>
                <c:pt idx="5">
                  <c:v>-3.9999999999999925E-2</c:v>
                </c:pt>
              </c:numCache>
            </c:numRef>
          </c:yVal>
          <c:smooth val="0"/>
          <c:extLst>
            <c:ext xmlns:c15="http://schemas.microsoft.com/office/drawing/2012/chart" uri="{02D57815-91ED-43cb-92C2-25804820EDAC}">
              <c15:datalabelsRange>
                <c15:f>Sheet1!$A$2:$A$9</c15:f>
                <c15:dlblRangeCache>
                  <c:ptCount val="8"/>
                  <c:pt idx="0">
                    <c:v>Oracle</c:v>
                  </c:pt>
                  <c:pt idx="1">
                    <c:v>Salesforce</c:v>
                  </c:pt>
                  <c:pt idx="2">
                    <c:v>Netcracker</c:v>
                  </c:pt>
                  <c:pt idx="3">
                    <c:v>SAP</c:v>
                  </c:pt>
                  <c:pt idx="4">
                    <c:v>Amdocs</c:v>
                  </c:pt>
                  <c:pt idx="5">
                    <c:v>Huawei</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1.9E-2</c:v>
                </c:pt>
                <c:pt idx="1">
                  <c:v>1.9E-2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Oracle</c:v>
                </c:pt>
                <c:pt idx="1">
                  <c:v>Salesforce</c:v>
                </c:pt>
                <c:pt idx="2">
                  <c:v>Netcracker</c:v>
                </c:pt>
                <c:pt idx="3">
                  <c:v>SAP</c:v>
                </c:pt>
                <c:pt idx="4">
                  <c:v>Amdocs</c:v>
                </c:pt>
                <c:pt idx="5">
                  <c:v>Huawei</c:v>
                </c:pt>
                <c:pt idx="6">
                  <c:v>Other</c:v>
                </c:pt>
              </c:strCache>
            </c:strRef>
          </c:cat>
          <c:val>
            <c:numRef>
              <c:f>Sheet1!$B$2:$B$8</c:f>
              <c:numCache>
                <c:formatCode>General</c:formatCode>
                <c:ptCount val="7"/>
                <c:pt idx="0">
                  <c:v>116.41632521301719</c:v>
                </c:pt>
                <c:pt idx="1">
                  <c:v>115.59800000000001</c:v>
                </c:pt>
                <c:pt idx="2">
                  <c:v>74.103120000000004</c:v>
                </c:pt>
                <c:pt idx="3">
                  <c:v>56.703756733710058</c:v>
                </c:pt>
                <c:pt idx="4">
                  <c:v>50.789407327229512</c:v>
                </c:pt>
                <c:pt idx="5">
                  <c:v>32.212863707473979</c:v>
                </c:pt>
                <c:pt idx="6">
                  <c:v>321.21792848017958</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8C4569F6-B414-463A-A043-E07BE54F61B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08D9B007-6774-4ABF-B128-571F4C1CE2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132.70867225000001</c:v>
                </c:pt>
                <c:pt idx="1">
                  <c:v>102.17925899999999</c:v>
                </c:pt>
                <c:pt idx="2">
                  <c:v>50.142077999999998</c:v>
                </c:pt>
                <c:pt idx="3">
                  <c:v>39.901845374999994</c:v>
                </c:pt>
                <c:pt idx="4">
                  <c:v>33.861827417999997</c:v>
                </c:pt>
                <c:pt idx="5">
                  <c:v>25.275412822499998</c:v>
                </c:pt>
              </c:numCache>
            </c:numRef>
          </c:xVal>
          <c:yVal>
            <c:numRef>
              <c:f>Sheet1!$C$2:$C$7</c:f>
              <c:numCache>
                <c:formatCode>0.00%</c:formatCode>
                <c:ptCount val="6"/>
                <c:pt idx="0">
                  <c:v>1.0000000000000009E-2</c:v>
                </c:pt>
                <c:pt idx="1">
                  <c:v>5.0000000000000044E-2</c:v>
                </c:pt>
                <c:pt idx="2">
                  <c:v>1.9999999999999796E-2</c:v>
                </c:pt>
                <c:pt idx="3">
                  <c:v>-2.000000000000024E-2</c:v>
                </c:pt>
                <c:pt idx="4">
                  <c:v>2.9999999999999805E-2</c:v>
                </c:pt>
                <c:pt idx="5">
                  <c:v>5.0000000000001155E-3</c:v>
                </c:pt>
              </c:numCache>
            </c:numRef>
          </c:yVal>
          <c:smooth val="0"/>
          <c:extLst>
            <c:ext xmlns:c15="http://schemas.microsoft.com/office/drawing/2012/chart" uri="{02D57815-91ED-43cb-92C2-25804820EDAC}">
              <c15:datalabelsRange>
                <c15:f>Sheet1!$A$2:$A$9</c15:f>
                <c15:dlblRangeCache>
                  <c:ptCount val="8"/>
                  <c:pt idx="0">
                    <c:v>IBM</c:v>
                  </c:pt>
                  <c:pt idx="1">
                    <c:v>Accenture</c:v>
                  </c:pt>
                  <c:pt idx="2">
                    <c:v>Netcracker</c:v>
                  </c:pt>
                  <c:pt idx="3">
                    <c:v>Huawei</c:v>
                  </c:pt>
                  <c:pt idx="4">
                    <c:v>CGI Group</c:v>
                  </c:pt>
                  <c:pt idx="5">
                    <c:v>Nokia</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1.2999999999999999E-2</c:v>
                </c:pt>
                <c:pt idx="1">
                  <c:v>1.2999999999999999E-2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IBM</c:v>
                </c:pt>
                <c:pt idx="1">
                  <c:v>Accenture</c:v>
                </c:pt>
                <c:pt idx="2">
                  <c:v>Netcracker</c:v>
                </c:pt>
                <c:pt idx="3">
                  <c:v>Huawei</c:v>
                </c:pt>
                <c:pt idx="4">
                  <c:v>CGI Group</c:v>
                </c:pt>
                <c:pt idx="5">
                  <c:v>Nokia</c:v>
                </c:pt>
                <c:pt idx="6">
                  <c:v>Other</c:v>
                </c:pt>
              </c:strCache>
            </c:strRef>
          </c:cat>
          <c:val>
            <c:numRef>
              <c:f>Sheet1!$B$2:$B$8</c:f>
              <c:numCache>
                <c:formatCode>General</c:formatCode>
                <c:ptCount val="7"/>
                <c:pt idx="0">
                  <c:v>132.70867225000001</c:v>
                </c:pt>
                <c:pt idx="1">
                  <c:v>102.17925899999999</c:v>
                </c:pt>
                <c:pt idx="2">
                  <c:v>50.142077999999998</c:v>
                </c:pt>
                <c:pt idx="3">
                  <c:v>39.901845374999994</c:v>
                </c:pt>
                <c:pt idx="4">
                  <c:v>33.861827417999997</c:v>
                </c:pt>
                <c:pt idx="5">
                  <c:v>25.275412822499998</c:v>
                </c:pt>
                <c:pt idx="6">
                  <c:v>474.21136910533193</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CF601223-7E32-4257-9BFE-949264EFF6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layout>
                <c:manualLayout>
                  <c:x val="-9.0022505626407706E-3"/>
                  <c:y val="-8.865904245441739E-3"/>
                </c:manualLayout>
              </c:layout>
              <c:tx>
                <c:rich>
                  <a:bodyPr/>
                  <a:lstStyle/>
                  <a:p>
                    <a:fld id="{9A17C5C0-B933-4C60-8318-1EDE98726FF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D30-4613-85B2-E954B99B8F26}"/>
                </c:ext>
              </c:extLst>
            </c:dLbl>
            <c:dLbl>
              <c:idx val="3"/>
              <c:layout>
                <c:manualLayout>
                  <c:x val="-3.6009002250562694E-2"/>
                  <c:y val="-3.5463616981766956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1.2003000750187547E-2"/>
                  <c:y val="1.1821205660588877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346.61225624999997</c:v>
                </c:pt>
                <c:pt idx="1">
                  <c:v>207.05607530279278</c:v>
                </c:pt>
                <c:pt idx="2">
                  <c:v>151.76980501774537</c:v>
                </c:pt>
                <c:pt idx="3">
                  <c:v>135.97530720618579</c:v>
                </c:pt>
                <c:pt idx="4">
                  <c:v>69.251625000000004</c:v>
                </c:pt>
                <c:pt idx="5">
                  <c:v>66.774582060284601</c:v>
                </c:pt>
              </c:numCache>
            </c:numRef>
          </c:xVal>
          <c:yVal>
            <c:numRef>
              <c:f>Sheet1!$C$2:$C$7</c:f>
              <c:numCache>
                <c:formatCode>0.0%</c:formatCode>
                <c:ptCount val="6"/>
                <c:pt idx="0">
                  <c:v>0.10499999999999998</c:v>
                </c:pt>
                <c:pt idx="1">
                  <c:v>2.0000000000000018E-2</c:v>
                </c:pt>
                <c:pt idx="2">
                  <c:v>0.01</c:v>
                </c:pt>
                <c:pt idx="3">
                  <c:v>2.0000000000000018E-2</c:v>
                </c:pt>
                <c:pt idx="4">
                  <c:v>6.4999999999999947E-2</c:v>
                </c:pt>
                <c:pt idx="5">
                  <c:v>-4.9999999999998934E-3</c:v>
                </c:pt>
              </c:numCache>
            </c:numRef>
          </c:yVal>
          <c:smooth val="0"/>
          <c:extLst>
            <c:ext xmlns:c15="http://schemas.microsoft.com/office/drawing/2012/chart" uri="{02D57815-91ED-43cb-92C2-25804820EDAC}">
              <c15:datalabelsRange>
                <c15:f>Sheet1!$A$2:$A$9</c15:f>
                <c15:dlblRangeCache>
                  <c:ptCount val="8"/>
                  <c:pt idx="0">
                    <c:v>Salesforce</c:v>
                  </c:pt>
                  <c:pt idx="1">
                    <c:v>Oracle</c:v>
                  </c:pt>
                  <c:pt idx="2">
                    <c:v>Nokia</c:v>
                  </c:pt>
                  <c:pt idx="3">
                    <c:v>Amdocs</c:v>
                  </c:pt>
                  <c:pt idx="4">
                    <c:v>Netcracker</c:v>
                  </c:pt>
                  <c:pt idx="5">
                    <c:v>Huawei</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7.9000000000000008E-3</c:v>
                </c:pt>
                <c:pt idx="1">
                  <c:v>7.9000000000000008E-3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4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Salesforce</c:v>
                </c:pt>
                <c:pt idx="1">
                  <c:v>Oracle</c:v>
                </c:pt>
                <c:pt idx="2">
                  <c:v>Nokia</c:v>
                </c:pt>
                <c:pt idx="3">
                  <c:v>Amdocs</c:v>
                </c:pt>
                <c:pt idx="4">
                  <c:v>Netcracker</c:v>
                </c:pt>
                <c:pt idx="5">
                  <c:v>Huawei</c:v>
                </c:pt>
                <c:pt idx="6">
                  <c:v>Other</c:v>
                </c:pt>
              </c:strCache>
            </c:strRef>
          </c:cat>
          <c:val>
            <c:numRef>
              <c:f>Sheet1!$B$2:$B$8</c:f>
              <c:numCache>
                <c:formatCode>General</c:formatCode>
                <c:ptCount val="7"/>
                <c:pt idx="0">
                  <c:v>346.61225624999997</c:v>
                </c:pt>
                <c:pt idx="1">
                  <c:v>207.05607530279278</c:v>
                </c:pt>
                <c:pt idx="2">
                  <c:v>151.76980501774537</c:v>
                </c:pt>
                <c:pt idx="3">
                  <c:v>135.97530720618579</c:v>
                </c:pt>
                <c:pt idx="4">
                  <c:v>69.251625000000004</c:v>
                </c:pt>
                <c:pt idx="5">
                  <c:v>66.774582060284601</c:v>
                </c:pt>
                <c:pt idx="6">
                  <c:v>584.07419679973293</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3.0007501875468868E-3"/>
                  <c:y val="3.2508315566619705E-2"/>
                </c:manualLayout>
              </c:layout>
              <c:tx>
                <c:rich>
                  <a:bodyPr/>
                  <a:lstStyle/>
                  <a:p>
                    <a:fld id="{F9097A49-B1BD-4779-A6F5-1602F9807D0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layout>
                <c:manualLayout>
                  <c:x val="-2.4006001500375095E-2"/>
                  <c:y val="0"/>
                </c:manualLayout>
              </c:layout>
              <c:tx>
                <c:rich>
                  <a:bodyPr/>
                  <a:lstStyle/>
                  <a:p>
                    <a:fld id="{9671F733-3CD8-4B1B-9A2E-3C1D26DF673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6804212864239679"/>
                      <c:h val="7.5892140340981282E-2"/>
                    </c:manualLayout>
                  </c15:layout>
                  <c15:dlblFieldTable/>
                  <c15:showDataLabelsRange val="1"/>
                </c:ext>
                <c:ext xmlns:c16="http://schemas.microsoft.com/office/drawing/2014/chart" uri="{C3380CC4-5D6E-409C-BE32-E72D297353CC}">
                  <c16:uniqueId val="{00000000-3D30-4613-85B2-E954B99B8F26}"/>
                </c:ext>
              </c:extLst>
            </c:dLbl>
            <c:dLbl>
              <c:idx val="2"/>
              <c:tx>
                <c:rich>
                  <a:bodyPr/>
                  <a:lstStyle/>
                  <a:p>
                    <a:fld id="{293A35C0-CDEB-40F9-9DED-DB7965F8AD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0.12603150787696923"/>
                  <c:y val="2.9553014151472354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573.32998800000018</c:v>
                </c:pt>
                <c:pt idx="1">
                  <c:v>381.61081485071998</c:v>
                </c:pt>
                <c:pt idx="2">
                  <c:v>325.6950206250001</c:v>
                </c:pt>
                <c:pt idx="3">
                  <c:v>267.6212352</c:v>
                </c:pt>
                <c:pt idx="4">
                  <c:v>202.64373360000002</c:v>
                </c:pt>
                <c:pt idx="5">
                  <c:v>173.84178851999999</c:v>
                </c:pt>
              </c:numCache>
            </c:numRef>
          </c:xVal>
          <c:yVal>
            <c:numRef>
              <c:f>Sheet1!$C$2:$C$7</c:f>
              <c:numCache>
                <c:formatCode>0.0%</c:formatCode>
                <c:ptCount val="6"/>
                <c:pt idx="0">
                  <c:v>-1.9999999999999796E-2</c:v>
                </c:pt>
                <c:pt idx="1">
                  <c:v>-4.0000000000000147E-2</c:v>
                </c:pt>
                <c:pt idx="2">
                  <c:v>-2.4999999999999911E-2</c:v>
                </c:pt>
                <c:pt idx="3">
                  <c:v>-0.02</c:v>
                </c:pt>
                <c:pt idx="4">
                  <c:v>1.0000000000000009E-2</c:v>
                </c:pt>
                <c:pt idx="5">
                  <c:v>2.0000000000000018E-2</c:v>
                </c:pt>
              </c:numCache>
            </c:numRef>
          </c:yVal>
          <c:smooth val="0"/>
          <c:extLst>
            <c:ext xmlns:c15="http://schemas.microsoft.com/office/drawing/2012/chart" uri="{02D57815-91ED-43cb-92C2-25804820EDAC}">
              <c15:datalabelsRange>
                <c15:f>Sheet1!$A$2:$A$9</c15:f>
                <c15:dlblRangeCache>
                  <c:ptCount val="8"/>
                  <c:pt idx="0">
                    <c:v>Convergys</c:v>
                  </c:pt>
                  <c:pt idx="1">
                    <c:v>Teleperformance</c:v>
                  </c:pt>
                  <c:pt idx="2">
                    <c:v>Sykes</c:v>
                  </c:pt>
                  <c:pt idx="3">
                    <c:v>Atento</c:v>
                  </c:pt>
                  <c:pt idx="4">
                    <c:v>IBM</c:v>
                  </c:pt>
                  <c:pt idx="5">
                    <c:v>TeleTech</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-1.9900000000000001E-2</c:v>
                </c:pt>
                <c:pt idx="1">
                  <c:v>-1.9900000000000001E-2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6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B4FE-4B37-839A-F400A5E12066}"/>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2-B4FE-4B37-839A-F400A5E12066}"/>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3-B4FE-4B37-839A-F400A5E12066}"/>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4-B4FE-4B37-839A-F400A5E12066}"/>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5-B4FE-4B37-839A-F400A5E12066}"/>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6-B4FE-4B37-839A-F400A5E12066}"/>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7-B4FE-4B37-839A-F400A5E12066}"/>
              </c:ext>
            </c:extLst>
          </c:dPt>
          <c:dLbls>
            <c:dLbl>
              <c:idx val="5"/>
              <c:tx>
                <c:rich>
                  <a:bodyPr/>
                  <a:lstStyle/>
                  <a:p>
                    <a:fld id="{7CD0CADF-796A-4506-8E24-DDBF92201A72}" type="PERCENTAGE">
                      <a:rPr lang="en-US">
                        <a:solidFill>
                          <a:schemeClr val="tx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4FE-4B37-839A-F400A5E12066}"/>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B4FE-4B37-839A-F400A5E120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Salesforce</c:v>
                </c:pt>
                <c:pt idx="1">
                  <c:v>Amdocs</c:v>
                </c:pt>
                <c:pt idx="2">
                  <c:v>Oracle</c:v>
                </c:pt>
                <c:pt idx="3">
                  <c:v>Convergys</c:v>
                </c:pt>
                <c:pt idx="4">
                  <c:v>Accenture</c:v>
                </c:pt>
                <c:pt idx="5">
                  <c:v>IBM</c:v>
                </c:pt>
                <c:pt idx="6">
                  <c:v>Other</c:v>
                </c:pt>
              </c:strCache>
            </c:strRef>
          </c:cat>
          <c:val>
            <c:numRef>
              <c:f>Sheet1!$B$2:$B$8</c:f>
              <c:numCache>
                <c:formatCode>General</c:formatCode>
                <c:ptCount val="7"/>
                <c:pt idx="0">
                  <c:v>1298.56626125</c:v>
                </c:pt>
                <c:pt idx="1">
                  <c:v>887.87063233404638</c:v>
                </c:pt>
                <c:pt idx="2">
                  <c:v>826.30708706502867</c:v>
                </c:pt>
                <c:pt idx="3">
                  <c:v>764.45590320000008</c:v>
                </c:pt>
                <c:pt idx="4">
                  <c:v>666.68946687199991</c:v>
                </c:pt>
                <c:pt idx="5">
                  <c:v>532.71691219280979</c:v>
                </c:pt>
                <c:pt idx="6">
                  <c:v>9336.0881551278253</c:v>
                </c:pt>
              </c:numCache>
            </c:numRef>
          </c:val>
          <c:extLst>
            <c:ext xmlns:c16="http://schemas.microsoft.com/office/drawing/2014/chart" uri="{C3380CC4-5D6E-409C-BE32-E72D297353CC}">
              <c16:uniqueId val="{00000000-B4FE-4B37-839A-F400A5E120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0993732685139782E-2"/>
          <c:y val="0.84523528620581645"/>
          <c:w val="0.85801229835017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Convergys</c:v>
                </c:pt>
                <c:pt idx="1">
                  <c:v>Teleperformance</c:v>
                </c:pt>
                <c:pt idx="2">
                  <c:v>Sykes</c:v>
                </c:pt>
                <c:pt idx="3">
                  <c:v>Atento</c:v>
                </c:pt>
                <c:pt idx="4">
                  <c:v>IBM</c:v>
                </c:pt>
                <c:pt idx="5">
                  <c:v>TeleTech</c:v>
                </c:pt>
                <c:pt idx="6">
                  <c:v>Other</c:v>
                </c:pt>
              </c:strCache>
            </c:strRef>
          </c:cat>
          <c:val>
            <c:numRef>
              <c:f>Sheet1!$B$2:$B$8</c:f>
              <c:numCache>
                <c:formatCode>General</c:formatCode>
                <c:ptCount val="7"/>
                <c:pt idx="0">
                  <c:v>573.32998800000018</c:v>
                </c:pt>
                <c:pt idx="1">
                  <c:v>381.61081485071998</c:v>
                </c:pt>
                <c:pt idx="2">
                  <c:v>325.6950206250001</c:v>
                </c:pt>
                <c:pt idx="3">
                  <c:v>267.6212352</c:v>
                </c:pt>
                <c:pt idx="4">
                  <c:v>202.64373360000002</c:v>
                </c:pt>
                <c:pt idx="5">
                  <c:v>173.84178851999999</c:v>
                </c:pt>
                <c:pt idx="6">
                  <c:v>2237.0597046025869</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92702955266375653"/>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158144282911"/>
          <c:y val="6.5027656666883579E-2"/>
          <c:w val="0.87338581999536091"/>
          <c:h val="0.70282623661315446"/>
        </c:manualLayout>
      </c:layout>
      <c:barChart>
        <c:barDir val="col"/>
        <c:grouping val="stacked"/>
        <c:varyColors val="0"/>
        <c:ser>
          <c:idx val="1"/>
          <c:order val="0"/>
          <c:tx>
            <c:strRef>
              <c:f>Sheet1!$B$1</c:f>
              <c:strCache>
                <c:ptCount val="1"/>
                <c:pt idx="0">
                  <c:v>Mobile</c:v>
                </c:pt>
              </c:strCache>
            </c:strRef>
          </c:tx>
          <c:spPr>
            <a:solidFill>
              <a:srgbClr val="221F72"/>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Sheet1!$B$2:$B$9</c:f>
              <c:numCache>
                <c:formatCode>_-[$$-409]* #,##0_ ;_-[$$-409]* \-#,##0\ ;_-[$$-409]* "-"??_ ;_-@_ </c:formatCode>
                <c:ptCount val="8"/>
                <c:pt idx="0">
                  <c:v>202</c:v>
                </c:pt>
                <c:pt idx="1">
                  <c:v>49</c:v>
                </c:pt>
                <c:pt idx="2">
                  <c:v>115</c:v>
                </c:pt>
                <c:pt idx="3">
                  <c:v>39</c:v>
                </c:pt>
                <c:pt idx="4">
                  <c:v>102</c:v>
                </c:pt>
                <c:pt idx="5">
                  <c:v>219</c:v>
                </c:pt>
                <c:pt idx="6">
                  <c:v>43</c:v>
                </c:pt>
                <c:pt idx="7">
                  <c:v>32</c:v>
                </c:pt>
              </c:numCache>
            </c:numRef>
          </c:val>
          <c:extLst>
            <c:ext xmlns:c16="http://schemas.microsoft.com/office/drawing/2014/chart" uri="{C3380CC4-5D6E-409C-BE32-E72D297353CC}">
              <c16:uniqueId val="{00000000-50F9-44F1-9B54-DEE7C1A54983}"/>
            </c:ext>
          </c:extLst>
        </c:ser>
        <c:ser>
          <c:idx val="0"/>
          <c:order val="1"/>
          <c:tx>
            <c:strRef>
              <c:f>Sheet1!$C$1</c:f>
              <c:strCache>
                <c:ptCount val="1"/>
                <c:pt idx="0">
                  <c:v>IoT</c:v>
                </c:pt>
              </c:strCache>
            </c:strRef>
          </c:tx>
          <c:spPr>
            <a:solidFill>
              <a:schemeClr val="accent1">
                <a:lumMod val="40000"/>
                <a:lumOff val="60000"/>
              </a:schemeClr>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Sheet1!$C$2:$C$9</c:f>
              <c:numCache>
                <c:formatCode>_-[$$-409]* #,##0_ ;_-[$$-409]* \-#,##0\ ;_-[$$-409]* "-"??_ ;_-@_ </c:formatCode>
                <c:ptCount val="8"/>
                <c:pt idx="0">
                  <c:v>3</c:v>
                </c:pt>
                <c:pt idx="1">
                  <c:v>1</c:v>
                </c:pt>
                <c:pt idx="2">
                  <c:v>2</c:v>
                </c:pt>
                <c:pt idx="3">
                  <c:v>1</c:v>
                </c:pt>
                <c:pt idx="4">
                  <c:v>1</c:v>
                </c:pt>
                <c:pt idx="5">
                  <c:v>5</c:v>
                </c:pt>
                <c:pt idx="6">
                  <c:v>0</c:v>
                </c:pt>
                <c:pt idx="7">
                  <c:v>0</c:v>
                </c:pt>
              </c:numCache>
            </c:numRef>
          </c:val>
          <c:extLst>
            <c:ext xmlns:c16="http://schemas.microsoft.com/office/drawing/2014/chart" uri="{C3380CC4-5D6E-409C-BE32-E72D297353CC}">
              <c16:uniqueId val="{00000001-50F9-44F1-9B54-DEE7C1A54983}"/>
            </c:ext>
          </c:extLst>
        </c:ser>
        <c:ser>
          <c:idx val="2"/>
          <c:order val="2"/>
          <c:tx>
            <c:strRef>
              <c:f>Sheet1!$D$1</c:f>
              <c:strCache>
                <c:ptCount val="1"/>
                <c:pt idx="0">
                  <c:v>Consumer fixed</c:v>
                </c:pt>
              </c:strCache>
            </c:strRef>
          </c:tx>
          <c:spPr>
            <a:solidFill>
              <a:schemeClr val="accent5"/>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Sheet1!$D$2:$D$9</c:f>
              <c:numCache>
                <c:formatCode>_-[$$-409]* #,##0_ ;_-[$$-409]* \-#,##0\ ;_-[$$-409]* "-"??_ ;_-@_ </c:formatCode>
                <c:ptCount val="8"/>
                <c:pt idx="0">
                  <c:v>193</c:v>
                </c:pt>
                <c:pt idx="1">
                  <c:v>33</c:v>
                </c:pt>
                <c:pt idx="2">
                  <c:v>100</c:v>
                </c:pt>
                <c:pt idx="3">
                  <c:v>17</c:v>
                </c:pt>
                <c:pt idx="4">
                  <c:v>49</c:v>
                </c:pt>
                <c:pt idx="5">
                  <c:v>64</c:v>
                </c:pt>
                <c:pt idx="6">
                  <c:v>12</c:v>
                </c:pt>
                <c:pt idx="7">
                  <c:v>4</c:v>
                </c:pt>
              </c:numCache>
            </c:numRef>
          </c:val>
          <c:extLst>
            <c:ext xmlns:c16="http://schemas.microsoft.com/office/drawing/2014/chart" uri="{C3380CC4-5D6E-409C-BE32-E72D297353CC}">
              <c16:uniqueId val="{00000000-C735-412B-B82F-07255771080A}"/>
            </c:ext>
          </c:extLst>
        </c:ser>
        <c:ser>
          <c:idx val="3"/>
          <c:order val="3"/>
          <c:tx>
            <c:strRef>
              <c:f>Sheet1!$E$1</c:f>
              <c:strCache>
                <c:ptCount val="1"/>
                <c:pt idx="0">
                  <c:v>Business fixed</c:v>
                </c:pt>
              </c:strCache>
            </c:strRef>
          </c:tx>
          <c:spPr>
            <a:solidFill>
              <a:schemeClr val="accent5">
                <a:lumMod val="60000"/>
                <a:lumOff val="40000"/>
              </a:schemeClr>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Sheet1!$E$2:$E$9</c:f>
              <c:numCache>
                <c:formatCode>_-[$$-409]* #,##0_ ;_-[$$-409]* \-#,##0\ ;_-[$$-409]* "-"??_ ;_-@_ </c:formatCode>
                <c:ptCount val="8"/>
                <c:pt idx="0">
                  <c:v>103</c:v>
                </c:pt>
                <c:pt idx="1">
                  <c:v>15</c:v>
                </c:pt>
                <c:pt idx="2">
                  <c:v>77</c:v>
                </c:pt>
                <c:pt idx="3">
                  <c:v>15</c:v>
                </c:pt>
                <c:pt idx="4">
                  <c:v>42</c:v>
                </c:pt>
                <c:pt idx="5">
                  <c:v>29</c:v>
                </c:pt>
                <c:pt idx="6">
                  <c:v>10</c:v>
                </c:pt>
                <c:pt idx="7">
                  <c:v>3</c:v>
                </c:pt>
              </c:numCache>
            </c:numRef>
          </c:val>
          <c:extLst>
            <c:ext xmlns:c16="http://schemas.microsoft.com/office/drawing/2014/chart" uri="{C3380CC4-5D6E-409C-BE32-E72D297353CC}">
              <c16:uniqueId val="{00000001-C735-412B-B82F-07255771080A}"/>
            </c:ext>
          </c:extLst>
        </c:ser>
        <c:dLbls>
          <c:showLegendKey val="0"/>
          <c:showVal val="0"/>
          <c:showCatName val="0"/>
          <c:showSerName val="0"/>
          <c:showPercent val="0"/>
          <c:showBubbleSize val="0"/>
        </c:dLbls>
        <c:gapWidth val="43"/>
        <c:overlap val="100"/>
        <c:axId val="208099968"/>
        <c:axId val="208110336"/>
      </c:barChart>
      <c:catAx>
        <c:axId val="208099968"/>
        <c:scaling>
          <c:orientation val="minMax"/>
        </c:scaling>
        <c:delete val="0"/>
        <c:axPos val="b"/>
        <c:numFmt formatCode="General" sourceLinked="1"/>
        <c:majorTickMark val="none"/>
        <c:minorTickMark val="none"/>
        <c:tickLblPos val="nextTo"/>
        <c:spPr>
          <a:ln w="12700">
            <a:solidFill>
              <a:srgbClr val="000000"/>
            </a:solidFill>
          </a:ln>
        </c:spPr>
        <c:txPr>
          <a:bodyPr rot="0" vert="horz"/>
          <a:lstStyle/>
          <a:p>
            <a:pPr>
              <a:defRPr sz="1200"/>
            </a:pPr>
            <a:endParaRPr lang="en-US"/>
          </a:p>
        </c:txPr>
        <c:crossAx val="208110336"/>
        <c:crosses val="autoZero"/>
        <c:auto val="1"/>
        <c:lblAlgn val="ctr"/>
        <c:lblOffset val="100"/>
        <c:noMultiLvlLbl val="0"/>
      </c:catAx>
      <c:valAx>
        <c:axId val="208110336"/>
        <c:scaling>
          <c:orientation val="minMax"/>
        </c:scaling>
        <c:delete val="0"/>
        <c:axPos val="l"/>
        <c:title>
          <c:tx>
            <c:rich>
              <a:bodyPr rot="-5400000" vert="horz"/>
              <a:lstStyle/>
              <a:p>
                <a:pPr>
                  <a:defRPr sz="1200" spc="20" baseline="0"/>
                </a:pPr>
                <a:r>
                  <a:rPr lang="en-GB" sz="1200" b="0" spc="20" baseline="0" dirty="0"/>
                  <a:t>Total revenue (USD billion)</a:t>
                </a:r>
              </a:p>
            </c:rich>
          </c:tx>
          <c:layout>
            <c:manualLayout>
              <c:xMode val="edge"/>
              <c:yMode val="edge"/>
              <c:x val="1.8482008495213829E-2"/>
              <c:y val="0.22265419947506562"/>
            </c:manualLayout>
          </c:layout>
          <c:overlay val="0"/>
        </c:title>
        <c:numFmt formatCode="#,##0" sourceLinked="0"/>
        <c:majorTickMark val="none"/>
        <c:minorTickMark val="none"/>
        <c:tickLblPos val="nextTo"/>
        <c:spPr>
          <a:ln>
            <a:noFill/>
          </a:ln>
        </c:spPr>
        <c:txPr>
          <a:bodyPr/>
          <a:lstStyle/>
          <a:p>
            <a:pPr>
              <a:defRPr sz="1200"/>
            </a:pPr>
            <a:endParaRPr lang="en-US"/>
          </a:p>
        </c:txPr>
        <c:crossAx val="208099968"/>
        <c:crosses val="autoZero"/>
        <c:crossBetween val="between"/>
      </c:valAx>
      <c:spPr>
        <a:noFill/>
        <a:ln w="25400">
          <a:noFill/>
        </a:ln>
      </c:spPr>
    </c:plotArea>
    <c:legend>
      <c:legendPos val="b"/>
      <c:layout>
        <c:manualLayout>
          <c:xMode val="edge"/>
          <c:yMode val="edge"/>
          <c:x val="0.29730518921347826"/>
          <c:y val="0.92091972878390205"/>
          <c:w val="0.40810839826910261"/>
          <c:h val="5.4080271216097986E-2"/>
        </c:manualLayout>
      </c:layout>
      <c:overlay val="0"/>
      <c:txPr>
        <a:bodyPr/>
        <a:lstStyle/>
        <a:p>
          <a:pPr>
            <a:defRPr sz="1200"/>
          </a:pPr>
          <a:endParaRPr lang="en-US"/>
        </a:p>
      </c:txPr>
    </c:legend>
    <c:plotVisOnly val="1"/>
    <c:dispBlanksAs val="gap"/>
    <c:showDLblsOverMax val="0"/>
  </c:chart>
  <c:txPr>
    <a:bodyPr/>
    <a:lstStyle/>
    <a:p>
      <a:pPr>
        <a:defRPr sz="1000">
          <a:solidFill>
            <a:srgbClr val="000000"/>
          </a:solidFill>
          <a:latin typeface="Franklin Gothic Book" panose="020B05030201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17E5-4F71-9FB9-9B26BBA26A3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2-17E5-4F71-9FB9-9B26BBA26A3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3-17E5-4F71-9FB9-9B26BBA26A3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4-17E5-4F71-9FB9-9B26BBA26A3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5-17E5-4F71-9FB9-9B26BBA26A3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6-17E5-4F71-9FB9-9B26BBA26A3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7-17E5-4F71-9FB9-9B26BBA26A3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17E5-4F71-9FB9-9B26BBA26A3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17E5-4F71-9FB9-9B26BBA26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Salesforce</c:v>
                </c:pt>
                <c:pt idx="1">
                  <c:v>Oracle</c:v>
                </c:pt>
                <c:pt idx="2">
                  <c:v>Amdocs</c:v>
                </c:pt>
                <c:pt idx="3">
                  <c:v>Netcracker</c:v>
                </c:pt>
                <c:pt idx="4">
                  <c:v>Huawei</c:v>
                </c:pt>
                <c:pt idx="5">
                  <c:v>Nokia</c:v>
                </c:pt>
                <c:pt idx="6">
                  <c:v>Other</c:v>
                </c:pt>
              </c:strCache>
            </c:strRef>
          </c:cat>
          <c:val>
            <c:numRef>
              <c:f>Sheet1!$B$2:$B$8</c:f>
              <c:numCache>
                <c:formatCode>General</c:formatCode>
                <c:ptCount val="7"/>
                <c:pt idx="0">
                  <c:v>1177.6236612499999</c:v>
                </c:pt>
                <c:pt idx="1">
                  <c:v>812.30422956502866</c:v>
                </c:pt>
                <c:pt idx="2">
                  <c:v>536.87779215714636</c:v>
                </c:pt>
                <c:pt idx="3">
                  <c:v>279.38132999999999</c:v>
                </c:pt>
                <c:pt idx="4">
                  <c:v>216.62114182689459</c:v>
                </c:pt>
                <c:pt idx="5">
                  <c:v>193.3417058896575</c:v>
                </c:pt>
                <c:pt idx="6">
                  <c:v>1745.8323004509293</c:v>
                </c:pt>
              </c:numCache>
            </c:numRef>
          </c:val>
          <c:extLst>
            <c:ext xmlns:c16="http://schemas.microsoft.com/office/drawing/2014/chart" uri="{C3380CC4-5D6E-409C-BE32-E72D297353CC}">
              <c16:uniqueId val="{00000000-17E5-4F71-9FB9-9B26BBA26A3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D37F-45B7-9BB4-690DE0AB2F12}"/>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D37F-45B7-9BB4-690DE0AB2F12}"/>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D37F-45B7-9BB4-690DE0AB2F12}"/>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D37F-45B7-9BB4-690DE0AB2F12}"/>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D37F-45B7-9BB4-690DE0AB2F12}"/>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D37F-45B7-9BB4-690DE0AB2F12}"/>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D37F-45B7-9BB4-690DE0AB2F12}"/>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D37F-45B7-9BB4-690DE0AB2F12}"/>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D37F-45B7-9BB4-690DE0AB2F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Convergys</c:v>
                </c:pt>
                <c:pt idx="1">
                  <c:v>Accenture</c:v>
                </c:pt>
                <c:pt idx="2">
                  <c:v>IBM</c:v>
                </c:pt>
                <c:pt idx="3">
                  <c:v>Teleperformance</c:v>
                </c:pt>
                <c:pt idx="4">
                  <c:v>Atento</c:v>
                </c:pt>
                <c:pt idx="5">
                  <c:v>Sykes</c:v>
                </c:pt>
                <c:pt idx="6">
                  <c:v>Other</c:v>
                </c:pt>
              </c:strCache>
            </c:strRef>
          </c:cat>
          <c:val>
            <c:numRef>
              <c:f>Sheet1!$B$2:$B$8</c:f>
              <c:numCache>
                <c:formatCode>General</c:formatCode>
                <c:ptCount val="7"/>
                <c:pt idx="0">
                  <c:v>764.45590320000019</c:v>
                </c:pt>
                <c:pt idx="1">
                  <c:v>666.68946687199991</c:v>
                </c:pt>
                <c:pt idx="2">
                  <c:v>513.86839735000001</c:v>
                </c:pt>
                <c:pt idx="3">
                  <c:v>504.83930714626501</c:v>
                </c:pt>
                <c:pt idx="4">
                  <c:v>493.78999679999998</c:v>
                </c:pt>
                <c:pt idx="5">
                  <c:v>429.89122752500009</c:v>
                </c:pt>
                <c:pt idx="6">
                  <c:v>5977.1779580087887</c:v>
                </c:pt>
              </c:numCache>
            </c:numRef>
          </c:val>
          <c:extLst>
            <c:ext xmlns:c16="http://schemas.microsoft.com/office/drawing/2014/chart" uri="{C3380CC4-5D6E-409C-BE32-E72D297353CC}">
              <c16:uniqueId val="{0000000E-D37F-45B7-9BB4-690DE0AB2F12}"/>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9102055041319372"/>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1C164FBD-2031-4C23-A435-6C3F6DF30DB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F059A1A5-0459-4C38-86E3-26C3DFAA921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237.37079999999997</c:v>
                </c:pt>
                <c:pt idx="1">
                  <c:v>215.43277334331839</c:v>
                </c:pt>
                <c:pt idx="2">
                  <c:v>152.31121824131134</c:v>
                </c:pt>
                <c:pt idx="3">
                  <c:v>50.850585000000002</c:v>
                </c:pt>
                <c:pt idx="4">
                  <c:v>32.081917107037086</c:v>
                </c:pt>
                <c:pt idx="5">
                  <c:v>31.795350213214803</c:v>
                </c:pt>
              </c:numCache>
            </c:numRef>
          </c:xVal>
          <c:yVal>
            <c:numRef>
              <c:f>Sheet1!$C$2:$C$7</c:f>
              <c:numCache>
                <c:formatCode>0.00%</c:formatCode>
                <c:ptCount val="6"/>
                <c:pt idx="0">
                  <c:v>0.15999999999999992</c:v>
                </c:pt>
                <c:pt idx="1">
                  <c:v>1.5000000000000124E-2</c:v>
                </c:pt>
                <c:pt idx="2">
                  <c:v>-1.0000000000000009E-2</c:v>
                </c:pt>
                <c:pt idx="3">
                  <c:v>6.0000000000000053E-2</c:v>
                </c:pt>
                <c:pt idx="4">
                  <c:v>-1.9999999999999907E-2</c:v>
                </c:pt>
                <c:pt idx="5">
                  <c:v>0</c:v>
                </c:pt>
              </c:numCache>
            </c:numRef>
          </c:yVal>
          <c:smooth val="0"/>
          <c:extLst>
            <c:ext xmlns:c15="http://schemas.microsoft.com/office/drawing/2012/chart" uri="{02D57815-91ED-43cb-92C2-25804820EDAC}">
              <c15:datalabelsRange>
                <c15:f>Sheet1!$A$2:$A$9</c15:f>
                <c15:dlblRangeCache>
                  <c:ptCount val="8"/>
                  <c:pt idx="0">
                    <c:v>Salesforce</c:v>
                  </c:pt>
                  <c:pt idx="1">
                    <c:v>Amdocs</c:v>
                  </c:pt>
                  <c:pt idx="2">
                    <c:v>Oracle</c:v>
                  </c:pt>
                  <c:pt idx="3">
                    <c:v>Netcracker</c:v>
                  </c:pt>
                  <c:pt idx="4">
                    <c:v>Huawei</c:v>
                  </c:pt>
                  <c:pt idx="5">
                    <c:v>Nokia</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2.1000000000000001E-2</c:v>
                </c:pt>
                <c:pt idx="1">
                  <c:v>2.1000000000000001E-2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3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Salesforce</c:v>
                </c:pt>
                <c:pt idx="1">
                  <c:v>Amdocs</c:v>
                </c:pt>
                <c:pt idx="2">
                  <c:v>Oracle</c:v>
                </c:pt>
                <c:pt idx="3">
                  <c:v>Netcracker</c:v>
                </c:pt>
                <c:pt idx="4">
                  <c:v>Huawei</c:v>
                </c:pt>
                <c:pt idx="5">
                  <c:v>Nokia</c:v>
                </c:pt>
                <c:pt idx="6">
                  <c:v>Other</c:v>
                </c:pt>
              </c:strCache>
            </c:strRef>
          </c:cat>
          <c:val>
            <c:numRef>
              <c:f>Sheet1!$B$2:$B$8</c:f>
              <c:numCache>
                <c:formatCode>General</c:formatCode>
                <c:ptCount val="7"/>
                <c:pt idx="0">
                  <c:v>237.37079999999997</c:v>
                </c:pt>
                <c:pt idx="1">
                  <c:v>215.43277334331839</c:v>
                </c:pt>
                <c:pt idx="2">
                  <c:v>152.31121824131134</c:v>
                </c:pt>
                <c:pt idx="3">
                  <c:v>50.850585000000002</c:v>
                </c:pt>
                <c:pt idx="4">
                  <c:v>32.081917107037086</c:v>
                </c:pt>
                <c:pt idx="5">
                  <c:v>31.795350213214803</c:v>
                </c:pt>
                <c:pt idx="6">
                  <c:v>365.92378138874903</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6.0015003750938838E-3"/>
                  <c:y val="3.5463616981766956E-2"/>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layout>
                <c:manualLayout>
                  <c:x val="-0.16204051012753187"/>
                  <c:y val="-2.0687109906030721E-2"/>
                </c:manualLayout>
              </c:layout>
              <c:tx>
                <c:rich>
                  <a:bodyPr/>
                  <a:lstStyle/>
                  <a:p>
                    <a:fld id="{352DBC03-AD34-4E7C-A6ED-804BD0DCB1BB}"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D30-4613-85B2-E954B99B8F26}"/>
                </c:ext>
              </c:extLst>
            </c:dLbl>
            <c:dLbl>
              <c:idx val="2"/>
              <c:layout>
                <c:manualLayout>
                  <c:x val="-3.0007501875468868E-3"/>
                  <c:y val="2.0687109906030721E-2"/>
                </c:manualLayout>
              </c:layout>
              <c:tx>
                <c:rich>
                  <a:bodyPr/>
                  <a:lstStyle/>
                  <a:p>
                    <a:fld id="{0C4F70CD-4C2C-4B04-889E-0CCB823DB01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D30-4613-85B2-E954B99B8F26}"/>
                </c:ext>
              </c:extLst>
            </c:dLbl>
            <c:dLbl>
              <c:idx val="3"/>
              <c:layout>
                <c:manualLayout>
                  <c:x val="-2.7006751687921979E-2"/>
                  <c:y val="-2.0687109906030832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192.84771168</c:v>
                </c:pt>
                <c:pt idx="1">
                  <c:v>175.25850120000001</c:v>
                </c:pt>
                <c:pt idx="2">
                  <c:v>112.32587519999997</c:v>
                </c:pt>
                <c:pt idx="3">
                  <c:v>111.72516705</c:v>
                </c:pt>
                <c:pt idx="4">
                  <c:v>97.678716606000009</c:v>
                </c:pt>
                <c:pt idx="5">
                  <c:v>97.575321600000009</c:v>
                </c:pt>
              </c:numCache>
            </c:numRef>
          </c:xVal>
          <c:yVal>
            <c:numRef>
              <c:f>Sheet1!$C$2:$C$7</c:f>
              <c:numCache>
                <c:formatCode>0%</c:formatCode>
                <c:ptCount val="6"/>
                <c:pt idx="0">
                  <c:v>2.0000000000000018E-2</c:v>
                </c:pt>
                <c:pt idx="1">
                  <c:v>2.0000000000000018E-2</c:v>
                </c:pt>
                <c:pt idx="2">
                  <c:v>-2.0000000000000018E-2</c:v>
                </c:pt>
                <c:pt idx="3">
                  <c:v>-2.000000000000024E-2</c:v>
                </c:pt>
                <c:pt idx="4">
                  <c:v>1.0000000000000231E-2</c:v>
                </c:pt>
                <c:pt idx="5">
                  <c:v>-0.03</c:v>
                </c:pt>
              </c:numCache>
            </c:numRef>
          </c:yVal>
          <c:smooth val="0"/>
          <c:extLst>
            <c:ext xmlns:c15="http://schemas.microsoft.com/office/drawing/2012/chart" uri="{02D57815-91ED-43cb-92C2-25804820EDAC}">
              <c15:datalabelsRange>
                <c15:f>Sheet1!$A$2:$A$9</c15:f>
                <c15:dlblRangeCache>
                  <c:ptCount val="8"/>
                  <c:pt idx="0">
                    <c:v>Accenture</c:v>
                  </c:pt>
                  <c:pt idx="1">
                    <c:v>Amdocs</c:v>
                  </c:pt>
                  <c:pt idx="2">
                    <c:v>Convergys</c:v>
                  </c:pt>
                  <c:pt idx="3">
                    <c:v>Huawei</c:v>
                  </c:pt>
                  <c:pt idx="4">
                    <c:v>CGI Group</c:v>
                  </c:pt>
                  <c:pt idx="5">
                    <c:v>Atento</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-1.4E-3</c:v>
                </c:pt>
                <c:pt idx="1">
                  <c:v>-1.4E-3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Accenture</c:v>
                </c:pt>
                <c:pt idx="1">
                  <c:v>Amdocs</c:v>
                </c:pt>
                <c:pt idx="2">
                  <c:v>Convergys</c:v>
                </c:pt>
                <c:pt idx="3">
                  <c:v>Huawei</c:v>
                </c:pt>
                <c:pt idx="4">
                  <c:v>CGI Group</c:v>
                </c:pt>
                <c:pt idx="5">
                  <c:v>Atento</c:v>
                </c:pt>
                <c:pt idx="6">
                  <c:v>Other</c:v>
                </c:pt>
              </c:strCache>
            </c:strRef>
          </c:cat>
          <c:val>
            <c:numRef>
              <c:f>Sheet1!$B$2:$B$8</c:f>
              <c:numCache>
                <c:formatCode>General</c:formatCode>
                <c:ptCount val="7"/>
                <c:pt idx="0">
                  <c:v>192.84771168</c:v>
                </c:pt>
                <c:pt idx="1">
                  <c:v>175.25850120000001</c:v>
                </c:pt>
                <c:pt idx="2">
                  <c:v>112.32587519999997</c:v>
                </c:pt>
                <c:pt idx="3">
                  <c:v>111.72516705</c:v>
                </c:pt>
                <c:pt idx="4">
                  <c:v>97.678716606000009</c:v>
                </c:pt>
                <c:pt idx="5">
                  <c:v>97.575321600000009</c:v>
                </c:pt>
                <c:pt idx="6">
                  <c:v>1256.5491230450166</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6.0015003750938838E-3"/>
                  <c:y val="4.1374219812061422E-2"/>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91ADF2F1-3B4D-47D8-9C87-DB23217733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9195DBB7-C8EA-427D-B1DA-FD21C4589D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0007501875468866E-2"/>
                  <c:y val="-2.3642411321177968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0.14703675918979747"/>
                  <c:y val="-5.9106028302944921E-3"/>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478.04260499999998</c:v>
                </c:pt>
                <c:pt idx="1">
                  <c:v>336.52061080790736</c:v>
                </c:pt>
                <c:pt idx="2">
                  <c:v>134.6803042804126</c:v>
                </c:pt>
                <c:pt idx="3">
                  <c:v>87.741602524793464</c:v>
                </c:pt>
                <c:pt idx="4">
                  <c:v>85.551778952098914</c:v>
                </c:pt>
                <c:pt idx="5">
                  <c:v>85.176000000000002</c:v>
                </c:pt>
              </c:numCache>
            </c:numRef>
          </c:xVal>
          <c:yVal>
            <c:numRef>
              <c:f>Sheet1!$C$2:$C$7</c:f>
              <c:numCache>
                <c:formatCode>0.00%</c:formatCode>
                <c:ptCount val="6"/>
                <c:pt idx="0">
                  <c:v>0.14300000000000002</c:v>
                </c:pt>
                <c:pt idx="1">
                  <c:v>-4.0000000000000147E-2</c:v>
                </c:pt>
                <c:pt idx="2">
                  <c:v>1.9999999999999796E-2</c:v>
                </c:pt>
                <c:pt idx="3">
                  <c:v>-2.0000000000000018E-2</c:v>
                </c:pt>
                <c:pt idx="4">
                  <c:v>-2.0000000000000018E-2</c:v>
                </c:pt>
                <c:pt idx="5">
                  <c:v>5.0000000000000044E-2</c:v>
                </c:pt>
              </c:numCache>
            </c:numRef>
          </c:yVal>
          <c:smooth val="0"/>
          <c:extLst>
            <c:ext xmlns:c15="http://schemas.microsoft.com/office/drawing/2012/chart" uri="{02D57815-91ED-43cb-92C2-25804820EDAC}">
              <c15:datalabelsRange>
                <c15:f>Sheet1!$A$2:$A$9</c15:f>
                <c15:dlblRangeCache>
                  <c:ptCount val="8"/>
                  <c:pt idx="0">
                    <c:v>Salesforce</c:v>
                  </c:pt>
                  <c:pt idx="1">
                    <c:v>Oracle</c:v>
                  </c:pt>
                  <c:pt idx="2">
                    <c:v>Amdocs</c:v>
                  </c:pt>
                  <c:pt idx="3">
                    <c:v>SAP</c:v>
                  </c:pt>
                  <c:pt idx="4">
                    <c:v>Huawei</c:v>
                  </c:pt>
                  <c:pt idx="5">
                    <c:v>Netcracker</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3.9E-2</c:v>
                </c:pt>
                <c:pt idx="1">
                  <c:v>3.9E-2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5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0.69378</cdr:x>
      <cdr:y>0.94761</cdr:y>
    </cdr:from>
    <cdr:to>
      <cdr:x>1</cdr:x>
      <cdr:y>0.99774</cdr:y>
    </cdr:to>
    <cdr:sp macro="" textlink="">
      <cdr:nvSpPr>
        <cdr:cNvPr id="2" name="TextBox 1">
          <a:extLst xmlns:a="http://schemas.openxmlformats.org/drawingml/2006/main">
            <a:ext uri="{FF2B5EF4-FFF2-40B4-BE49-F238E27FC236}">
              <a16:creationId xmlns:a16="http://schemas.microsoft.com/office/drawing/2014/main" id="{91AF7C08-844F-4FC9-83C4-BF65F67E73C8}"/>
            </a:ext>
          </a:extLst>
        </cdr:cNvPr>
        <cdr:cNvSpPr txBox="1"/>
      </cdr:nvSpPr>
      <cdr:spPr>
        <a:xfrm xmlns:a="http://schemas.openxmlformats.org/drawingml/2006/main">
          <a:off x="2936268" y="4072222"/>
          <a:ext cx="1296007" cy="21542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r"/>
          <a:r>
            <a:rPr lang="en-GB" sz="800" dirty="0">
              <a:solidFill>
                <a:schemeClr val="bg1">
                  <a:lumMod val="50000"/>
                </a:schemeClr>
              </a:solidFill>
              <a:latin typeface="+mn-lt"/>
            </a:rPr>
            <a:t>Source: Analysys Mason</a:t>
          </a:r>
        </a:p>
      </cdr:txBody>
    </cdr:sp>
  </cdr:relSizeAnchor>
</c:userShapes>
</file>

<file path=ppt/drawings/drawing2.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0.58186</cdr:x>
      <cdr:y>0.57338</cdr:y>
    </cdr:from>
    <cdr:to>
      <cdr:x>1</cdr:x>
      <cdr:y>0.63068</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62592" y="2464042"/>
          <a:ext cx="1769683"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latin typeface="+mn-lt"/>
            </a:rPr>
            <a:t>Year-on-year growth </a:t>
          </a:r>
          <a:r>
            <a:rPr lang="en-GB" sz="1000" dirty="0">
              <a:solidFill>
                <a:schemeClr val="bg1">
                  <a:lumMod val="65000"/>
                </a:schemeClr>
              </a:solidFill>
            </a:rPr>
            <a:t>2.1</a:t>
          </a:r>
          <a:r>
            <a:rPr lang="en-GB" sz="1000" dirty="0">
              <a:solidFill>
                <a:schemeClr val="bg1">
                  <a:lumMod val="65000"/>
                </a:schemeClr>
              </a:solidFill>
              <a:latin typeface="+mn-lt"/>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0.58609</cdr:x>
      <cdr:y>0.41821</cdr:y>
    </cdr:from>
    <cdr:to>
      <cdr:x>1</cdr:x>
      <cdr:y>0.4755</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80512" y="1797195"/>
          <a:ext cx="1751763" cy="24622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latin typeface="+mn-lt"/>
            </a:rPr>
            <a:t>Year-on-year growth –</a:t>
          </a:r>
          <a:r>
            <a:rPr lang="en-GB" sz="1000" dirty="0">
              <a:solidFill>
                <a:schemeClr val="bg1">
                  <a:lumMod val="65000"/>
                </a:schemeClr>
              </a:solidFill>
            </a:rPr>
            <a:t>0.1</a:t>
          </a:r>
          <a:r>
            <a:rPr lang="en-GB" sz="1000" dirty="0">
              <a:solidFill>
                <a:schemeClr val="bg1">
                  <a:lumMod val="65000"/>
                </a:schemeClr>
              </a:solidFill>
              <a:latin typeface="+mn-lt"/>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0.56402</cdr:x>
      <cdr:y>0.5162</cdr:y>
    </cdr:from>
    <cdr:to>
      <cdr:x>0.96405</cdr:x>
      <cdr:y>0.5735</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387076" y="2218298"/>
          <a:ext cx="1693049" cy="24622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a:t>
          </a:r>
          <a:r>
            <a:rPr lang="en-GB" sz="1000" dirty="0">
              <a:solidFill>
                <a:schemeClr val="bg1">
                  <a:lumMod val="65000"/>
                </a:schemeClr>
              </a:solidFill>
              <a:latin typeface="+mn-lt"/>
            </a:rPr>
            <a:t> 3.9%</a:t>
          </a:r>
        </a:p>
      </cdr:txBody>
    </cdr:sp>
  </cdr:relSizeAnchor>
</c:userShapes>
</file>

<file path=ppt/drawings/drawing5.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0.61159</cdr:x>
      <cdr:y>0.33765</cdr:y>
    </cdr:from>
    <cdr:to>
      <cdr:x>1</cdr:x>
      <cdr:y>0.39494</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588417" y="1450992"/>
          <a:ext cx="1643858" cy="24619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a:t>
          </a:r>
          <a:r>
            <a:rPr lang="en-GB" sz="1000" dirty="0">
              <a:solidFill>
                <a:schemeClr val="bg1">
                  <a:lumMod val="65000"/>
                </a:schemeClr>
              </a:solidFill>
              <a:latin typeface="+mn-lt"/>
            </a:rPr>
            <a:t> 0.3%</a:t>
          </a:r>
        </a:p>
      </cdr:txBody>
    </cdr:sp>
  </cdr:relSizeAnchor>
</c:userShapes>
</file>

<file path=ppt/drawings/drawing6.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0.58978</cdr:x>
      <cdr:y>0.53377</cdr:y>
    </cdr:from>
    <cdr:to>
      <cdr:x>0.96603</cdr:x>
      <cdr:y>0.59107</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96120" y="2293799"/>
          <a:ext cx="1592394"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1.9</a:t>
          </a:r>
          <a:r>
            <a:rPr lang="en-GB" sz="1000" dirty="0">
              <a:solidFill>
                <a:schemeClr val="bg1">
                  <a:lumMod val="65000"/>
                </a:schemeClr>
              </a:solidFill>
              <a:latin typeface="+mn-lt"/>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0.59402</cdr:x>
      <cdr:y>0.40098</cdr:y>
    </cdr:from>
    <cdr:to>
      <cdr:x>1</cdr:x>
      <cdr:y>0.45828</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514056" y="1723161"/>
          <a:ext cx="1718219"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1.3</a:t>
          </a:r>
          <a:r>
            <a:rPr lang="en-GB" sz="1000" dirty="0">
              <a:solidFill>
                <a:schemeClr val="bg1">
                  <a:lumMod val="65000"/>
                </a:schemeClr>
              </a:solidFill>
              <a:latin typeface="+mn-lt"/>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0.59771</cdr:x>
      <cdr:y>0.69584</cdr:y>
    </cdr:from>
    <cdr:to>
      <cdr:x>0.98585</cdr:x>
      <cdr:y>0.75314</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529688" y="2990296"/>
          <a:ext cx="1642716" cy="24623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0.8</a:t>
          </a:r>
          <a:r>
            <a:rPr lang="en-GB" sz="1000" dirty="0">
              <a:solidFill>
                <a:schemeClr val="bg1">
                  <a:lumMod val="65000"/>
                </a:schemeClr>
              </a:solidFill>
              <a:latin typeface="+mn-lt"/>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0.59204</cdr:x>
      <cdr:y>0.47135</cdr:y>
    </cdr:from>
    <cdr:to>
      <cdr:x>1</cdr:x>
      <cdr:y>0.52865</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505676" y="2025561"/>
          <a:ext cx="1726599"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latin typeface="+mn-lt"/>
            </a:rPr>
            <a:t>Year-on-year growth –2.0%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08/06/2021</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08/06/2021</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19</a:t>
            </a:fld>
            <a:endParaRPr lang="en-GB" dirty="0"/>
          </a:p>
        </p:txBody>
      </p:sp>
    </p:spTree>
    <p:extLst>
      <p:ext uri="{BB962C8B-B14F-4D97-AF65-F5344CB8AC3E}">
        <p14:creationId xmlns:p14="http://schemas.microsoft.com/office/powerpoint/2010/main" val="399506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25</a:t>
            </a:fld>
            <a:endParaRPr lang="en-GB" dirty="0"/>
          </a:p>
        </p:txBody>
      </p:sp>
    </p:spTree>
    <p:extLst>
      <p:ext uri="{BB962C8B-B14F-4D97-AF65-F5344CB8AC3E}">
        <p14:creationId xmlns:p14="http://schemas.microsoft.com/office/powerpoint/2010/main" val="238668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36</a:t>
            </a:fld>
            <a:endParaRPr lang="en-GB" dirty="0"/>
          </a:p>
        </p:txBody>
      </p:sp>
    </p:spTree>
    <p:extLst>
      <p:ext uri="{BB962C8B-B14F-4D97-AF65-F5344CB8AC3E}">
        <p14:creationId xmlns:p14="http://schemas.microsoft.com/office/powerpoint/2010/main" val="238601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43</a:t>
            </a:fld>
            <a:endParaRPr lang="en-GB" dirty="0"/>
          </a:p>
        </p:txBody>
      </p:sp>
    </p:spTree>
    <p:extLst>
      <p:ext uri="{BB962C8B-B14F-4D97-AF65-F5344CB8AC3E}">
        <p14:creationId xmlns:p14="http://schemas.microsoft.com/office/powerpoint/2010/main" val="131956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57</a:t>
            </a:fld>
            <a:endParaRPr lang="en-GB" dirty="0"/>
          </a:p>
        </p:txBody>
      </p:sp>
    </p:spTree>
    <p:extLst>
      <p:ext uri="{BB962C8B-B14F-4D97-AF65-F5344CB8AC3E}">
        <p14:creationId xmlns:p14="http://schemas.microsoft.com/office/powerpoint/2010/main" val="315969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62</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oleObject" Target="../embeddings/oleObject7.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oleObject" Target="../embeddings/oleObject9.bin"/><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86CA7-ADCE-4F09-8F24-42AFADFEA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832"/>
            <a:ext cx="9906000" cy="6856168"/>
          </a:xfrm>
          <a:prstGeom prst="rect">
            <a:avLst/>
          </a:prstGeom>
        </p:spPr>
      </p:pic>
      <p:sp>
        <p:nvSpPr>
          <p:cNvPr id="14" name="Rectangle 13">
            <a:extLst>
              <a:ext uri="{FF2B5EF4-FFF2-40B4-BE49-F238E27FC236}">
                <a16:creationId xmlns:a16="http://schemas.microsoft.com/office/drawing/2014/main" id="{71BA5B72-E355-4E1A-84C3-3FF8DA66B2C5}"/>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a:t>NBED title</a:t>
            </a:r>
            <a:endParaRPr lang="en-GB"/>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a:t>NBED author(s) names</a:t>
            </a:r>
          </a:p>
        </p:txBody>
      </p:sp>
      <p:sp>
        <p:nvSpPr>
          <p:cNvPr id="9" name="Rectangle 8">
            <a:extLst>
              <a:ext uri="{FF2B5EF4-FFF2-40B4-BE49-F238E27FC236}">
                <a16:creationId xmlns:a16="http://schemas.microsoft.com/office/drawing/2014/main" id="{C7A633DA-2137-4EDC-BE37-DFB3F4561A3B}"/>
              </a:ext>
            </a:extLst>
          </p:cNvPr>
          <p:cNvSpPr/>
          <p:nvPr userDrawn="1"/>
        </p:nvSpPr>
        <p:spPr>
          <a:xfrm>
            <a:off x="0" y="5143735"/>
            <a:ext cx="9906000" cy="1714265"/>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15" name="Picture 14">
            <a:extLst>
              <a:ext uri="{FF2B5EF4-FFF2-40B4-BE49-F238E27FC236}">
                <a16:creationId xmlns:a16="http://schemas.microsoft.com/office/drawing/2014/main" id="{12C653FF-3EAA-4406-807B-50960739796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6"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8453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up Graphics + text below">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TextPlaceholder1"/>
          <p:cNvSpPr>
            <a:spLocks noGrp="1"/>
          </p:cNvSpPr>
          <p:nvPr>
            <p:ph type="body" sz="quarter" idx="12" hasCustomPrompt="1"/>
          </p:nvPr>
        </p:nvSpPr>
        <p:spPr>
          <a:xfrm>
            <a:off x="455466" y="5115775"/>
            <a:ext cx="8998097" cy="1080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a:t>Click to add text</a:t>
            </a:r>
          </a:p>
        </p:txBody>
      </p:sp>
      <p:sp>
        <p:nvSpPr>
          <p:cNvPr id="12" name="TextPlaceholder4">
            <a:extLst>
              <a:ext uri="{FF2B5EF4-FFF2-40B4-BE49-F238E27FC236}">
                <a16:creationId xmlns:a16="http://schemas.microsoft.com/office/drawing/2014/main" id="{328487FA-18ED-4887-A155-8FEF11493B16}"/>
              </a:ext>
            </a:extLst>
          </p:cNvPr>
          <p:cNvSpPr>
            <a:spLocks noGrp="1"/>
          </p:cNvSpPr>
          <p:nvPr>
            <p:ph type="body" sz="quarter" idx="23"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TextPlaceholder5">
            <a:extLst>
              <a:ext uri="{FF2B5EF4-FFF2-40B4-BE49-F238E27FC236}">
                <a16:creationId xmlns:a16="http://schemas.microsoft.com/office/drawing/2014/main" id="{F85BEFD9-D02D-43E0-AB46-C5376B31CA42}"/>
              </a:ext>
            </a:extLst>
          </p:cNvPr>
          <p:cNvSpPr>
            <a:spLocks noGrp="1"/>
          </p:cNvSpPr>
          <p:nvPr>
            <p:ph type="body" sz="quarter" idx="24" hasCustomPrompt="1"/>
          </p:nvPr>
        </p:nvSpPr>
        <p:spPr>
          <a:xfrm>
            <a:off x="5205412" y="1368000"/>
            <a:ext cx="424683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7" name="Slide Number Placeholder 4">
            <a:extLst>
              <a:ext uri="{FF2B5EF4-FFF2-40B4-BE49-F238E27FC236}">
                <a16:creationId xmlns:a16="http://schemas.microsoft.com/office/drawing/2014/main" id="{E58BAAA3-CD1B-4AF9-99EF-C02A50F34D36}"/>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itle 1">
            <a:extLst>
              <a:ext uri="{FF2B5EF4-FFF2-40B4-BE49-F238E27FC236}">
                <a16:creationId xmlns:a16="http://schemas.microsoft.com/office/drawing/2014/main" id="{A729231E-C382-4449-B35F-3D48FD929BD6}"/>
              </a:ext>
            </a:extLst>
          </p:cNvPr>
          <p:cNvSpPr>
            <a:spLocks noGrp="1"/>
          </p:cNvSpPr>
          <p:nvPr>
            <p:ph type="title" hasCustomPrompt="1"/>
          </p:nvPr>
        </p:nvSpPr>
        <p:spPr>
          <a:xfrm>
            <a:off x="452438" y="468000"/>
            <a:ext cx="899980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8583D29C-C951-4F75-8E57-07819AF5A1DD}"/>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77212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thirds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6490444" y="1673999"/>
            <a:ext cx="2963213" cy="4524669"/>
          </a:xfrm>
          <a:prstGeom prst="rect">
            <a:avLst/>
          </a:prstGeom>
        </p:spPr>
        <p:txBody>
          <a:bodyPr/>
          <a:lstStyle>
            <a:lvl1pPr>
              <a:lnSpc>
                <a:spcPct val="100000"/>
              </a:lnSpc>
              <a:spcAft>
                <a:spcPts val="800"/>
              </a:spcAft>
              <a:defRPr/>
            </a:lvl1pPr>
          </a:lstStyle>
          <a:p>
            <a:r>
              <a:rPr lang="en-GB" dirty="0"/>
              <a:t>Insert graphic here</a:t>
            </a:r>
          </a:p>
        </p:txBody>
      </p:sp>
      <p:sp>
        <p:nvSpPr>
          <p:cNvPr id="13" name="ImageL"/>
          <p:cNvSpPr>
            <a:spLocks noGrp="1"/>
          </p:cNvSpPr>
          <p:nvPr>
            <p:ph type="pic" sz="quarter" idx="17" hasCustomPrompt="1"/>
          </p:nvPr>
        </p:nvSpPr>
        <p:spPr>
          <a:xfrm>
            <a:off x="259200" y="1673998"/>
            <a:ext cx="603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6437" y="1366272"/>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6490444" y="1366272"/>
            <a:ext cx="296311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7" y="468000"/>
            <a:ext cx="899712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BE7DBE56-4916-404C-8F7B-F5DBBA4536BA}"/>
              </a:ext>
            </a:extLst>
          </p:cNvPr>
          <p:cNvSpPr>
            <a:spLocks noGrp="1"/>
          </p:cNvSpPr>
          <p:nvPr>
            <p:ph type="body" sz="quarter" idx="19"/>
          </p:nvPr>
        </p:nvSpPr>
        <p:spPr>
          <a:xfrm>
            <a:off x="456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1313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shboard 1">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A5B207-C95C-4933-B909-35088B38756A}"/>
              </a:ext>
            </a:extLst>
          </p:cNvPr>
          <p:cNvSpPr>
            <a:spLocks noGrp="1"/>
          </p:cNvSpPr>
          <p:nvPr>
            <p:ph type="chart" sz="quarter" idx="22"/>
          </p:nvPr>
        </p:nvSpPr>
        <p:spPr>
          <a:xfrm>
            <a:off x="259200" y="3936637"/>
            <a:ext cx="4589999" cy="2340000"/>
          </a:xfrm>
          <a:prstGeom prst="rect">
            <a:avLst/>
          </a:prstGeom>
        </p:spPr>
        <p:txBody>
          <a:bodyPr/>
          <a:lstStyle/>
          <a:p>
            <a:r>
              <a:rPr lang="en-US" dirty="0"/>
              <a:t>Click icon to add chart</a:t>
            </a:r>
            <a:endParaRPr lang="en-GB" dirty="0"/>
          </a:p>
        </p:txBody>
      </p:sp>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CaptionR">
            <a:extLst>
              <a:ext uri="{FF2B5EF4-FFF2-40B4-BE49-F238E27FC236}">
                <a16:creationId xmlns:a16="http://schemas.microsoft.com/office/drawing/2014/main" id="{A5EA88A0-20B0-4A35-A32D-943C2B410627}"/>
              </a:ext>
            </a:extLst>
          </p:cNvPr>
          <p:cNvSpPr>
            <a:spLocks noGrp="1"/>
          </p:cNvSpPr>
          <p:nvPr>
            <p:ph type="body" sz="quarter" idx="20" hasCustomPrompt="1"/>
          </p:nvPr>
        </p:nvSpPr>
        <p:spPr>
          <a:xfrm>
            <a:off x="452438" y="3634270"/>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Chart Placeholder 14">
            <a:extLst>
              <a:ext uri="{FF2B5EF4-FFF2-40B4-BE49-F238E27FC236}">
                <a16:creationId xmlns:a16="http://schemas.microsoft.com/office/drawing/2014/main" id="{CB1A4559-9CAD-459E-A51B-E8F5A2EF8625}"/>
              </a:ext>
            </a:extLst>
          </p:cNvPr>
          <p:cNvSpPr>
            <a:spLocks noGrp="1"/>
          </p:cNvSpPr>
          <p:nvPr>
            <p:ph type="chart" sz="quarter" idx="23"/>
          </p:nvPr>
        </p:nvSpPr>
        <p:spPr>
          <a:xfrm>
            <a:off x="5039591" y="1673286"/>
            <a:ext cx="4590000" cy="2088000"/>
          </a:xfrm>
          <a:prstGeom prst="rect">
            <a:avLst/>
          </a:prstGeom>
        </p:spPr>
        <p:txBody>
          <a:bodyPr/>
          <a:lstStyle/>
          <a:p>
            <a:r>
              <a:rPr lang="en-US" dirty="0"/>
              <a:t>Click icon to add chart</a:t>
            </a:r>
            <a:endParaRPr lang="en-GB" dirty="0"/>
          </a:p>
        </p:txBody>
      </p:sp>
      <p:sp>
        <p:nvSpPr>
          <p:cNvPr id="16" name="Chart Placeholder 14">
            <a:extLst>
              <a:ext uri="{FF2B5EF4-FFF2-40B4-BE49-F238E27FC236}">
                <a16:creationId xmlns:a16="http://schemas.microsoft.com/office/drawing/2014/main" id="{6632D63E-E126-4739-91A2-3A30EE65E42E}"/>
              </a:ext>
            </a:extLst>
          </p:cNvPr>
          <p:cNvSpPr>
            <a:spLocks noGrp="1"/>
          </p:cNvSpPr>
          <p:nvPr>
            <p:ph type="chart" sz="quarter" idx="24"/>
          </p:nvPr>
        </p:nvSpPr>
        <p:spPr>
          <a:xfrm>
            <a:off x="5038275" y="4187388"/>
            <a:ext cx="4590000" cy="2088000"/>
          </a:xfrm>
          <a:prstGeom prst="rect">
            <a:avLst/>
          </a:prstGeom>
        </p:spPr>
        <p:txBody>
          <a:bodyPr/>
          <a:lstStyle/>
          <a:p>
            <a:r>
              <a:rPr lang="en-US" dirty="0"/>
              <a:t>Click icon to add chart</a:t>
            </a:r>
            <a:endParaRPr lang="en-GB" dirty="0"/>
          </a:p>
        </p:txBody>
      </p:sp>
    </p:spTree>
    <p:extLst>
      <p:ext uri="{BB962C8B-B14F-4D97-AF65-F5344CB8AC3E}">
        <p14:creationId xmlns:p14="http://schemas.microsoft.com/office/powerpoint/2010/main" val="254441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shboard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5" name="Chart Placeholder 14">
            <a:extLst>
              <a:ext uri="{FF2B5EF4-FFF2-40B4-BE49-F238E27FC236}">
                <a16:creationId xmlns:a16="http://schemas.microsoft.com/office/drawing/2014/main" id="{CB1A4559-9CAD-459E-A51B-E8F5A2EF8625}"/>
              </a:ext>
            </a:extLst>
          </p:cNvPr>
          <p:cNvSpPr>
            <a:spLocks noGrp="1"/>
          </p:cNvSpPr>
          <p:nvPr>
            <p:ph type="chart" sz="quarter" idx="23"/>
          </p:nvPr>
        </p:nvSpPr>
        <p:spPr>
          <a:xfrm>
            <a:off x="5039591" y="1673286"/>
            <a:ext cx="4590000" cy="2088000"/>
          </a:xfrm>
          <a:prstGeom prst="rect">
            <a:avLst/>
          </a:prstGeom>
        </p:spPr>
        <p:txBody>
          <a:bodyPr/>
          <a:lstStyle/>
          <a:p>
            <a:r>
              <a:rPr lang="en-US" dirty="0"/>
              <a:t>Click icon to add chart</a:t>
            </a:r>
            <a:endParaRPr lang="en-GB" dirty="0"/>
          </a:p>
        </p:txBody>
      </p:sp>
      <p:sp>
        <p:nvSpPr>
          <p:cNvPr id="16" name="Chart Placeholder 14">
            <a:extLst>
              <a:ext uri="{FF2B5EF4-FFF2-40B4-BE49-F238E27FC236}">
                <a16:creationId xmlns:a16="http://schemas.microsoft.com/office/drawing/2014/main" id="{6632D63E-E126-4739-91A2-3A30EE65E42E}"/>
              </a:ext>
            </a:extLst>
          </p:cNvPr>
          <p:cNvSpPr>
            <a:spLocks noGrp="1"/>
          </p:cNvSpPr>
          <p:nvPr>
            <p:ph type="chart" sz="quarter" idx="24"/>
          </p:nvPr>
        </p:nvSpPr>
        <p:spPr>
          <a:xfrm>
            <a:off x="5038275" y="4187388"/>
            <a:ext cx="4590000" cy="2088000"/>
          </a:xfrm>
          <a:prstGeom prst="rect">
            <a:avLst/>
          </a:prstGeom>
        </p:spPr>
        <p:txBody>
          <a:bodyPr/>
          <a:lstStyle/>
          <a:p>
            <a:r>
              <a:rPr lang="en-US" dirty="0"/>
              <a:t>Click icon to add chart</a:t>
            </a:r>
            <a:endParaRPr lang="en-GB" dirty="0"/>
          </a:p>
        </p:txBody>
      </p:sp>
    </p:spTree>
    <p:extLst>
      <p:ext uri="{BB962C8B-B14F-4D97-AF65-F5344CB8AC3E}">
        <p14:creationId xmlns:p14="http://schemas.microsoft.com/office/powerpoint/2010/main" val="394105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ummar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hart Placeholder 2">
            <a:extLst>
              <a:ext uri="{FF2B5EF4-FFF2-40B4-BE49-F238E27FC236}">
                <a16:creationId xmlns:a16="http://schemas.microsoft.com/office/drawing/2014/main" id="{DB15B4F2-DABB-4FAD-A261-650E5054BFE7}"/>
              </a:ext>
            </a:extLst>
          </p:cNvPr>
          <p:cNvSpPr>
            <a:spLocks noGrp="1"/>
          </p:cNvSpPr>
          <p:nvPr>
            <p:ph type="chart" sz="quarter" idx="25" hasCustomPrompt="1"/>
          </p:nvPr>
        </p:nvSpPr>
        <p:spPr>
          <a:xfrm>
            <a:off x="460375" y="1918602"/>
            <a:ext cx="4265613" cy="421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13" name="Table Placeholder 6">
            <a:extLst>
              <a:ext uri="{FF2B5EF4-FFF2-40B4-BE49-F238E27FC236}">
                <a16:creationId xmlns:a16="http://schemas.microsoft.com/office/drawing/2014/main" id="{8EA81E61-E4BE-41A7-A3D3-BB694FFF4440}"/>
              </a:ext>
            </a:extLst>
          </p:cNvPr>
          <p:cNvSpPr>
            <a:spLocks noGrp="1"/>
          </p:cNvSpPr>
          <p:nvPr>
            <p:ph type="tbl" sz="quarter" idx="28" hasCustomPrompt="1"/>
          </p:nvPr>
        </p:nvSpPr>
        <p:spPr>
          <a:xfrm>
            <a:off x="892800" y="2914515"/>
            <a:ext cx="3340800" cy="23544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26" name="Rounded Rectangle 27">
            <a:extLst>
              <a:ext uri="{FF2B5EF4-FFF2-40B4-BE49-F238E27FC236}">
                <a16:creationId xmlns:a16="http://schemas.microsoft.com/office/drawing/2014/main" id="{A5F7560B-EF93-4744-924E-2BB9E1977B76}"/>
              </a:ext>
            </a:extLst>
          </p:cNvPr>
          <p:cNvSpPr/>
          <p:nvPr userDrawn="1"/>
        </p:nvSpPr>
        <p:spPr>
          <a:xfrm>
            <a:off x="5178425" y="1836703"/>
            <a:ext cx="4267200" cy="2131200"/>
          </a:xfrm>
          <a:prstGeom prst="roundRect">
            <a:avLst>
              <a:gd name="adj" fmla="val 6194"/>
            </a:avLst>
          </a:prstGeom>
          <a:solidFill>
            <a:srgbClr val="BCE3FF">
              <a:alpha val="10196"/>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ound Same Side Corner Rectangle 28">
            <a:extLst>
              <a:ext uri="{FF2B5EF4-FFF2-40B4-BE49-F238E27FC236}">
                <a16:creationId xmlns:a16="http://schemas.microsoft.com/office/drawing/2014/main" id="{ECF103F7-44DF-4ACB-9FA2-48EA9156D381}"/>
              </a:ext>
            </a:extLst>
          </p:cNvPr>
          <p:cNvSpPr/>
          <p:nvPr userDrawn="1"/>
        </p:nvSpPr>
        <p:spPr>
          <a:xfrm>
            <a:off x="5178425" y="1836703"/>
            <a:ext cx="4267200" cy="259200"/>
          </a:xfrm>
          <a:prstGeom prst="round2SameRect">
            <a:avLst>
              <a:gd name="adj1" fmla="val 50000"/>
              <a:gd name="adj2" fmla="val 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28" name="Text Placeholder 4">
            <a:extLst>
              <a:ext uri="{FF2B5EF4-FFF2-40B4-BE49-F238E27FC236}">
                <a16:creationId xmlns:a16="http://schemas.microsoft.com/office/drawing/2014/main" id="{CD45040F-CE16-475B-80D7-2046F2EE2F08}"/>
              </a:ext>
            </a:extLst>
          </p:cNvPr>
          <p:cNvSpPr>
            <a:spLocks noGrp="1"/>
          </p:cNvSpPr>
          <p:nvPr>
            <p:ph type="body" sz="quarter" idx="31" hasCustomPrompt="1"/>
          </p:nvPr>
        </p:nvSpPr>
        <p:spPr>
          <a:xfrm>
            <a:off x="5178426" y="1836703"/>
            <a:ext cx="4267198" cy="258763"/>
          </a:xfrm>
          <a:prstGeom prst="rect">
            <a:avLst/>
          </a:prstGeom>
        </p:spPr>
        <p:txBody>
          <a:bodyPr anchor="ctr"/>
          <a:lstStyle>
            <a:lvl1pPr marL="0" indent="0" algn="ctr">
              <a:lnSpc>
                <a:spcPct val="100000"/>
              </a:lnSpc>
              <a:buNone/>
              <a:defRPr sz="1000" spc="100" baseline="0">
                <a:solidFill>
                  <a:srgbClr val="000000"/>
                </a:solidFill>
                <a:latin typeface="Franklin Gothic Demi" pitchFamily="34" charset="0"/>
              </a:defRPr>
            </a:lvl1pPr>
            <a:lvl2pPr marL="177800" indent="0" algn="ctr">
              <a:lnSpc>
                <a:spcPct val="100000"/>
              </a:lnSpc>
              <a:buNone/>
              <a:defRPr sz="1000" spc="100" baseline="0">
                <a:solidFill>
                  <a:schemeClr val="bg1"/>
                </a:solidFill>
                <a:latin typeface="Franklin Gothic Demi" pitchFamily="34" charset="0"/>
              </a:defRPr>
            </a:lvl2pPr>
            <a:lvl3pPr marL="355600" indent="0" algn="ctr">
              <a:lnSpc>
                <a:spcPct val="100000"/>
              </a:lnSpc>
              <a:buNone/>
              <a:defRPr sz="1000" spc="100" baseline="0">
                <a:solidFill>
                  <a:schemeClr val="bg1"/>
                </a:solidFill>
                <a:latin typeface="Franklin Gothic Demi" pitchFamily="34" charset="0"/>
              </a:defRPr>
            </a:lvl3pPr>
            <a:lvl4pPr marL="541338" indent="0" algn="ctr">
              <a:lnSpc>
                <a:spcPct val="100000"/>
              </a:lnSpc>
              <a:buNone/>
              <a:defRPr sz="1000" spc="100" baseline="0">
                <a:solidFill>
                  <a:schemeClr val="bg1"/>
                </a:solidFill>
                <a:latin typeface="Franklin Gothic Demi" pitchFamily="34" charset="0"/>
              </a:defRPr>
            </a:lvl4pPr>
            <a:lvl5pPr marL="719138" indent="0" algn="ctr">
              <a:lnSpc>
                <a:spcPct val="100000"/>
              </a:lnSpc>
              <a:buNone/>
              <a:defRPr sz="1000" spc="100" baseline="0">
                <a:solidFill>
                  <a:schemeClr val="bg1"/>
                </a:solidFill>
                <a:latin typeface="Franklin Gothic Demi" pitchFamily="34" charset="0"/>
              </a:defRPr>
            </a:lvl5pPr>
          </a:lstStyle>
          <a:p>
            <a:pPr lvl="0"/>
            <a:r>
              <a:rPr lang="en-US"/>
              <a:t>CLICK TO ADD BOX TITLE</a:t>
            </a:r>
            <a:endParaRPr lang="en-GB"/>
          </a:p>
        </p:txBody>
      </p:sp>
      <p:sp>
        <p:nvSpPr>
          <p:cNvPr id="29" name="Rounded Rectangle 31">
            <a:extLst>
              <a:ext uri="{FF2B5EF4-FFF2-40B4-BE49-F238E27FC236}">
                <a16:creationId xmlns:a16="http://schemas.microsoft.com/office/drawing/2014/main" id="{B64715E5-BA3F-4364-BF75-DFD16BF449C8}"/>
              </a:ext>
            </a:extLst>
          </p:cNvPr>
          <p:cNvSpPr/>
          <p:nvPr userDrawn="1"/>
        </p:nvSpPr>
        <p:spPr>
          <a:xfrm>
            <a:off x="5178425" y="4060838"/>
            <a:ext cx="4267202" cy="2131200"/>
          </a:xfrm>
          <a:prstGeom prst="roundRect">
            <a:avLst>
              <a:gd name="adj" fmla="val 6194"/>
            </a:avLst>
          </a:prstGeom>
          <a:solidFill>
            <a:srgbClr val="C4D0E9">
              <a:alpha val="14902"/>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 Same Side Corner Rectangle 32">
            <a:extLst>
              <a:ext uri="{FF2B5EF4-FFF2-40B4-BE49-F238E27FC236}">
                <a16:creationId xmlns:a16="http://schemas.microsoft.com/office/drawing/2014/main" id="{A17C1EAF-1AC4-4D08-9334-D8DFA5274622}"/>
              </a:ext>
            </a:extLst>
          </p:cNvPr>
          <p:cNvSpPr/>
          <p:nvPr userDrawn="1"/>
        </p:nvSpPr>
        <p:spPr>
          <a:xfrm>
            <a:off x="5178425" y="4060838"/>
            <a:ext cx="4267202" cy="259200"/>
          </a:xfrm>
          <a:prstGeom prst="round2SameRect">
            <a:avLst>
              <a:gd name="adj1" fmla="val 50000"/>
              <a:gd name="adj2" fmla="val 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31" name="Text Placeholder 4">
            <a:extLst>
              <a:ext uri="{FF2B5EF4-FFF2-40B4-BE49-F238E27FC236}">
                <a16:creationId xmlns:a16="http://schemas.microsoft.com/office/drawing/2014/main" id="{E0870D5E-05B5-44CB-8DB8-EB9ED1B16AC8}"/>
              </a:ext>
            </a:extLst>
          </p:cNvPr>
          <p:cNvSpPr>
            <a:spLocks noGrp="1"/>
          </p:cNvSpPr>
          <p:nvPr>
            <p:ph type="body" sz="quarter" idx="36" hasCustomPrompt="1"/>
          </p:nvPr>
        </p:nvSpPr>
        <p:spPr>
          <a:xfrm>
            <a:off x="5178426" y="4060838"/>
            <a:ext cx="4267200" cy="258763"/>
          </a:xfrm>
          <a:prstGeom prst="rect">
            <a:avLst/>
          </a:prstGeom>
        </p:spPr>
        <p:txBody>
          <a:bodyPr anchor="ctr"/>
          <a:lstStyle>
            <a:lvl1pPr marL="0" indent="0" algn="ctr">
              <a:lnSpc>
                <a:spcPct val="100000"/>
              </a:lnSpc>
              <a:buNone/>
              <a:defRPr sz="1000" spc="100" baseline="0">
                <a:solidFill>
                  <a:srgbClr val="000000"/>
                </a:solidFill>
                <a:latin typeface="Franklin Gothic Demi" pitchFamily="34" charset="0"/>
              </a:defRPr>
            </a:lvl1pPr>
            <a:lvl2pPr marL="177800" indent="0" algn="ctr">
              <a:lnSpc>
                <a:spcPct val="100000"/>
              </a:lnSpc>
              <a:buNone/>
              <a:defRPr sz="1000" spc="100" baseline="0">
                <a:solidFill>
                  <a:schemeClr val="bg1"/>
                </a:solidFill>
                <a:latin typeface="Franklin Gothic Demi" pitchFamily="34" charset="0"/>
              </a:defRPr>
            </a:lvl2pPr>
            <a:lvl3pPr marL="355600" indent="0" algn="ctr">
              <a:lnSpc>
                <a:spcPct val="100000"/>
              </a:lnSpc>
              <a:buNone/>
              <a:defRPr sz="1000" spc="100" baseline="0">
                <a:solidFill>
                  <a:schemeClr val="bg1"/>
                </a:solidFill>
                <a:latin typeface="Franklin Gothic Demi" pitchFamily="34" charset="0"/>
              </a:defRPr>
            </a:lvl3pPr>
            <a:lvl4pPr marL="541338" indent="0" algn="ctr">
              <a:lnSpc>
                <a:spcPct val="100000"/>
              </a:lnSpc>
              <a:buNone/>
              <a:defRPr sz="1000" spc="100" baseline="0">
                <a:solidFill>
                  <a:schemeClr val="bg1"/>
                </a:solidFill>
                <a:latin typeface="Franklin Gothic Demi" pitchFamily="34" charset="0"/>
              </a:defRPr>
            </a:lvl4pPr>
            <a:lvl5pPr marL="719138" indent="0" algn="ctr">
              <a:lnSpc>
                <a:spcPct val="100000"/>
              </a:lnSpc>
              <a:buNone/>
              <a:defRPr sz="1000" spc="100" baseline="0">
                <a:solidFill>
                  <a:schemeClr val="bg1"/>
                </a:solidFill>
                <a:latin typeface="Franklin Gothic Demi" pitchFamily="34" charset="0"/>
              </a:defRPr>
            </a:lvl5pPr>
          </a:lstStyle>
          <a:p>
            <a:pPr lvl="0"/>
            <a:r>
              <a:rPr lang="en-US"/>
              <a:t>CLICK TO ADD BOX TITLE</a:t>
            </a:r>
            <a:endParaRPr lang="en-GB"/>
          </a:p>
        </p:txBody>
      </p:sp>
      <p:sp>
        <p:nvSpPr>
          <p:cNvPr id="32" name="Chart Placeholder 4">
            <a:extLst>
              <a:ext uri="{FF2B5EF4-FFF2-40B4-BE49-F238E27FC236}">
                <a16:creationId xmlns:a16="http://schemas.microsoft.com/office/drawing/2014/main" id="{3B25BC4F-3DCE-4DCA-B837-5EC7F75F0A38}"/>
              </a:ext>
            </a:extLst>
          </p:cNvPr>
          <p:cNvSpPr>
            <a:spLocks noGrp="1"/>
          </p:cNvSpPr>
          <p:nvPr>
            <p:ph type="chart" sz="quarter" idx="26" hasCustomPrompt="1"/>
          </p:nvPr>
        </p:nvSpPr>
        <p:spPr>
          <a:xfrm>
            <a:off x="5178425" y="2095904"/>
            <a:ext cx="2088000" cy="187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33" name="Chart Placeholder 4">
            <a:extLst>
              <a:ext uri="{FF2B5EF4-FFF2-40B4-BE49-F238E27FC236}">
                <a16:creationId xmlns:a16="http://schemas.microsoft.com/office/drawing/2014/main" id="{924BD7CB-E0DC-4A76-A347-6F1637E76DBC}"/>
              </a:ext>
            </a:extLst>
          </p:cNvPr>
          <p:cNvSpPr>
            <a:spLocks noGrp="1"/>
          </p:cNvSpPr>
          <p:nvPr>
            <p:ph type="chart" sz="quarter" idx="37" hasCustomPrompt="1"/>
          </p:nvPr>
        </p:nvSpPr>
        <p:spPr>
          <a:xfrm>
            <a:off x="5178425" y="4320038"/>
            <a:ext cx="2088000" cy="187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34" name="Table Placeholder 6">
            <a:extLst>
              <a:ext uri="{FF2B5EF4-FFF2-40B4-BE49-F238E27FC236}">
                <a16:creationId xmlns:a16="http://schemas.microsoft.com/office/drawing/2014/main" id="{7C110720-7959-4D7F-8545-87DE1253C829}"/>
              </a:ext>
            </a:extLst>
          </p:cNvPr>
          <p:cNvSpPr>
            <a:spLocks noGrp="1"/>
          </p:cNvSpPr>
          <p:nvPr>
            <p:ph type="tbl" sz="quarter" idx="38" hasCustomPrompt="1"/>
          </p:nvPr>
        </p:nvSpPr>
        <p:spPr>
          <a:xfrm>
            <a:off x="7272000" y="2218138"/>
            <a:ext cx="2041200" cy="162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35" name="Table Placeholder 6">
            <a:extLst>
              <a:ext uri="{FF2B5EF4-FFF2-40B4-BE49-F238E27FC236}">
                <a16:creationId xmlns:a16="http://schemas.microsoft.com/office/drawing/2014/main" id="{7BE946FB-5B3E-41CF-8C1A-F9B6644B26E0}"/>
              </a:ext>
            </a:extLst>
          </p:cNvPr>
          <p:cNvSpPr>
            <a:spLocks noGrp="1"/>
          </p:cNvSpPr>
          <p:nvPr>
            <p:ph type="tbl" sz="quarter" idx="39" hasCustomPrompt="1"/>
          </p:nvPr>
        </p:nvSpPr>
        <p:spPr>
          <a:xfrm>
            <a:off x="7272000" y="4442938"/>
            <a:ext cx="2041200" cy="162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36" name="CaptionR">
            <a:extLst>
              <a:ext uri="{FF2B5EF4-FFF2-40B4-BE49-F238E27FC236}">
                <a16:creationId xmlns:a16="http://schemas.microsoft.com/office/drawing/2014/main" id="{8AE3FD97-CD0C-4460-936E-1BC008D7CDC2}"/>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Tree>
    <p:extLst>
      <p:ext uri="{BB962C8B-B14F-4D97-AF65-F5344CB8AC3E}">
        <p14:creationId xmlns:p14="http://schemas.microsoft.com/office/powerpoint/2010/main" val="167390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rket share by sub-seg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9" name="CaptionR">
            <a:extLst>
              <a:ext uri="{FF2B5EF4-FFF2-40B4-BE49-F238E27FC236}">
                <a16:creationId xmlns:a16="http://schemas.microsoft.com/office/drawing/2014/main" id="{077F190D-4806-4B7A-A8C0-41AEAC324A47}"/>
              </a:ext>
            </a:extLst>
          </p:cNvPr>
          <p:cNvSpPr>
            <a:spLocks noGrp="1"/>
          </p:cNvSpPr>
          <p:nvPr>
            <p:ph type="body" sz="quarter" idx="17" hasCustomPrompt="1"/>
          </p:nvPr>
        </p:nvSpPr>
        <p:spPr>
          <a:xfrm>
            <a:off x="5216603" y="3592122"/>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0" name="Chart Placeholder 14">
            <a:extLst>
              <a:ext uri="{FF2B5EF4-FFF2-40B4-BE49-F238E27FC236}">
                <a16:creationId xmlns:a16="http://schemas.microsoft.com/office/drawing/2014/main" id="{113B728C-73A2-43D5-A90B-DCB01665B945}"/>
              </a:ext>
            </a:extLst>
          </p:cNvPr>
          <p:cNvSpPr>
            <a:spLocks noGrp="1"/>
          </p:cNvSpPr>
          <p:nvPr>
            <p:ph type="chart" sz="quarter" idx="24"/>
          </p:nvPr>
        </p:nvSpPr>
        <p:spPr>
          <a:xfrm>
            <a:off x="5038275" y="4187388"/>
            <a:ext cx="4590000" cy="2088000"/>
          </a:xfrm>
          <a:prstGeom prst="rect">
            <a:avLst/>
          </a:prstGeom>
        </p:spPr>
        <p:txBody>
          <a:bodyPr/>
          <a:lstStyle/>
          <a:p>
            <a:r>
              <a:rPr lang="en-US" dirty="0"/>
              <a:t>Click icon to add chart</a:t>
            </a:r>
            <a:endParaRPr lang="en-GB" dirty="0"/>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60375" y="1918602"/>
            <a:ext cx="4265613" cy="421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22" name="Table Placeholder 6">
            <a:extLst>
              <a:ext uri="{FF2B5EF4-FFF2-40B4-BE49-F238E27FC236}">
                <a16:creationId xmlns:a16="http://schemas.microsoft.com/office/drawing/2014/main" id="{13745BF0-15F6-47B0-B886-B077A89EF838}"/>
              </a:ext>
            </a:extLst>
          </p:cNvPr>
          <p:cNvSpPr>
            <a:spLocks noGrp="1"/>
          </p:cNvSpPr>
          <p:nvPr>
            <p:ph type="tbl" sz="quarter" idx="28" hasCustomPrompt="1"/>
          </p:nvPr>
        </p:nvSpPr>
        <p:spPr>
          <a:xfrm>
            <a:off x="892800" y="2914515"/>
            <a:ext cx="3340800" cy="23544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29362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share by sub-segm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60375" y="1918602"/>
            <a:ext cx="4265613" cy="421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22" name="Table Placeholder 6">
            <a:extLst>
              <a:ext uri="{FF2B5EF4-FFF2-40B4-BE49-F238E27FC236}">
                <a16:creationId xmlns:a16="http://schemas.microsoft.com/office/drawing/2014/main" id="{13745BF0-15F6-47B0-B886-B077A89EF838}"/>
              </a:ext>
            </a:extLst>
          </p:cNvPr>
          <p:cNvSpPr>
            <a:spLocks noGrp="1"/>
          </p:cNvSpPr>
          <p:nvPr>
            <p:ph type="tbl" sz="quarter" idx="28" hasCustomPrompt="1"/>
          </p:nvPr>
        </p:nvSpPr>
        <p:spPr>
          <a:xfrm>
            <a:off x="892800" y="2914515"/>
            <a:ext cx="3340800" cy="23544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283565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rket share side-by-side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60375" y="1903615"/>
            <a:ext cx="4232275" cy="4297159"/>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8" name="CaptionR">
            <a:extLst>
              <a:ext uri="{FF2B5EF4-FFF2-40B4-BE49-F238E27FC236}">
                <a16:creationId xmlns:a16="http://schemas.microsoft.com/office/drawing/2014/main" id="{A570E5CB-77CA-44D8-B3DC-7B6FAE10FF78}"/>
              </a:ext>
            </a:extLst>
          </p:cNvPr>
          <p:cNvSpPr>
            <a:spLocks noGrp="1"/>
          </p:cNvSpPr>
          <p:nvPr>
            <p:ph type="body" sz="quarter" idx="41" hasCustomPrompt="1"/>
          </p:nvPr>
        </p:nvSpPr>
        <p:spPr>
          <a:xfrm>
            <a:off x="5205414"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hart Placeholder 2">
            <a:extLst>
              <a:ext uri="{FF2B5EF4-FFF2-40B4-BE49-F238E27FC236}">
                <a16:creationId xmlns:a16="http://schemas.microsoft.com/office/drawing/2014/main" id="{92060AB4-5D86-4CFF-B61C-FDFD1B249939}"/>
              </a:ext>
            </a:extLst>
          </p:cNvPr>
          <p:cNvSpPr>
            <a:spLocks noGrp="1"/>
          </p:cNvSpPr>
          <p:nvPr>
            <p:ph type="chart" sz="quarter" idx="42" hasCustomPrompt="1"/>
          </p:nvPr>
        </p:nvSpPr>
        <p:spPr>
          <a:xfrm>
            <a:off x="5213352" y="1903615"/>
            <a:ext cx="4232274" cy="429716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Tree>
    <p:extLst>
      <p:ext uri="{BB962C8B-B14F-4D97-AF65-F5344CB8AC3E}">
        <p14:creationId xmlns:p14="http://schemas.microsoft.com/office/powerpoint/2010/main" val="246105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ket share side-by-side charts with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52436" y="1903615"/>
            <a:ext cx="4232275" cy="2088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8" name="CaptionR">
            <a:extLst>
              <a:ext uri="{FF2B5EF4-FFF2-40B4-BE49-F238E27FC236}">
                <a16:creationId xmlns:a16="http://schemas.microsoft.com/office/drawing/2014/main" id="{A570E5CB-77CA-44D8-B3DC-7B6FAE10FF78}"/>
              </a:ext>
            </a:extLst>
          </p:cNvPr>
          <p:cNvSpPr>
            <a:spLocks noGrp="1"/>
          </p:cNvSpPr>
          <p:nvPr>
            <p:ph type="body" sz="quarter" idx="41" hasCustomPrompt="1"/>
          </p:nvPr>
        </p:nvSpPr>
        <p:spPr>
          <a:xfrm>
            <a:off x="5205414"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hart Placeholder 2">
            <a:extLst>
              <a:ext uri="{FF2B5EF4-FFF2-40B4-BE49-F238E27FC236}">
                <a16:creationId xmlns:a16="http://schemas.microsoft.com/office/drawing/2014/main" id="{92060AB4-5D86-4CFF-B61C-FDFD1B249939}"/>
              </a:ext>
            </a:extLst>
          </p:cNvPr>
          <p:cNvSpPr>
            <a:spLocks noGrp="1"/>
          </p:cNvSpPr>
          <p:nvPr>
            <p:ph type="chart" sz="quarter" idx="42" hasCustomPrompt="1"/>
          </p:nvPr>
        </p:nvSpPr>
        <p:spPr>
          <a:xfrm>
            <a:off x="5213352" y="1903616"/>
            <a:ext cx="4232274" cy="2088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10" name="Table Placeholder 6">
            <a:extLst>
              <a:ext uri="{FF2B5EF4-FFF2-40B4-BE49-F238E27FC236}">
                <a16:creationId xmlns:a16="http://schemas.microsoft.com/office/drawing/2014/main" id="{A29AAFC6-246B-4615-9772-EB0489F5C94D}"/>
              </a:ext>
            </a:extLst>
          </p:cNvPr>
          <p:cNvSpPr>
            <a:spLocks noGrp="1"/>
          </p:cNvSpPr>
          <p:nvPr>
            <p:ph type="tbl" sz="quarter" idx="28" hasCustomPrompt="1"/>
          </p:nvPr>
        </p:nvSpPr>
        <p:spPr>
          <a:xfrm>
            <a:off x="452436" y="4040775"/>
            <a:ext cx="4232273" cy="216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13" name="Table Placeholder 6">
            <a:extLst>
              <a:ext uri="{FF2B5EF4-FFF2-40B4-BE49-F238E27FC236}">
                <a16:creationId xmlns:a16="http://schemas.microsoft.com/office/drawing/2014/main" id="{71FB91EF-B07C-4C03-916C-56FCB0CE2850}"/>
              </a:ext>
            </a:extLst>
          </p:cNvPr>
          <p:cNvSpPr>
            <a:spLocks noGrp="1"/>
          </p:cNvSpPr>
          <p:nvPr>
            <p:ph type="tbl" sz="quarter" idx="43" hasCustomPrompt="1"/>
          </p:nvPr>
        </p:nvSpPr>
        <p:spPr>
          <a:xfrm>
            <a:off x="5213352" y="4040775"/>
            <a:ext cx="4232273" cy="216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360749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46207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rket share chart+table left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52436" y="1903615"/>
            <a:ext cx="4232275" cy="2088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8" name="CaptionR">
            <a:extLst>
              <a:ext uri="{FF2B5EF4-FFF2-40B4-BE49-F238E27FC236}">
                <a16:creationId xmlns:a16="http://schemas.microsoft.com/office/drawing/2014/main" id="{A570E5CB-77CA-44D8-B3DC-7B6FAE10FF78}"/>
              </a:ext>
            </a:extLst>
          </p:cNvPr>
          <p:cNvSpPr>
            <a:spLocks noGrp="1"/>
          </p:cNvSpPr>
          <p:nvPr>
            <p:ph type="body" sz="quarter" idx="41" hasCustomPrompt="1"/>
          </p:nvPr>
        </p:nvSpPr>
        <p:spPr>
          <a:xfrm>
            <a:off x="5205414"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hart Placeholder 2">
            <a:extLst>
              <a:ext uri="{FF2B5EF4-FFF2-40B4-BE49-F238E27FC236}">
                <a16:creationId xmlns:a16="http://schemas.microsoft.com/office/drawing/2014/main" id="{92060AB4-5D86-4CFF-B61C-FDFD1B249939}"/>
              </a:ext>
            </a:extLst>
          </p:cNvPr>
          <p:cNvSpPr>
            <a:spLocks noGrp="1"/>
          </p:cNvSpPr>
          <p:nvPr>
            <p:ph type="chart" sz="quarter" idx="42" hasCustomPrompt="1"/>
          </p:nvPr>
        </p:nvSpPr>
        <p:spPr>
          <a:xfrm>
            <a:off x="5213352" y="1903615"/>
            <a:ext cx="4232274" cy="4297159"/>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10" name="Table Placeholder 6">
            <a:extLst>
              <a:ext uri="{FF2B5EF4-FFF2-40B4-BE49-F238E27FC236}">
                <a16:creationId xmlns:a16="http://schemas.microsoft.com/office/drawing/2014/main" id="{A29AAFC6-246B-4615-9772-EB0489F5C94D}"/>
              </a:ext>
            </a:extLst>
          </p:cNvPr>
          <p:cNvSpPr>
            <a:spLocks noGrp="1"/>
          </p:cNvSpPr>
          <p:nvPr>
            <p:ph type="tbl" sz="quarter" idx="28" hasCustomPrompt="1"/>
          </p:nvPr>
        </p:nvSpPr>
        <p:spPr>
          <a:xfrm>
            <a:off x="452436" y="4040775"/>
            <a:ext cx="4232273" cy="216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667552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up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2" name="Title 1"/>
          <p:cNvSpPr>
            <a:spLocks noGrp="1"/>
          </p:cNvSpPr>
          <p:nvPr>
            <p:ph type="title" hasCustomPrompt="1"/>
          </p:nvPr>
        </p:nvSpPr>
        <p:spPr>
          <a:xfrm>
            <a:off x="456522" y="468000"/>
            <a:ext cx="8997041" cy="756000"/>
          </a:xfrm>
        </p:spPr>
        <p:txBody>
          <a:bodyPr lIns="0" rIns="0"/>
          <a:lstStyle>
            <a:lvl1pPr>
              <a:defRPr/>
            </a:lvl1pPr>
          </a:lstStyle>
          <a:p>
            <a:r>
              <a:rPr lang="en-GB" noProof="0"/>
              <a:t>Click to add slide title</a:t>
            </a:r>
            <a:endParaRPr lang="en-GB"/>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99703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5014800" y="4184779"/>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9422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10217" y="3894364"/>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736383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15404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Graphics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6" y="468000"/>
            <a:ext cx="9001127" cy="756000"/>
          </a:xfrm>
        </p:spPr>
        <p:txBody>
          <a:bodyPr lIns="0" rIns="0"/>
          <a:lstStyle>
            <a:lvl1pPr>
              <a:defRPr baseline="0"/>
            </a:lvl1pPr>
          </a:lstStyle>
          <a:p>
            <a:r>
              <a:rPr lang="en-GB" noProof="0"/>
              <a:t>Click to add slide title</a:t>
            </a:r>
            <a:endParaRPr lang="en-GB"/>
          </a:p>
        </p:txBody>
      </p:sp>
      <p:sp>
        <p:nvSpPr>
          <p:cNvPr id="5" name="CaptionR"/>
          <p:cNvSpPr>
            <a:spLocks noGrp="1"/>
          </p:cNvSpPr>
          <p:nvPr>
            <p:ph type="body" sz="quarter" idx="15" hasCustomPrompt="1"/>
          </p:nvPr>
        </p:nvSpPr>
        <p:spPr>
          <a:xfrm>
            <a:off x="452438" y="136627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3566926"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3390522"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1" name="CaptionR"/>
          <p:cNvSpPr>
            <a:spLocks noGrp="1"/>
          </p:cNvSpPr>
          <p:nvPr>
            <p:ph type="body" sz="quarter" idx="19" hasCustomPrompt="1"/>
          </p:nvPr>
        </p:nvSpPr>
        <p:spPr>
          <a:xfrm>
            <a:off x="6681414"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ImageR"/>
          <p:cNvSpPr>
            <a:spLocks noGrp="1"/>
          </p:cNvSpPr>
          <p:nvPr>
            <p:ph type="pic" sz="quarter" idx="20" hasCustomPrompt="1"/>
          </p:nvPr>
        </p:nvSpPr>
        <p:spPr>
          <a:xfrm>
            <a:off x="6516189"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3" name="TextPlaceholder1"/>
          <p:cNvSpPr>
            <a:spLocks noGrp="1"/>
          </p:cNvSpPr>
          <p:nvPr>
            <p:ph type="body" sz="quarter" idx="12" hasCustomPrompt="1"/>
          </p:nvPr>
        </p:nvSpPr>
        <p:spPr>
          <a:xfrm>
            <a:off x="452437" y="4874408"/>
            <a:ext cx="4248151"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6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14" name="TextPlaceholder2"/>
          <p:cNvSpPr>
            <a:spLocks noGrp="1"/>
          </p:cNvSpPr>
          <p:nvPr>
            <p:ph type="body" sz="quarter" idx="21" hasCustomPrompt="1"/>
          </p:nvPr>
        </p:nvSpPr>
        <p:spPr>
          <a:xfrm>
            <a:off x="5205413" y="4874408"/>
            <a:ext cx="4247516"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8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15" name="Slide Number Placeholder 4">
            <a:extLst>
              <a:ext uri="{FF2B5EF4-FFF2-40B4-BE49-F238E27FC236}">
                <a16:creationId xmlns:a16="http://schemas.microsoft.com/office/drawing/2014/main" id="{E2526B6D-987F-46C6-BB46-A4C008637043}"/>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ext Placeholder 4">
            <a:extLst>
              <a:ext uri="{FF2B5EF4-FFF2-40B4-BE49-F238E27FC236}">
                <a16:creationId xmlns:a16="http://schemas.microsoft.com/office/drawing/2014/main" id="{484BBAE5-7143-4C1D-894A-54371AEBF2F4}"/>
              </a:ext>
            </a:extLst>
          </p:cNvPr>
          <p:cNvSpPr>
            <a:spLocks noGrp="1"/>
          </p:cNvSpPr>
          <p:nvPr>
            <p:ph type="body" sz="quarter" idx="24"/>
          </p:nvPr>
        </p:nvSpPr>
        <p:spPr>
          <a:xfrm>
            <a:off x="452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789665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48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48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9096"/>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8329" y="3868680"/>
            <a:ext cx="424225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15723" y="3868680"/>
            <a:ext cx="423783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a:t>Click to add slide title</a:t>
            </a:r>
            <a:endParaRPr lang="en-GB"/>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Tree>
    <p:extLst>
      <p:ext uri="{BB962C8B-B14F-4D97-AF65-F5344CB8AC3E}">
        <p14:creationId xmlns:p14="http://schemas.microsoft.com/office/powerpoint/2010/main" val="1843914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up Graphics 2x3">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121556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 name="think-cell Slide" r:id="rId5" imgW="270" imgH="270" progId="TCLayout.ActiveDocument.1">
                  <p:embed/>
                </p:oleObj>
              </mc:Choice>
              <mc:Fallback>
                <p:oleObj name="think-cell Slide" r:id="rId5" imgW="270" imgH="270" progId="TCLayout.ActiveDocument.1">
                  <p:embed/>
                  <p:pic>
                    <p:nvPicPr>
                      <p:cNvPr id="18" name="Object 1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3668" y="468000"/>
            <a:ext cx="8999895" cy="756000"/>
          </a:xfrm>
        </p:spPr>
        <p:txBody>
          <a:bodyPr/>
          <a:lstStyle>
            <a:lvl1pPr>
              <a:defRPr/>
            </a:lvl1pPr>
          </a:lstStyle>
          <a:p>
            <a:r>
              <a:rPr lang="en-GB" noProof="0"/>
              <a:t>Click to add slide title</a:t>
            </a:r>
            <a:endParaRPr lang="en-GB"/>
          </a:p>
        </p:txBody>
      </p:sp>
      <p:sp>
        <p:nvSpPr>
          <p:cNvPr id="5" name="ImageR"/>
          <p:cNvSpPr>
            <a:spLocks noGrp="1"/>
          </p:cNvSpPr>
          <p:nvPr>
            <p:ph type="pic" sz="quarter" idx="11" hasCustomPrompt="1"/>
          </p:nvPr>
        </p:nvSpPr>
        <p:spPr>
          <a:xfrm>
            <a:off x="50076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5007600" y="332411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2" name="ImageL"/>
          <p:cNvSpPr>
            <a:spLocks noGrp="1"/>
          </p:cNvSpPr>
          <p:nvPr>
            <p:ph type="pic" sz="quarter" idx="22" hasCustomPrompt="1"/>
          </p:nvPr>
        </p:nvSpPr>
        <p:spPr>
          <a:xfrm>
            <a:off x="259200" y="3325784"/>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ImageR"/>
          <p:cNvSpPr>
            <a:spLocks noGrp="1"/>
          </p:cNvSpPr>
          <p:nvPr>
            <p:ph type="pic" sz="quarter" idx="24" hasCustomPrompt="1"/>
          </p:nvPr>
        </p:nvSpPr>
        <p:spPr>
          <a:xfrm>
            <a:off x="5007600" y="4976327"/>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6" name="ImageL"/>
          <p:cNvSpPr>
            <a:spLocks noGrp="1"/>
          </p:cNvSpPr>
          <p:nvPr>
            <p:ph type="pic" sz="quarter" idx="26" hasCustomPrompt="1"/>
          </p:nvPr>
        </p:nvSpPr>
        <p:spPr>
          <a:xfrm>
            <a:off x="259200" y="497966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9" name="Slide Number Placeholder 4">
            <a:extLst>
              <a:ext uri="{FF2B5EF4-FFF2-40B4-BE49-F238E27FC236}">
                <a16:creationId xmlns:a16="http://schemas.microsoft.com/office/drawing/2014/main" id="{5C5E819C-F492-4822-B5A8-5F6D3966910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20" name="Object 19" hidden="1">
            <a:extLst>
              <a:ext uri="{FF2B5EF4-FFF2-40B4-BE49-F238E27FC236}">
                <a16:creationId xmlns:a16="http://schemas.microsoft.com/office/drawing/2014/main" id="{B387F825-A095-4532-9A5F-669B5421C0EB}"/>
              </a:ext>
            </a:extLst>
          </p:cNvPr>
          <p:cNvGraphicFramePr>
            <a:graphicFrameLocks noChangeAspect="1"/>
          </p:cNvGraphicFramePr>
          <p:nvPr userDrawn="1">
            <p:custDataLst>
              <p:tags r:id="rId3"/>
            </p:custDataLst>
            <p:extLst>
              <p:ext uri="{D42A27DB-BD31-4B8C-83A1-F6EECF244321}">
                <p14:modId xmlns:p14="http://schemas.microsoft.com/office/powerpoint/2010/main" val="4272809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9" name="think-cell Slide" r:id="rId7" imgW="270" imgH="270" progId="TCLayout.ActiveDocument.1">
                  <p:embed/>
                </p:oleObj>
              </mc:Choice>
              <mc:Fallback>
                <p:oleObj name="think-cell Slide" r:id="rId7" imgW="270" imgH="270" progId="TCLayout.ActiveDocument.1">
                  <p:embed/>
                  <p:pic>
                    <p:nvPicPr>
                      <p:cNvPr id="20" name="Object 19" hidden="1">
                        <a:extLst>
                          <a:ext uri="{FF2B5EF4-FFF2-40B4-BE49-F238E27FC236}">
                            <a16:creationId xmlns:a16="http://schemas.microsoft.com/office/drawing/2014/main" id="{B387F825-A095-4532-9A5F-669B5421C0EB}"/>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TextPlaceholder4">
            <a:extLst>
              <a:ext uri="{FF2B5EF4-FFF2-40B4-BE49-F238E27FC236}">
                <a16:creationId xmlns:a16="http://schemas.microsoft.com/office/drawing/2014/main" id="{48C2B801-2D19-4E68-ACBB-4AA8C3DB61A8}"/>
              </a:ext>
            </a:extLst>
          </p:cNvPr>
          <p:cNvSpPr>
            <a:spLocks noGrp="1"/>
          </p:cNvSpPr>
          <p:nvPr>
            <p:ph type="body" sz="quarter" idx="30" hasCustomPrompt="1"/>
          </p:nvPr>
        </p:nvSpPr>
        <p:spPr>
          <a:xfrm>
            <a:off x="452437"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4" name="TextPlaceholder5">
            <a:extLst>
              <a:ext uri="{FF2B5EF4-FFF2-40B4-BE49-F238E27FC236}">
                <a16:creationId xmlns:a16="http://schemas.microsoft.com/office/drawing/2014/main" id="{EFB362A3-1E35-4EDA-8FF1-E33ABF9BDBDC}"/>
              </a:ext>
            </a:extLst>
          </p:cNvPr>
          <p:cNvSpPr>
            <a:spLocks noGrp="1"/>
          </p:cNvSpPr>
          <p:nvPr>
            <p:ph type="body" sz="quarter" idx="31" hasCustomPrompt="1"/>
          </p:nvPr>
        </p:nvSpPr>
        <p:spPr>
          <a:xfrm>
            <a:off x="5216240" y="1366272"/>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5" name="TextPlaceholder4">
            <a:extLst>
              <a:ext uri="{FF2B5EF4-FFF2-40B4-BE49-F238E27FC236}">
                <a16:creationId xmlns:a16="http://schemas.microsoft.com/office/drawing/2014/main" id="{2D1C6B86-72AD-4D08-B5F9-5ECF3A124F88}"/>
              </a:ext>
            </a:extLst>
          </p:cNvPr>
          <p:cNvSpPr>
            <a:spLocks noGrp="1"/>
          </p:cNvSpPr>
          <p:nvPr>
            <p:ph type="body" sz="quarter" idx="27" hasCustomPrompt="1"/>
          </p:nvPr>
        </p:nvSpPr>
        <p:spPr>
          <a:xfrm>
            <a:off x="450582" y="3017095"/>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6" name="TextPlaceholder5">
            <a:extLst>
              <a:ext uri="{FF2B5EF4-FFF2-40B4-BE49-F238E27FC236}">
                <a16:creationId xmlns:a16="http://schemas.microsoft.com/office/drawing/2014/main" id="{08A5621F-297F-496F-8396-E467BC791E90}"/>
              </a:ext>
            </a:extLst>
          </p:cNvPr>
          <p:cNvSpPr>
            <a:spLocks noGrp="1"/>
          </p:cNvSpPr>
          <p:nvPr>
            <p:ph type="body" sz="quarter" idx="32" hasCustomPrompt="1"/>
          </p:nvPr>
        </p:nvSpPr>
        <p:spPr>
          <a:xfrm>
            <a:off x="5222337" y="3017095"/>
            <a:ext cx="423122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7" name="TextPlaceholder4">
            <a:extLst>
              <a:ext uri="{FF2B5EF4-FFF2-40B4-BE49-F238E27FC236}">
                <a16:creationId xmlns:a16="http://schemas.microsoft.com/office/drawing/2014/main" id="{0CC5E047-CF83-4FAD-8B7D-46151A9352DC}"/>
              </a:ext>
            </a:extLst>
          </p:cNvPr>
          <p:cNvSpPr>
            <a:spLocks noGrp="1"/>
          </p:cNvSpPr>
          <p:nvPr>
            <p:ph type="body" sz="quarter" idx="33" hasCustomPrompt="1"/>
          </p:nvPr>
        </p:nvSpPr>
        <p:spPr>
          <a:xfrm>
            <a:off x="457813" y="4666594"/>
            <a:ext cx="42427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8" name="TextPlaceholder5">
            <a:extLst>
              <a:ext uri="{FF2B5EF4-FFF2-40B4-BE49-F238E27FC236}">
                <a16:creationId xmlns:a16="http://schemas.microsoft.com/office/drawing/2014/main" id="{E0FDECE7-29A0-4D4B-BF39-B96127C82DD0}"/>
              </a:ext>
            </a:extLst>
          </p:cNvPr>
          <p:cNvSpPr>
            <a:spLocks noGrp="1"/>
          </p:cNvSpPr>
          <p:nvPr>
            <p:ph type="body" sz="quarter" idx="34" hasCustomPrompt="1"/>
          </p:nvPr>
        </p:nvSpPr>
        <p:spPr>
          <a:xfrm>
            <a:off x="5216240" y="4666594"/>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9" name="Text Placeholder 4">
            <a:extLst>
              <a:ext uri="{FF2B5EF4-FFF2-40B4-BE49-F238E27FC236}">
                <a16:creationId xmlns:a16="http://schemas.microsoft.com/office/drawing/2014/main" id="{71B19297-926F-4789-B6E9-9C9457F44EC6}"/>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88100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up Graphics 3x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425031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 name="think-cell Slide" r:id="rId4" imgW="270" imgH="270" progId="TCLayout.ActiveDocument.1">
                  <p:embed/>
                </p:oleObj>
              </mc:Choice>
              <mc:Fallback>
                <p:oleObj name="think-cell Slide" r:id="rId4" imgW="270" imgH="270" progId="TCLayout.ActiveDocument.1">
                  <p:embed/>
                  <p:pic>
                    <p:nvPicPr>
                      <p:cNvPr id="11" name="Objec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ImageR"/>
          <p:cNvSpPr>
            <a:spLocks noGrp="1"/>
          </p:cNvSpPr>
          <p:nvPr>
            <p:ph type="pic" sz="quarter" idx="11" hasCustomPrompt="1"/>
          </p:nvPr>
        </p:nvSpPr>
        <p:spPr>
          <a:xfrm>
            <a:off x="3390429"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651975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R"/>
          <p:cNvSpPr>
            <a:spLocks noGrp="1"/>
          </p:cNvSpPr>
          <p:nvPr>
            <p:ph type="pic" sz="quarter" idx="22" hasCustomPrompt="1"/>
          </p:nvPr>
        </p:nvSpPr>
        <p:spPr>
          <a:xfrm>
            <a:off x="3394249"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0" name="ImageL"/>
          <p:cNvSpPr>
            <a:spLocks noGrp="1"/>
          </p:cNvSpPr>
          <p:nvPr>
            <p:ph type="pic" sz="quarter" idx="24" hasCustomPrompt="1"/>
          </p:nvPr>
        </p:nvSpPr>
        <p:spPr>
          <a:xfrm>
            <a:off x="259200" y="4179458"/>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6" hasCustomPrompt="1"/>
          </p:nvPr>
        </p:nvSpPr>
        <p:spPr>
          <a:xfrm>
            <a:off x="6519750"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8" name="TextPlaceholder4">
            <a:extLst>
              <a:ext uri="{FF2B5EF4-FFF2-40B4-BE49-F238E27FC236}">
                <a16:creationId xmlns:a16="http://schemas.microsoft.com/office/drawing/2014/main" id="{A7BA7FE4-06E0-4833-920C-FF8CDF8546AF}"/>
              </a:ext>
            </a:extLst>
          </p:cNvPr>
          <p:cNvSpPr>
            <a:spLocks noGrp="1"/>
          </p:cNvSpPr>
          <p:nvPr>
            <p:ph type="body" sz="quarter" idx="27" hasCustomPrompt="1"/>
          </p:nvPr>
        </p:nvSpPr>
        <p:spPr>
          <a:xfrm>
            <a:off x="452437"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9" name="TextPlaceholder5">
            <a:extLst>
              <a:ext uri="{FF2B5EF4-FFF2-40B4-BE49-F238E27FC236}">
                <a16:creationId xmlns:a16="http://schemas.microsoft.com/office/drawing/2014/main" id="{E3D55071-3F4D-4433-99CA-6CA2D3390D22}"/>
              </a:ext>
            </a:extLst>
          </p:cNvPr>
          <p:cNvSpPr>
            <a:spLocks noGrp="1"/>
          </p:cNvSpPr>
          <p:nvPr>
            <p:ph type="body" sz="quarter" idx="30" hasCustomPrompt="1"/>
          </p:nvPr>
        </p:nvSpPr>
        <p:spPr>
          <a:xfrm>
            <a:off x="3568886"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0" name="TextPlaceholder4">
            <a:extLst>
              <a:ext uri="{FF2B5EF4-FFF2-40B4-BE49-F238E27FC236}">
                <a16:creationId xmlns:a16="http://schemas.microsoft.com/office/drawing/2014/main" id="{8DB66154-0019-4E91-AAF3-B83ADCFD4798}"/>
              </a:ext>
            </a:extLst>
          </p:cNvPr>
          <p:cNvSpPr>
            <a:spLocks noGrp="1"/>
          </p:cNvSpPr>
          <p:nvPr>
            <p:ph type="body" sz="quarter" idx="31" hasCustomPrompt="1"/>
          </p:nvPr>
        </p:nvSpPr>
        <p:spPr>
          <a:xfrm>
            <a:off x="452438"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1" name="TextPlaceholder5">
            <a:extLst>
              <a:ext uri="{FF2B5EF4-FFF2-40B4-BE49-F238E27FC236}">
                <a16:creationId xmlns:a16="http://schemas.microsoft.com/office/drawing/2014/main" id="{9BCBC737-5AEA-4DD4-8EA3-3B3528567DDD}"/>
              </a:ext>
            </a:extLst>
          </p:cNvPr>
          <p:cNvSpPr>
            <a:spLocks noGrp="1"/>
          </p:cNvSpPr>
          <p:nvPr>
            <p:ph type="body" sz="quarter" idx="32" hasCustomPrompt="1"/>
          </p:nvPr>
        </p:nvSpPr>
        <p:spPr>
          <a:xfrm>
            <a:off x="3579525"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2" name="TextPlaceholder5">
            <a:extLst>
              <a:ext uri="{FF2B5EF4-FFF2-40B4-BE49-F238E27FC236}">
                <a16:creationId xmlns:a16="http://schemas.microsoft.com/office/drawing/2014/main" id="{19293730-94B9-46F8-8049-78701056359F}"/>
              </a:ext>
            </a:extLst>
          </p:cNvPr>
          <p:cNvSpPr>
            <a:spLocks noGrp="1"/>
          </p:cNvSpPr>
          <p:nvPr>
            <p:ph type="body" sz="quarter" idx="33" hasCustomPrompt="1"/>
          </p:nvPr>
        </p:nvSpPr>
        <p:spPr>
          <a:xfrm>
            <a:off x="6685335" y="388585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3" name="TextPlaceholder5">
            <a:extLst>
              <a:ext uri="{FF2B5EF4-FFF2-40B4-BE49-F238E27FC236}">
                <a16:creationId xmlns:a16="http://schemas.microsoft.com/office/drawing/2014/main" id="{D9E4DD56-F452-4D81-957A-9ECEAC86930E}"/>
              </a:ext>
            </a:extLst>
          </p:cNvPr>
          <p:cNvSpPr>
            <a:spLocks noGrp="1"/>
          </p:cNvSpPr>
          <p:nvPr>
            <p:ph type="body" sz="quarter" idx="34" hasCustomPrompt="1"/>
          </p:nvPr>
        </p:nvSpPr>
        <p:spPr>
          <a:xfrm>
            <a:off x="6686914" y="1372368"/>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9" name="Text Placeholder 4">
            <a:extLst>
              <a:ext uri="{FF2B5EF4-FFF2-40B4-BE49-F238E27FC236}">
                <a16:creationId xmlns:a16="http://schemas.microsoft.com/office/drawing/2014/main" id="{5BBC08AC-1CBF-4A6D-9775-95715C7D778D}"/>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Title 1">
            <a:extLst>
              <a:ext uri="{FF2B5EF4-FFF2-40B4-BE49-F238E27FC236}">
                <a16:creationId xmlns:a16="http://schemas.microsoft.com/office/drawing/2014/main" id="{A7C923F3-5CAD-4977-ADFE-71573DD56818}"/>
              </a:ext>
            </a:extLst>
          </p:cNvPr>
          <p:cNvSpPr>
            <a:spLocks noGrp="1"/>
          </p:cNvSpPr>
          <p:nvPr>
            <p:ph type="title" hasCustomPrompt="1"/>
          </p:nvPr>
        </p:nvSpPr>
        <p:spPr>
          <a:xfrm>
            <a:off x="453668" y="468000"/>
            <a:ext cx="8999895" cy="756000"/>
          </a:xfrm>
        </p:spPr>
        <p:txBody>
          <a:bodyPr/>
          <a:lstStyle>
            <a:lvl1pPr>
              <a:defRPr/>
            </a:lvl1pPr>
          </a:lstStyle>
          <a:p>
            <a:r>
              <a:rPr lang="en-GB" noProof="0"/>
              <a:t>Click to add slide title</a:t>
            </a:r>
            <a:endParaRPr lang="en-GB"/>
          </a:p>
        </p:txBody>
      </p:sp>
      <p:sp>
        <p:nvSpPr>
          <p:cNvPr id="26" name="Slide Number Placeholder 4">
            <a:extLst>
              <a:ext uri="{FF2B5EF4-FFF2-40B4-BE49-F238E27FC236}">
                <a16:creationId xmlns:a16="http://schemas.microsoft.com/office/drawing/2014/main" id="{D2065D47-8198-4CFD-9CE2-040085415BE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Tree>
    <p:extLst>
      <p:ext uri="{BB962C8B-B14F-4D97-AF65-F5344CB8AC3E}">
        <p14:creationId xmlns:p14="http://schemas.microsoft.com/office/powerpoint/2010/main" val="187235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91140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097734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above and text below">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2607055"/>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7" name="TextPlaceholder1">
            <a:extLst>
              <a:ext uri="{FF2B5EF4-FFF2-40B4-BE49-F238E27FC236}">
                <a16:creationId xmlns:a16="http://schemas.microsoft.com/office/drawing/2014/main" id="{774EEBAC-3901-43A5-8F7E-BEDEB5584E30}"/>
              </a:ext>
            </a:extLst>
          </p:cNvPr>
          <p:cNvSpPr>
            <a:spLocks noGrp="1"/>
          </p:cNvSpPr>
          <p:nvPr>
            <p:ph type="body" sz="quarter" idx="12" hasCustomPrompt="1"/>
          </p:nvPr>
        </p:nvSpPr>
        <p:spPr>
          <a:xfrm>
            <a:off x="453673" y="4430684"/>
            <a:ext cx="8999889" cy="177009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892362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6" name="Rounded Rectangle 1">
            <a:extLst>
              <a:ext uri="{FF2B5EF4-FFF2-40B4-BE49-F238E27FC236}">
                <a16:creationId xmlns:a16="http://schemas.microsoft.com/office/drawing/2014/main" id="{238AB6A0-6402-4A7B-8D98-844A0CE56270}"/>
              </a:ext>
            </a:extLst>
          </p:cNvPr>
          <p:cNvSpPr/>
          <p:nvPr userDrawn="1"/>
        </p:nvSpPr>
        <p:spPr>
          <a:xfrm>
            <a:off x="460375" y="3729600"/>
            <a:ext cx="4240213" cy="2131200"/>
          </a:xfrm>
          <a:prstGeom prst="roundRect">
            <a:avLst>
              <a:gd name="adj" fmla="val 6194"/>
            </a:avLst>
          </a:prstGeom>
          <a:solidFill>
            <a:srgbClr val="C7C6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 Same Side Corner Rectangle 2">
            <a:extLst>
              <a:ext uri="{FF2B5EF4-FFF2-40B4-BE49-F238E27FC236}">
                <a16:creationId xmlns:a16="http://schemas.microsoft.com/office/drawing/2014/main" id="{CB482583-121D-4442-81AA-F94FB70868A4}"/>
              </a:ext>
            </a:extLst>
          </p:cNvPr>
          <p:cNvSpPr/>
          <p:nvPr userDrawn="1"/>
        </p:nvSpPr>
        <p:spPr>
          <a:xfrm>
            <a:off x="460375" y="3729600"/>
            <a:ext cx="4240213"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a:t>
            </a:r>
            <a:r>
              <a:rPr lang="en-GB" sz="1000" b="1" spc="100" baseline="0" dirty="0">
                <a:latin typeface="Franklin Gothic Book" panose="020B0503020102020204" pitchFamily="34" charset="0"/>
              </a:rPr>
              <a:t> IN THIS REPORT</a:t>
            </a:r>
            <a:endParaRPr lang="en-GB" sz="1000" b="1" spc="100" dirty="0">
              <a:latin typeface="Franklin Gothic Book" panose="020B0503020102020204" pitchFamily="34" charset="0"/>
            </a:endParaRPr>
          </a:p>
        </p:txBody>
      </p:sp>
      <p:sp>
        <p:nvSpPr>
          <p:cNvPr id="18" name="TextPlaceholder1">
            <a:extLst>
              <a:ext uri="{FF2B5EF4-FFF2-40B4-BE49-F238E27FC236}">
                <a16:creationId xmlns:a16="http://schemas.microsoft.com/office/drawing/2014/main" id="{D0991ADD-215D-49FB-A9E1-C70719509743}"/>
              </a:ext>
            </a:extLst>
          </p:cNvPr>
          <p:cNvSpPr>
            <a:spLocks noGrp="1"/>
          </p:cNvSpPr>
          <p:nvPr>
            <p:ph type="body" sz="quarter" idx="25" hasCustomPrompt="1"/>
          </p:nvPr>
        </p:nvSpPr>
        <p:spPr>
          <a:xfrm>
            <a:off x="460375" y="400313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
        <p:nvSpPr>
          <p:cNvPr id="19" name="Rounded Rectangle 13">
            <a:extLst>
              <a:ext uri="{FF2B5EF4-FFF2-40B4-BE49-F238E27FC236}">
                <a16:creationId xmlns:a16="http://schemas.microsoft.com/office/drawing/2014/main" id="{FC35499B-FAA3-46DA-B5B3-EDED7B7C6733}"/>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4">
            <a:extLst>
              <a:ext uri="{FF2B5EF4-FFF2-40B4-BE49-F238E27FC236}">
                <a16:creationId xmlns:a16="http://schemas.microsoft.com/office/drawing/2014/main" id="{94F3316C-509D-4019-B544-958A6179E799}"/>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21" name="TextPlaceholder1">
            <a:extLst>
              <a:ext uri="{FF2B5EF4-FFF2-40B4-BE49-F238E27FC236}">
                <a16:creationId xmlns:a16="http://schemas.microsoft.com/office/drawing/2014/main" id="{DA7E5EBC-4B4C-4E57-BEF0-B7F5EF115F8F}"/>
              </a:ext>
            </a:extLst>
          </p:cNvPr>
          <p:cNvSpPr>
            <a:spLocks noGrp="1"/>
          </p:cNvSpPr>
          <p:nvPr>
            <p:ph type="body" sz="quarter" idx="26" hasCustomPrompt="1"/>
          </p:nvPr>
        </p:nvSpPr>
        <p:spPr>
          <a:xfrm>
            <a:off x="5205413" y="4003138"/>
            <a:ext cx="4238625" cy="1857662"/>
          </a:xfrm>
          <a:prstGeom prst="rect">
            <a:avLst/>
          </a:prstGeom>
          <a:ln>
            <a:noFill/>
          </a:ln>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
        <p:nvSpPr>
          <p:cNvPr id="22" name="Rounded Rectangle 18">
            <a:extLst>
              <a:ext uri="{FF2B5EF4-FFF2-40B4-BE49-F238E27FC236}">
                <a16:creationId xmlns:a16="http://schemas.microsoft.com/office/drawing/2014/main" id="{7D0B1D9E-E20B-4AAD-B4BE-5357B38902D5}"/>
              </a:ext>
            </a:extLst>
          </p:cNvPr>
          <p:cNvSpPr/>
          <p:nvPr userDrawn="1"/>
        </p:nvSpPr>
        <p:spPr>
          <a:xfrm>
            <a:off x="5205023" y="1381125"/>
            <a:ext cx="4240602" cy="2131200"/>
          </a:xfrm>
          <a:prstGeom prst="roundRect">
            <a:avLst>
              <a:gd name="adj" fmla="val 6194"/>
            </a:avLst>
          </a:prstGeom>
          <a:solidFill>
            <a:schemeClr val="accent5">
              <a:lumMod val="20000"/>
              <a:lumOff val="80000"/>
              <a:alpha val="50196"/>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 Same Side Corner Rectangle 21">
            <a:extLst>
              <a:ext uri="{FF2B5EF4-FFF2-40B4-BE49-F238E27FC236}">
                <a16:creationId xmlns:a16="http://schemas.microsoft.com/office/drawing/2014/main" id="{2B23C9F2-C86B-4926-9E10-41612B005DD7}"/>
              </a:ext>
            </a:extLst>
          </p:cNvPr>
          <p:cNvSpPr/>
          <p:nvPr userDrawn="1"/>
        </p:nvSpPr>
        <p:spPr>
          <a:xfrm>
            <a:off x="5205023" y="1381125"/>
            <a:ext cx="4240602" cy="259200"/>
          </a:xfrm>
          <a:prstGeom prst="round2SameRect">
            <a:avLst>
              <a:gd name="adj1" fmla="val 50000"/>
              <a:gd name="adj2" fmla="val 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24" name="Table Placeholder 4">
            <a:extLst>
              <a:ext uri="{FF2B5EF4-FFF2-40B4-BE49-F238E27FC236}">
                <a16:creationId xmlns:a16="http://schemas.microsoft.com/office/drawing/2014/main" id="{7D4ECCA3-79F1-44EE-BB72-66C066A3B9E7}"/>
              </a:ext>
            </a:extLst>
          </p:cNvPr>
          <p:cNvSpPr>
            <a:spLocks noGrp="1"/>
          </p:cNvSpPr>
          <p:nvPr>
            <p:ph type="tbl" sz="quarter" idx="27"/>
          </p:nvPr>
        </p:nvSpPr>
        <p:spPr>
          <a:xfrm>
            <a:off x="5205412" y="1382400"/>
            <a:ext cx="4240987" cy="2113200"/>
          </a:xfrm>
          <a:prstGeom prst="rect">
            <a:avLst/>
          </a:prstGeom>
        </p:spPr>
        <p:txBody>
          <a:bodyPr/>
          <a:lstStyle/>
          <a:p>
            <a:r>
              <a:rPr lang="en-US" dirty="0"/>
              <a:t>Click icon to add table</a:t>
            </a:r>
            <a:endParaRPr lang="en-GB" dirty="0"/>
          </a:p>
        </p:txBody>
      </p:sp>
    </p:spTree>
    <p:extLst>
      <p:ext uri="{BB962C8B-B14F-4D97-AF65-F5344CB8AC3E}">
        <p14:creationId xmlns:p14="http://schemas.microsoft.com/office/powerpoint/2010/main" val="2216100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117A-DDA0-41BF-BF49-DC86E2C1DBC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32CBE6E-3DD8-424C-AAD2-F7B85369B005}"/>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F44AF507-E2A1-46B7-B33A-770B15A237A3}"/>
              </a:ext>
            </a:extLst>
          </p:cNvPr>
          <p:cNvSpPr>
            <a:spLocks noGrp="1"/>
          </p:cNvSpPr>
          <p:nvPr>
            <p:ph type="body" sz="quarter" idx="12"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Rounded Rectangle 13">
            <a:extLst>
              <a:ext uri="{FF2B5EF4-FFF2-40B4-BE49-F238E27FC236}">
                <a16:creationId xmlns:a16="http://schemas.microsoft.com/office/drawing/2014/main" id="{1427BFE8-BFB3-4674-9EF5-D5E176DE447F}"/>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 Same Side Corner Rectangle 14">
            <a:extLst>
              <a:ext uri="{FF2B5EF4-FFF2-40B4-BE49-F238E27FC236}">
                <a16:creationId xmlns:a16="http://schemas.microsoft.com/office/drawing/2014/main" id="{0FE938E5-BE1C-4999-840F-DEC5475CC87B}"/>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10" name="TextPlaceholder1">
            <a:extLst>
              <a:ext uri="{FF2B5EF4-FFF2-40B4-BE49-F238E27FC236}">
                <a16:creationId xmlns:a16="http://schemas.microsoft.com/office/drawing/2014/main" id="{14C82F4B-153D-44B5-8D31-804E62FEE135}"/>
              </a:ext>
            </a:extLst>
          </p:cNvPr>
          <p:cNvSpPr>
            <a:spLocks noGrp="1"/>
          </p:cNvSpPr>
          <p:nvPr>
            <p:ph type="body" sz="quarter" idx="26" hasCustomPrompt="1"/>
          </p:nvPr>
        </p:nvSpPr>
        <p:spPr>
          <a:xfrm>
            <a:off x="5205413" y="4003138"/>
            <a:ext cx="4238625" cy="1857662"/>
          </a:xfrm>
          <a:prstGeom prst="rect">
            <a:avLst/>
          </a:prstGeom>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bg2"/>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
        <p:nvSpPr>
          <p:cNvPr id="14" name="Text Placeholder 4">
            <a:extLst>
              <a:ext uri="{FF2B5EF4-FFF2-40B4-BE49-F238E27FC236}">
                <a16:creationId xmlns:a16="http://schemas.microsoft.com/office/drawing/2014/main" id="{A29E1D7D-4126-4F6D-94D9-8067AA339DF5}"/>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5" name="Rounded Rectangle 18">
            <a:extLst>
              <a:ext uri="{FF2B5EF4-FFF2-40B4-BE49-F238E27FC236}">
                <a16:creationId xmlns:a16="http://schemas.microsoft.com/office/drawing/2014/main" id="{63872A46-B470-4068-B876-226B47EC64BF}"/>
              </a:ext>
            </a:extLst>
          </p:cNvPr>
          <p:cNvSpPr/>
          <p:nvPr userDrawn="1"/>
        </p:nvSpPr>
        <p:spPr>
          <a:xfrm>
            <a:off x="5205023" y="1381125"/>
            <a:ext cx="4240602" cy="2131200"/>
          </a:xfrm>
          <a:prstGeom prst="roundRect">
            <a:avLst>
              <a:gd name="adj" fmla="val 6194"/>
            </a:avLst>
          </a:prstGeom>
          <a:solidFill>
            <a:srgbClr val="C7C6EF">
              <a:alpha val="4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ound Same Side Corner Rectangle 21">
            <a:extLst>
              <a:ext uri="{FF2B5EF4-FFF2-40B4-BE49-F238E27FC236}">
                <a16:creationId xmlns:a16="http://schemas.microsoft.com/office/drawing/2014/main" id="{872E6126-F829-44E2-813C-93212F18636E}"/>
              </a:ext>
            </a:extLst>
          </p:cNvPr>
          <p:cNvSpPr/>
          <p:nvPr userDrawn="1"/>
        </p:nvSpPr>
        <p:spPr>
          <a:xfrm>
            <a:off x="5205023" y="1381125"/>
            <a:ext cx="4240602"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 IN THIS REPORT</a:t>
            </a:r>
          </a:p>
        </p:txBody>
      </p:sp>
      <p:sp>
        <p:nvSpPr>
          <p:cNvPr id="18" name="TextPlaceholder1">
            <a:extLst>
              <a:ext uri="{FF2B5EF4-FFF2-40B4-BE49-F238E27FC236}">
                <a16:creationId xmlns:a16="http://schemas.microsoft.com/office/drawing/2014/main" id="{E285FA3B-FBC6-4FC1-98A0-2DBAFA2FA8F5}"/>
              </a:ext>
            </a:extLst>
          </p:cNvPr>
          <p:cNvSpPr>
            <a:spLocks noGrp="1"/>
          </p:cNvSpPr>
          <p:nvPr>
            <p:ph type="body" sz="quarter" idx="25" hasCustomPrompt="1"/>
          </p:nvPr>
        </p:nvSpPr>
        <p:spPr>
          <a:xfrm>
            <a:off x="5205413" y="166654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0305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727160-9A33-4FBE-B12A-FCDD083622B9}"/>
              </a:ext>
            </a:extLst>
          </p:cNvPr>
          <p:cNvSpPr>
            <a:spLocks noGrp="1"/>
          </p:cNvSpPr>
          <p:nvPr>
            <p:ph type="sldNum" sz="quarter" idx="10"/>
          </p:nvPr>
        </p:nvSpPr>
        <p:spPr/>
        <p:txBody>
          <a:bodyPr/>
          <a:lstStyle/>
          <a:p>
            <a:fld id="{E78626B2-E168-480E-BAE6-B60060C6AB83}" type="slidenum">
              <a:rPr lang="en-GB" smtClean="0"/>
              <a:pPr/>
              <a:t>‹#›</a:t>
            </a:fld>
            <a:endParaRPr lang="en-GB" dirty="0"/>
          </a:p>
        </p:txBody>
      </p:sp>
      <p:pic>
        <p:nvPicPr>
          <p:cNvPr id="4" name="Picture 3">
            <a:extLst>
              <a:ext uri="{FF2B5EF4-FFF2-40B4-BE49-F238E27FC236}">
                <a16:creationId xmlns:a16="http://schemas.microsoft.com/office/drawing/2014/main" id="{55AE53AA-30B8-4B3F-A899-A076D537D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 y="0"/>
            <a:ext cx="2526797" cy="1286259"/>
          </a:xfrm>
          <a:prstGeom prst="rect">
            <a:avLst/>
          </a:prstGeom>
        </p:spPr>
      </p:pic>
      <p:sp>
        <p:nvSpPr>
          <p:cNvPr id="6" name="Text Placeholder 6">
            <a:extLst>
              <a:ext uri="{FF2B5EF4-FFF2-40B4-BE49-F238E27FC236}">
                <a16:creationId xmlns:a16="http://schemas.microsoft.com/office/drawing/2014/main" id="{EEA759C6-86C3-4843-A6A2-FCAF6510A2CD}"/>
              </a:ext>
            </a:extLst>
          </p:cNvPr>
          <p:cNvSpPr>
            <a:spLocks noGrp="1"/>
          </p:cNvSpPr>
          <p:nvPr>
            <p:ph type="body" sz="quarter" idx="11" hasCustomPrompt="1"/>
          </p:nvPr>
        </p:nvSpPr>
        <p:spPr>
          <a:xfrm>
            <a:off x="3646800" y="1066770"/>
            <a:ext cx="2599200" cy="309600"/>
          </a:xfrm>
          <a:prstGeom prst="rect">
            <a:avLst/>
          </a:prstGeom>
        </p:spPr>
        <p:txBody>
          <a:bodyPr anchor="ctr"/>
          <a:lstStyle>
            <a:lvl1pPr marL="0" indent="0" algn="ctr">
              <a:lnSpc>
                <a:spcPct val="100000"/>
              </a:lnSpc>
              <a:buNone/>
              <a:defRPr sz="1400">
                <a:solidFill>
                  <a:schemeClr val="bg2"/>
                </a:solidFill>
                <a:latin typeface="Franklin Gothic Demi" panose="020B0703020102020204" pitchFamily="34" charset="0"/>
              </a:defRPr>
            </a:lvl1pPr>
            <a:lvl2pPr marL="177800" indent="0" algn="ctr">
              <a:buNone/>
              <a:defRPr sz="1400">
                <a:solidFill>
                  <a:schemeClr val="bg2"/>
                </a:solidFill>
                <a:latin typeface="Franklin Gothic Demi" panose="020B0703020102020204" pitchFamily="34" charset="0"/>
              </a:defRPr>
            </a:lvl2pPr>
            <a:lvl3pPr marL="355600" indent="0" algn="ctr">
              <a:buNone/>
              <a:defRPr sz="1400">
                <a:solidFill>
                  <a:schemeClr val="bg2"/>
                </a:solidFill>
                <a:latin typeface="Franklin Gothic Demi" panose="020B0703020102020204" pitchFamily="34" charset="0"/>
              </a:defRPr>
            </a:lvl3pPr>
            <a:lvl4pPr marL="541338" indent="0" algn="ctr">
              <a:buNone/>
              <a:defRPr sz="1400">
                <a:solidFill>
                  <a:schemeClr val="bg2"/>
                </a:solidFill>
                <a:latin typeface="Franklin Gothic Demi" panose="020B0703020102020204" pitchFamily="34" charset="0"/>
              </a:defRPr>
            </a:lvl4pPr>
            <a:lvl5pPr marL="719138" indent="0" algn="ctr">
              <a:buNone/>
              <a:defRPr sz="1400">
                <a:solidFill>
                  <a:schemeClr val="bg2"/>
                </a:solidFill>
                <a:latin typeface="Franklin Gothic Demi" panose="020B0703020102020204" pitchFamily="34" charset="0"/>
              </a:defRPr>
            </a:lvl5pPr>
          </a:lstStyle>
          <a:p>
            <a:pPr lvl="0"/>
            <a:r>
              <a:rPr lang="en-US"/>
              <a:t>www.companywebsite.com</a:t>
            </a:r>
            <a:endParaRPr lang="en-GB"/>
          </a:p>
        </p:txBody>
      </p:sp>
      <p:sp>
        <p:nvSpPr>
          <p:cNvPr id="7" name="TextBox 6">
            <a:extLst>
              <a:ext uri="{FF2B5EF4-FFF2-40B4-BE49-F238E27FC236}">
                <a16:creationId xmlns:a16="http://schemas.microsoft.com/office/drawing/2014/main" id="{2FC168F8-F1C4-4243-926C-3A9F3C246504}"/>
              </a:ext>
            </a:extLst>
          </p:cNvPr>
          <p:cNvSpPr txBox="1"/>
          <p:nvPr userDrawn="1"/>
        </p:nvSpPr>
        <p:spPr>
          <a:xfrm>
            <a:off x="5608425" y="236351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8" name="TextBox 7">
            <a:extLst>
              <a:ext uri="{FF2B5EF4-FFF2-40B4-BE49-F238E27FC236}">
                <a16:creationId xmlns:a16="http://schemas.microsoft.com/office/drawing/2014/main" id="{00A2CC60-1793-480D-89B9-29F92CBC5271}"/>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9" name="Oval 8">
            <a:extLst>
              <a:ext uri="{FF2B5EF4-FFF2-40B4-BE49-F238E27FC236}">
                <a16:creationId xmlns:a16="http://schemas.microsoft.com/office/drawing/2014/main" id="{0F871226-26AD-439A-84B1-8705B983E247}"/>
              </a:ext>
            </a:extLst>
          </p:cNvPr>
          <p:cNvSpPr/>
          <p:nvPr userDrawn="1"/>
        </p:nvSpPr>
        <p:spPr>
          <a:xfrm>
            <a:off x="3238410" y="1971508"/>
            <a:ext cx="2043076" cy="204307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a:solidFill>
                  <a:schemeClr val="bg1"/>
                </a:solidFill>
                <a:latin typeface="Franklin Gothic Demi" panose="020B0703020102020204" pitchFamily="34" charset="0"/>
              </a:rPr>
              <a:t>NBED</a:t>
            </a:r>
          </a:p>
        </p:txBody>
      </p:sp>
      <p:sp>
        <p:nvSpPr>
          <p:cNvPr id="10" name="TextBox 9">
            <a:extLst>
              <a:ext uri="{FF2B5EF4-FFF2-40B4-BE49-F238E27FC236}">
                <a16:creationId xmlns:a16="http://schemas.microsoft.com/office/drawing/2014/main" id="{31C496B2-DE10-4B9B-9308-20A161D4ED3F}"/>
              </a:ext>
            </a:extLst>
          </p:cNvPr>
          <p:cNvSpPr txBox="1"/>
          <p:nvPr userDrawn="1"/>
        </p:nvSpPr>
        <p:spPr>
          <a:xfrm>
            <a:off x="5816079" y="2705685"/>
            <a:ext cx="993164" cy="507831"/>
          </a:xfrm>
          <a:prstGeom prst="rect">
            <a:avLst/>
          </a:prstGeom>
          <a:noFill/>
        </p:spPr>
        <p:txBody>
          <a:bodyPr wrap="square" rtlCol="0">
            <a:spAutoFit/>
          </a:bodyPr>
          <a:lstStyle/>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p:txBody>
      </p:sp>
      <p:sp>
        <p:nvSpPr>
          <p:cNvPr id="11" name="Oval 10">
            <a:extLst>
              <a:ext uri="{FF2B5EF4-FFF2-40B4-BE49-F238E27FC236}">
                <a16:creationId xmlns:a16="http://schemas.microsoft.com/office/drawing/2014/main" id="{7BF72518-0025-43BF-9491-9883D6D8090F}"/>
              </a:ext>
            </a:extLst>
          </p:cNvPr>
          <p:cNvSpPr/>
          <p:nvPr userDrawn="1"/>
        </p:nvSpPr>
        <p:spPr>
          <a:xfrm>
            <a:off x="5501065" y="2265902"/>
            <a:ext cx="1421280" cy="1421280"/>
          </a:xfrm>
          <a:prstGeom prst="ellipse">
            <a:avLst/>
          </a:prstGeom>
          <a:solidFill>
            <a:srgbClr val="F79725"/>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55A59D8B-1F13-4A2C-A87C-77A33D78C9E2}"/>
              </a:ext>
            </a:extLst>
          </p:cNvPr>
          <p:cNvGrpSpPr/>
          <p:nvPr userDrawn="1"/>
        </p:nvGrpSpPr>
        <p:grpSpPr>
          <a:xfrm>
            <a:off x="1778073"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3" name="Rounded Rectangle 12">
              <a:extLst>
                <a:ext uri="{FF2B5EF4-FFF2-40B4-BE49-F238E27FC236}">
                  <a16:creationId xmlns:a16="http://schemas.microsoft.com/office/drawing/2014/main" id="{F5D1C01E-C2EA-4A2F-84CC-C894AC881052}"/>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a:extLst>
                <a:ext uri="{FF2B5EF4-FFF2-40B4-BE49-F238E27FC236}">
                  <a16:creationId xmlns:a16="http://schemas.microsoft.com/office/drawing/2014/main" id="{CB087F9A-D422-4653-A1C9-9D65E4DC6DDC}"/>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833982C3-FBF7-4F95-A127-F02CC397A8E0}"/>
              </a:ext>
            </a:extLst>
          </p:cNvPr>
          <p:cNvGrpSpPr/>
          <p:nvPr userDrawn="1"/>
        </p:nvGrpSpPr>
        <p:grpSpPr>
          <a:xfrm rot="10800000">
            <a:off x="456506"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6" name="Rounded Rectangle 15">
              <a:extLst>
                <a:ext uri="{FF2B5EF4-FFF2-40B4-BE49-F238E27FC236}">
                  <a16:creationId xmlns:a16="http://schemas.microsoft.com/office/drawing/2014/main" id="{E94248BB-ED4A-4496-8B8B-26D155E7A438}"/>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a:extLst>
                <a:ext uri="{FF2B5EF4-FFF2-40B4-BE49-F238E27FC236}">
                  <a16:creationId xmlns:a16="http://schemas.microsoft.com/office/drawing/2014/main" id="{49DBE4B9-0AD4-4BFF-92D6-BBD4922C178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ound Diagonal Corner Rectangle 17">
            <a:extLst>
              <a:ext uri="{FF2B5EF4-FFF2-40B4-BE49-F238E27FC236}">
                <a16:creationId xmlns:a16="http://schemas.microsoft.com/office/drawing/2014/main" id="{8813FD62-8DED-4996-B135-747EB07CC8E3}"/>
              </a:ext>
            </a:extLst>
          </p:cNvPr>
          <p:cNvSpPr/>
          <p:nvPr userDrawn="1"/>
        </p:nvSpPr>
        <p:spPr>
          <a:xfrm>
            <a:off x="647316"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19" name="Group 18">
            <a:extLst>
              <a:ext uri="{FF2B5EF4-FFF2-40B4-BE49-F238E27FC236}">
                <a16:creationId xmlns:a16="http://schemas.microsoft.com/office/drawing/2014/main" id="{F08AF410-B8B0-494E-9BD2-02EB61A4E48E}"/>
              </a:ext>
            </a:extLst>
          </p:cNvPr>
          <p:cNvGrpSpPr/>
          <p:nvPr userDrawn="1"/>
        </p:nvGrpSpPr>
        <p:grpSpPr>
          <a:xfrm>
            <a:off x="8546602"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0" name="Rounded Rectangle 19">
              <a:extLst>
                <a:ext uri="{FF2B5EF4-FFF2-40B4-BE49-F238E27FC236}">
                  <a16:creationId xmlns:a16="http://schemas.microsoft.com/office/drawing/2014/main" id="{C8F60850-AD48-48E8-95FB-6FDCA151D569}"/>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BC08B617-84CD-46FB-AFE3-5A7E76CD6D4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8396B5DB-3771-4708-81FA-4AA6CCE29AE7}"/>
              </a:ext>
            </a:extLst>
          </p:cNvPr>
          <p:cNvGrpSpPr/>
          <p:nvPr userDrawn="1"/>
        </p:nvGrpSpPr>
        <p:grpSpPr>
          <a:xfrm rot="10800000">
            <a:off x="7221510"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3" name="Rounded Rectangle 22">
              <a:extLst>
                <a:ext uri="{FF2B5EF4-FFF2-40B4-BE49-F238E27FC236}">
                  <a16:creationId xmlns:a16="http://schemas.microsoft.com/office/drawing/2014/main" id="{31A1C417-E2B3-40D8-B9A2-013EF4D22D24}"/>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a:extLst>
                <a:ext uri="{FF2B5EF4-FFF2-40B4-BE49-F238E27FC236}">
                  <a16:creationId xmlns:a16="http://schemas.microsoft.com/office/drawing/2014/main" id="{18F34D81-15DD-4C5D-922C-0F05C1634AF9}"/>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ound Diagonal Corner Rectangle 24">
            <a:extLst>
              <a:ext uri="{FF2B5EF4-FFF2-40B4-BE49-F238E27FC236}">
                <a16:creationId xmlns:a16="http://schemas.microsoft.com/office/drawing/2014/main" id="{218CBB9E-AF36-41C2-8A47-09694C5F9CB2}"/>
              </a:ext>
            </a:extLst>
          </p:cNvPr>
          <p:cNvSpPr/>
          <p:nvPr userDrawn="1"/>
        </p:nvSpPr>
        <p:spPr>
          <a:xfrm>
            <a:off x="7412320"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26" name="Group 25">
            <a:extLst>
              <a:ext uri="{FF2B5EF4-FFF2-40B4-BE49-F238E27FC236}">
                <a16:creationId xmlns:a16="http://schemas.microsoft.com/office/drawing/2014/main" id="{76AC5EA2-1BB7-4DD4-88DD-09675A689BBF}"/>
              </a:ext>
            </a:extLst>
          </p:cNvPr>
          <p:cNvGrpSpPr/>
          <p:nvPr userDrawn="1"/>
        </p:nvGrpSpPr>
        <p:grpSpPr>
          <a:xfrm>
            <a:off x="2926552" y="1656594"/>
            <a:ext cx="2666792" cy="2666792"/>
            <a:chOff x="3087923" y="1656594"/>
            <a:chExt cx="2666792" cy="2666792"/>
          </a:xfrm>
          <a:effectLst>
            <a:outerShdw blurRad="101600" sx="101000" sy="101000" algn="ctr" rotWithShape="0">
              <a:prstClr val="black">
                <a:alpha val="60000"/>
              </a:prstClr>
            </a:outerShdw>
          </a:effectLst>
        </p:grpSpPr>
        <p:sp>
          <p:nvSpPr>
            <p:cNvPr id="27" name="Oval 26">
              <a:extLst>
                <a:ext uri="{FF2B5EF4-FFF2-40B4-BE49-F238E27FC236}">
                  <a16:creationId xmlns:a16="http://schemas.microsoft.com/office/drawing/2014/main" id="{B3D250D1-5F3B-46C4-BE34-CB5AFBD03E5F}"/>
                </a:ext>
              </a:extLst>
            </p:cNvPr>
            <p:cNvSpPr/>
            <p:nvPr/>
          </p:nvSpPr>
          <p:spPr>
            <a:xfrm>
              <a:off x="3087923" y="1656594"/>
              <a:ext cx="2666792" cy="2666792"/>
            </a:xfrm>
            <a:prstGeom prst="ellipse">
              <a:avLst/>
            </a:prstGeom>
            <a:solidFill>
              <a:srgbClr val="EE334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016D5E7B-E720-47D8-817A-2F7E706D59D7}"/>
                </a:ext>
              </a:extLst>
            </p:cNvPr>
            <p:cNvSpPr/>
            <p:nvPr/>
          </p:nvSpPr>
          <p:spPr>
            <a:xfrm>
              <a:off x="3399781" y="1968452"/>
              <a:ext cx="2043076" cy="2043076"/>
            </a:xfrm>
            <a:prstGeom prst="ellipse">
              <a:avLst/>
            </a:prstGeom>
            <a:solidFill>
              <a:srgbClr val="EE33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a:extLst>
              <a:ext uri="{FF2B5EF4-FFF2-40B4-BE49-F238E27FC236}">
                <a16:creationId xmlns:a16="http://schemas.microsoft.com/office/drawing/2014/main" id="{AAABD0CC-E237-43B5-AF33-64A16BECD24D}"/>
              </a:ext>
            </a:extLst>
          </p:cNvPr>
          <p:cNvSpPr/>
          <p:nvPr userDrawn="1"/>
        </p:nvSpPr>
        <p:spPr>
          <a:xfrm>
            <a:off x="4861778" y="3385063"/>
            <a:ext cx="1579206" cy="1579206"/>
          </a:xfrm>
          <a:prstGeom prst="ellipse">
            <a:avLst/>
          </a:prstGeom>
          <a:solidFill>
            <a:srgbClr val="6EBF4B"/>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54E20B56-6C71-4B97-B003-38E99A4E7652}"/>
              </a:ext>
            </a:extLst>
          </p:cNvPr>
          <p:cNvSpPr/>
          <p:nvPr userDrawn="1"/>
        </p:nvSpPr>
        <p:spPr>
          <a:xfrm>
            <a:off x="5564863" y="1444171"/>
            <a:ext cx="721896" cy="721896"/>
          </a:xfrm>
          <a:prstGeom prst="ellipse">
            <a:avLst/>
          </a:prstGeom>
          <a:solidFill>
            <a:schemeClr val="bg2"/>
          </a:solidFill>
          <a:ln w="12700">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A3FE943F-41C9-456F-9798-9C511FB22045}"/>
              </a:ext>
            </a:extLst>
          </p:cNvPr>
          <p:cNvCxnSpPr/>
          <p:nvPr userDrawn="1"/>
        </p:nvCxnSpPr>
        <p:spPr>
          <a:xfrm>
            <a:off x="3601002" y="4845059"/>
            <a:ext cx="0" cy="188288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C45A88-03D0-41EB-9F54-3070BF82C8FC}"/>
              </a:ext>
            </a:extLst>
          </p:cNvPr>
          <p:cNvCxnSpPr/>
          <p:nvPr userDrawn="1"/>
        </p:nvCxnSpPr>
        <p:spPr>
          <a:xfrm>
            <a:off x="2978558" y="518717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D94808-4B42-4D27-A240-029293172BD1}"/>
              </a:ext>
            </a:extLst>
          </p:cNvPr>
          <p:cNvCxnSpPr/>
          <p:nvPr userDrawn="1"/>
        </p:nvCxnSpPr>
        <p:spPr>
          <a:xfrm>
            <a:off x="2978558" y="5662347"/>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C9482-DEDC-4FA7-B380-EE285D529B14}"/>
              </a:ext>
            </a:extLst>
          </p:cNvPr>
          <p:cNvCxnSpPr/>
          <p:nvPr userDrawn="1"/>
        </p:nvCxnSpPr>
        <p:spPr>
          <a:xfrm>
            <a:off x="2978558" y="613752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068AEA-DAFF-4572-8040-33EE51E041D0}"/>
              </a:ext>
            </a:extLst>
          </p:cNvPr>
          <p:cNvCxnSpPr/>
          <p:nvPr userDrawn="1"/>
        </p:nvCxnSpPr>
        <p:spPr>
          <a:xfrm>
            <a:off x="2978558" y="6612698"/>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E9C6B0-29BF-42E8-8305-9066AFA36DF4}"/>
              </a:ext>
            </a:extLst>
          </p:cNvPr>
          <p:cNvSpPr txBox="1"/>
          <p:nvPr userDrawn="1"/>
        </p:nvSpPr>
        <p:spPr>
          <a:xfrm>
            <a:off x="647317"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PRODUCTS AND SERVICES</a:t>
            </a:r>
          </a:p>
        </p:txBody>
      </p:sp>
      <p:sp>
        <p:nvSpPr>
          <p:cNvPr id="37" name="TextBox 36">
            <a:extLst>
              <a:ext uri="{FF2B5EF4-FFF2-40B4-BE49-F238E27FC236}">
                <a16:creationId xmlns:a16="http://schemas.microsoft.com/office/drawing/2014/main" id="{D2295824-ADB9-44F4-BDFA-4D5B8F5CF628}"/>
              </a:ext>
            </a:extLst>
          </p:cNvPr>
          <p:cNvSpPr txBox="1"/>
          <p:nvPr userDrawn="1"/>
        </p:nvSpPr>
        <p:spPr>
          <a:xfrm>
            <a:off x="3611099" y="4892519"/>
            <a:ext cx="1934708"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STRATEGY</a:t>
            </a:r>
          </a:p>
        </p:txBody>
      </p:sp>
      <p:pic>
        <p:nvPicPr>
          <p:cNvPr id="38" name="Picture 37">
            <a:extLst>
              <a:ext uri="{FF2B5EF4-FFF2-40B4-BE49-F238E27FC236}">
                <a16:creationId xmlns:a16="http://schemas.microsoft.com/office/drawing/2014/main" id="{C59366D6-083B-417D-A777-63E6586930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1237" y="3857324"/>
            <a:ext cx="1365774" cy="965964"/>
          </a:xfrm>
          <a:prstGeom prst="rect">
            <a:avLst/>
          </a:prstGeom>
        </p:spPr>
      </p:pic>
      <p:sp>
        <p:nvSpPr>
          <p:cNvPr id="39" name="TextBox 38">
            <a:extLst>
              <a:ext uri="{FF2B5EF4-FFF2-40B4-BE49-F238E27FC236}">
                <a16:creationId xmlns:a16="http://schemas.microsoft.com/office/drawing/2014/main" id="{E946F854-842C-4E59-94B9-BF47B101CA92}"/>
              </a:ext>
            </a:extLst>
          </p:cNvPr>
          <p:cNvSpPr txBox="1"/>
          <p:nvPr userDrawn="1"/>
        </p:nvSpPr>
        <p:spPr>
          <a:xfrm>
            <a:off x="5083600" y="4623555"/>
            <a:ext cx="1135563" cy="246221"/>
          </a:xfrm>
          <a:prstGeom prst="rect">
            <a:avLst/>
          </a:prstGeom>
          <a:noFill/>
        </p:spPr>
        <p:txBody>
          <a:bodyPr wrap="square" rtlCol="0">
            <a:spAutoFit/>
          </a:bodyPr>
          <a:lstStyle/>
          <a:p>
            <a:pPr algn="ctr"/>
            <a:endParaRPr lang="en-GB" sz="1000" dirty="0">
              <a:solidFill>
                <a:schemeClr val="bg1"/>
              </a:solidFill>
              <a:latin typeface="Franklin Gothic Demi" panose="020B0703020102020204" pitchFamily="34" charset="0"/>
            </a:endParaRPr>
          </a:p>
        </p:txBody>
      </p:sp>
      <p:sp>
        <p:nvSpPr>
          <p:cNvPr id="40" name="TextBox 39">
            <a:extLst>
              <a:ext uri="{FF2B5EF4-FFF2-40B4-BE49-F238E27FC236}">
                <a16:creationId xmlns:a16="http://schemas.microsoft.com/office/drawing/2014/main" id="{8B453B02-6626-49F9-98C7-C1F7698E3692}"/>
              </a:ext>
            </a:extLst>
          </p:cNvPr>
          <p:cNvSpPr txBox="1"/>
          <p:nvPr userDrawn="1"/>
        </p:nvSpPr>
        <p:spPr>
          <a:xfrm>
            <a:off x="5642045" y="229627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41" name="TextBox 40">
            <a:extLst>
              <a:ext uri="{FF2B5EF4-FFF2-40B4-BE49-F238E27FC236}">
                <a16:creationId xmlns:a16="http://schemas.microsoft.com/office/drawing/2014/main" id="{1D217484-DE59-42D2-AF76-B7B1629F95CE}"/>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42" name="Rectangle 41">
            <a:extLst>
              <a:ext uri="{FF2B5EF4-FFF2-40B4-BE49-F238E27FC236}">
                <a16:creationId xmlns:a16="http://schemas.microsoft.com/office/drawing/2014/main" id="{036721C7-7592-4FF6-9043-00436D0C38B4}"/>
              </a:ext>
            </a:extLst>
          </p:cNvPr>
          <p:cNvSpPr/>
          <p:nvPr userDrawn="1"/>
        </p:nvSpPr>
        <p:spPr>
          <a:xfrm>
            <a:off x="2978559" y="5240000"/>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Territory</a:t>
            </a:r>
          </a:p>
        </p:txBody>
      </p:sp>
      <p:sp>
        <p:nvSpPr>
          <p:cNvPr id="43" name="Rectangle 42">
            <a:extLst>
              <a:ext uri="{FF2B5EF4-FFF2-40B4-BE49-F238E27FC236}">
                <a16:creationId xmlns:a16="http://schemas.microsoft.com/office/drawing/2014/main" id="{1E8FF81E-1A6B-421A-86C0-1DD3F69C7592}"/>
              </a:ext>
            </a:extLst>
          </p:cNvPr>
          <p:cNvSpPr/>
          <p:nvPr userDrawn="1"/>
        </p:nvSpPr>
        <p:spPr>
          <a:xfrm>
            <a:off x="3656659" y="5240000"/>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4" name="Rectangle 43">
            <a:extLst>
              <a:ext uri="{FF2B5EF4-FFF2-40B4-BE49-F238E27FC236}">
                <a16:creationId xmlns:a16="http://schemas.microsoft.com/office/drawing/2014/main" id="{5EA3090B-43AC-456A-9910-ED82F45E9BD6}"/>
              </a:ext>
            </a:extLst>
          </p:cNvPr>
          <p:cNvSpPr/>
          <p:nvPr userDrawn="1"/>
        </p:nvSpPr>
        <p:spPr>
          <a:xfrm>
            <a:off x="3656659" y="5715059"/>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5" name="Rectangle 44">
            <a:extLst>
              <a:ext uri="{FF2B5EF4-FFF2-40B4-BE49-F238E27FC236}">
                <a16:creationId xmlns:a16="http://schemas.microsoft.com/office/drawing/2014/main" id="{4A3D00A4-854E-4C81-B6FD-A5B765394687}"/>
              </a:ext>
            </a:extLst>
          </p:cNvPr>
          <p:cNvSpPr/>
          <p:nvPr userDrawn="1"/>
        </p:nvSpPr>
        <p:spPr>
          <a:xfrm>
            <a:off x="3657215" y="6190118"/>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6" name="Rectangle 45">
            <a:extLst>
              <a:ext uri="{FF2B5EF4-FFF2-40B4-BE49-F238E27FC236}">
                <a16:creationId xmlns:a16="http://schemas.microsoft.com/office/drawing/2014/main" id="{5E26C982-05DA-4253-8CCF-69FDED34ED8E}"/>
              </a:ext>
            </a:extLst>
          </p:cNvPr>
          <p:cNvSpPr/>
          <p:nvPr userDrawn="1"/>
        </p:nvSpPr>
        <p:spPr>
          <a:xfrm>
            <a:off x="2978559" y="5715059"/>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Products</a:t>
            </a:r>
          </a:p>
        </p:txBody>
      </p:sp>
      <p:sp>
        <p:nvSpPr>
          <p:cNvPr id="47" name="Rectangle 46">
            <a:extLst>
              <a:ext uri="{FF2B5EF4-FFF2-40B4-BE49-F238E27FC236}">
                <a16:creationId xmlns:a16="http://schemas.microsoft.com/office/drawing/2014/main" id="{A5660C57-F47B-4B40-8B91-100AE0A7B9C1}"/>
              </a:ext>
            </a:extLst>
          </p:cNvPr>
          <p:cNvSpPr/>
          <p:nvPr userDrawn="1"/>
        </p:nvSpPr>
        <p:spPr>
          <a:xfrm>
            <a:off x="2978558" y="6190118"/>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Channels</a:t>
            </a:r>
          </a:p>
        </p:txBody>
      </p:sp>
      <p:sp>
        <p:nvSpPr>
          <p:cNvPr id="48" name="TextBox 47">
            <a:extLst>
              <a:ext uri="{FF2B5EF4-FFF2-40B4-BE49-F238E27FC236}">
                <a16:creationId xmlns:a16="http://schemas.microsoft.com/office/drawing/2014/main" id="{3D08FB4D-C25E-453D-84F5-A39EE3ACAD00}"/>
              </a:ext>
            </a:extLst>
          </p:cNvPr>
          <p:cNvSpPr txBox="1"/>
          <p:nvPr userDrawn="1"/>
        </p:nvSpPr>
        <p:spPr>
          <a:xfrm>
            <a:off x="7412320"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ANALYSIS</a:t>
            </a:r>
          </a:p>
        </p:txBody>
      </p:sp>
      <p:sp>
        <p:nvSpPr>
          <p:cNvPr id="49" name="Text Placeholder 59">
            <a:extLst>
              <a:ext uri="{FF2B5EF4-FFF2-40B4-BE49-F238E27FC236}">
                <a16:creationId xmlns:a16="http://schemas.microsoft.com/office/drawing/2014/main" id="{204D481D-8575-43CD-B8AA-88A131CAEAE8}"/>
              </a:ext>
            </a:extLst>
          </p:cNvPr>
          <p:cNvSpPr>
            <a:spLocks noGrp="1"/>
          </p:cNvSpPr>
          <p:nvPr>
            <p:ph type="body" sz="quarter" idx="29" hasCustomPrompt="1"/>
          </p:nvPr>
        </p:nvSpPr>
        <p:spPr>
          <a:xfrm>
            <a:off x="655651" y="2178050"/>
            <a:ext cx="1828800" cy="358616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US"/>
              <a:t>NBED Describe the company’s products and services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a:t>NBED Describe the company’s products and services in three bullet points.</a:t>
            </a:r>
            <a:endParaRPr lang="en-GB"/>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a:t>NBED Describe the company’s products and services in three bullet points.</a:t>
            </a:r>
            <a:endParaRPr lang="en-GB"/>
          </a:p>
          <a:p>
            <a:pPr lvl="0"/>
            <a:endParaRPr lang="en-GB"/>
          </a:p>
        </p:txBody>
      </p:sp>
      <p:sp>
        <p:nvSpPr>
          <p:cNvPr id="50" name="Text Placeholder 59">
            <a:extLst>
              <a:ext uri="{FF2B5EF4-FFF2-40B4-BE49-F238E27FC236}">
                <a16:creationId xmlns:a16="http://schemas.microsoft.com/office/drawing/2014/main" id="{503FCD5B-7CDE-4F01-87DE-1A5B9774DD4D}"/>
              </a:ext>
            </a:extLst>
          </p:cNvPr>
          <p:cNvSpPr>
            <a:spLocks noGrp="1"/>
          </p:cNvSpPr>
          <p:nvPr>
            <p:ph type="body" sz="quarter" idx="30" hasCustomPrompt="1"/>
          </p:nvPr>
        </p:nvSpPr>
        <p:spPr>
          <a:xfrm>
            <a:off x="7419188" y="2178050"/>
            <a:ext cx="1828800" cy="360845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GB"/>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a:t>NBED Analyse the company’s strategy in three bullet points.</a:t>
            </a:r>
          </a:p>
          <a:p>
            <a:pPr lvl="0"/>
            <a:endParaRPr lang="en-GB"/>
          </a:p>
          <a:p>
            <a:pPr lvl="0"/>
            <a:endParaRPr lang="en-GB"/>
          </a:p>
        </p:txBody>
      </p:sp>
      <p:sp>
        <p:nvSpPr>
          <p:cNvPr id="51" name="Text Placeholder 62">
            <a:extLst>
              <a:ext uri="{FF2B5EF4-FFF2-40B4-BE49-F238E27FC236}">
                <a16:creationId xmlns:a16="http://schemas.microsoft.com/office/drawing/2014/main" id="{F8F97DA1-EF2F-43C2-9E4F-B5A85D1BF2D2}"/>
              </a:ext>
            </a:extLst>
          </p:cNvPr>
          <p:cNvSpPr>
            <a:spLocks noGrp="1"/>
          </p:cNvSpPr>
          <p:nvPr>
            <p:ph type="body" sz="quarter" idx="31" hasCustomPrompt="1"/>
          </p:nvPr>
        </p:nvSpPr>
        <p:spPr>
          <a:xfrm>
            <a:off x="5407025" y="1714487"/>
            <a:ext cx="1033463" cy="333375"/>
          </a:xfrm>
          <a:prstGeom prst="rect">
            <a:avLst/>
          </a:prstGeom>
        </p:spPr>
        <p:txBody>
          <a:bodyPr/>
          <a:lstStyle>
            <a:lvl1pPr marL="136800" indent="-136800" algn="ctr">
              <a:lnSpc>
                <a:spcPct val="100000"/>
              </a:lnSpc>
              <a:spcAft>
                <a:spcPts val="400"/>
              </a:spcAft>
              <a:buNone/>
              <a:defRPr sz="1600">
                <a:solidFill>
                  <a:schemeClr val="bg1"/>
                </a:solidFill>
                <a:latin typeface="Franklin Gothic Book" panose="020B0503020102020204" pitchFamily="34" charset="0"/>
              </a:defRPr>
            </a:lvl1pPr>
          </a:lstStyle>
          <a:p>
            <a:pPr lvl="0"/>
            <a:r>
              <a:rPr lang="en-GB">
                <a:latin typeface="Franklin Gothic Book" panose="020B0503020102020204" pitchFamily="34" charset="0"/>
              </a:rPr>
              <a:t>NBED</a:t>
            </a:r>
            <a:endParaRPr lang="en-GB"/>
          </a:p>
        </p:txBody>
      </p:sp>
      <p:sp>
        <p:nvSpPr>
          <p:cNvPr id="52" name="Text Placeholder 68">
            <a:extLst>
              <a:ext uri="{FF2B5EF4-FFF2-40B4-BE49-F238E27FC236}">
                <a16:creationId xmlns:a16="http://schemas.microsoft.com/office/drawing/2014/main" id="{AEC95F2C-8DAE-47E4-A200-D97C23C37622}"/>
              </a:ext>
            </a:extLst>
          </p:cNvPr>
          <p:cNvSpPr>
            <a:spLocks noGrp="1"/>
          </p:cNvSpPr>
          <p:nvPr>
            <p:ph type="body" sz="quarter" idx="33" hasCustomPrompt="1"/>
          </p:nvPr>
        </p:nvSpPr>
        <p:spPr>
          <a:xfrm>
            <a:off x="3654706" y="5240338"/>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a:t>NBED Describe company’s strategy in terms of geographical footprint.</a:t>
            </a:r>
          </a:p>
        </p:txBody>
      </p:sp>
      <p:sp>
        <p:nvSpPr>
          <p:cNvPr id="53" name="Text Placeholder 68">
            <a:extLst>
              <a:ext uri="{FF2B5EF4-FFF2-40B4-BE49-F238E27FC236}">
                <a16:creationId xmlns:a16="http://schemas.microsoft.com/office/drawing/2014/main" id="{4B30F1A0-4937-483E-958D-1B512FF81975}"/>
              </a:ext>
            </a:extLst>
          </p:cNvPr>
          <p:cNvSpPr>
            <a:spLocks noGrp="1"/>
          </p:cNvSpPr>
          <p:nvPr>
            <p:ph type="body" sz="quarter" idx="34" hasCustomPrompt="1"/>
          </p:nvPr>
        </p:nvSpPr>
        <p:spPr>
          <a:xfrm>
            <a:off x="3657737" y="5715059"/>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a:t>NBED Describe company’s strategy in terms of products and functionality.</a:t>
            </a:r>
          </a:p>
        </p:txBody>
      </p:sp>
      <p:sp>
        <p:nvSpPr>
          <p:cNvPr id="54" name="Text Placeholder 68">
            <a:extLst>
              <a:ext uri="{FF2B5EF4-FFF2-40B4-BE49-F238E27FC236}">
                <a16:creationId xmlns:a16="http://schemas.microsoft.com/office/drawing/2014/main" id="{4393FF2C-D8C5-4A22-9CFF-0CAD954B4B85}"/>
              </a:ext>
            </a:extLst>
          </p:cNvPr>
          <p:cNvSpPr>
            <a:spLocks noGrp="1"/>
          </p:cNvSpPr>
          <p:nvPr>
            <p:ph type="body" sz="quarter" idx="35" hasCustomPrompt="1"/>
          </p:nvPr>
        </p:nvSpPr>
        <p:spPr>
          <a:xfrm>
            <a:off x="3656659" y="6186015"/>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a:t>NBED Describe company’s strategy in terms of channels to market.</a:t>
            </a:r>
          </a:p>
        </p:txBody>
      </p:sp>
      <p:sp>
        <p:nvSpPr>
          <p:cNvPr id="55" name="Text Placeholder 68">
            <a:extLst>
              <a:ext uri="{FF2B5EF4-FFF2-40B4-BE49-F238E27FC236}">
                <a16:creationId xmlns:a16="http://schemas.microsoft.com/office/drawing/2014/main" id="{FB287283-1B3C-40E7-93F7-580A9B1E01ED}"/>
              </a:ext>
            </a:extLst>
          </p:cNvPr>
          <p:cNvSpPr>
            <a:spLocks noGrp="1"/>
          </p:cNvSpPr>
          <p:nvPr>
            <p:ph type="body" sz="quarter" idx="36" hasCustomPrompt="1"/>
          </p:nvPr>
        </p:nvSpPr>
        <p:spPr>
          <a:xfrm>
            <a:off x="5652629" y="2810483"/>
            <a:ext cx="1269716" cy="365125"/>
          </a:xfrm>
          <a:prstGeom prst="rect">
            <a:avLst/>
          </a:prstGeom>
        </p:spPr>
        <p:txBody>
          <a:bodyPr anchor="ctr"/>
          <a:lstStyle>
            <a:lvl1pPr marL="136800" indent="-136800">
              <a:lnSpc>
                <a:spcPct val="100000"/>
              </a:lnSpc>
              <a:spcAft>
                <a:spcPts val="0"/>
              </a:spcAft>
              <a:buClr>
                <a:schemeClr val="bg1"/>
              </a:buClr>
              <a:buFont typeface="Wingdings" panose="05000000000000000000" pitchFamily="2" charset="2"/>
              <a:buChar char="§"/>
              <a:defRPr sz="900" baseline="0">
                <a:solidFill>
                  <a:schemeClr val="bg1"/>
                </a:solidFill>
                <a:latin typeface="Franklin Gothic Book" panose="020B0503020102020204" pitchFamily="34" charset="0"/>
              </a:defRPr>
            </a:lvl1pPr>
          </a:lstStyle>
          <a:p>
            <a:pPr lvl="0"/>
            <a:r>
              <a:rPr lang="en-GB" sz="900">
                <a:latin typeface="Franklin Gothic Book" panose="020B0503020102020204" pitchFamily="34" charset="0"/>
              </a:rPr>
              <a:t>NBED three</a:t>
            </a:r>
          </a:p>
          <a:p>
            <a:pPr lvl="0"/>
            <a:r>
              <a:rPr lang="en-GB" sz="900">
                <a:latin typeface="Franklin Gothic Book" panose="020B0503020102020204" pitchFamily="34" charset="0"/>
              </a:rPr>
              <a:t>NBED</a:t>
            </a:r>
          </a:p>
          <a:p>
            <a:pPr lvl="0"/>
            <a:r>
              <a:rPr lang="en-GB" sz="900">
                <a:latin typeface="Franklin Gothic Book" panose="020B0503020102020204" pitchFamily="34" charset="0"/>
              </a:rPr>
              <a:t>NBED</a:t>
            </a:r>
            <a:endParaRPr lang="en-GB"/>
          </a:p>
        </p:txBody>
      </p:sp>
      <p:sp>
        <p:nvSpPr>
          <p:cNvPr id="56" name="Text Placeholder 70">
            <a:extLst>
              <a:ext uri="{FF2B5EF4-FFF2-40B4-BE49-F238E27FC236}">
                <a16:creationId xmlns:a16="http://schemas.microsoft.com/office/drawing/2014/main" id="{9F8EB2A4-848A-4FBE-A706-CF2D01E1338B}"/>
              </a:ext>
            </a:extLst>
          </p:cNvPr>
          <p:cNvSpPr>
            <a:spLocks noGrp="1"/>
          </p:cNvSpPr>
          <p:nvPr>
            <p:ph type="body" sz="quarter" idx="37" hasCustomPrompt="1"/>
          </p:nvPr>
        </p:nvSpPr>
        <p:spPr>
          <a:xfrm>
            <a:off x="3202453" y="1968415"/>
            <a:ext cx="2043113" cy="2043113"/>
          </a:xfrm>
          <a:prstGeom prst="rect">
            <a:avLst/>
          </a:prstGeom>
        </p:spPr>
        <p:txBody>
          <a:bodyPr lIns="144000" rIns="144000" anchor="ctr"/>
          <a:lstStyle>
            <a:lvl1pPr marL="136800" indent="-136800" algn="ctr">
              <a:lnSpc>
                <a:spcPct val="100000"/>
              </a:lnSpc>
              <a:spcAft>
                <a:spcPts val="400"/>
              </a:spcAft>
              <a:buNone/>
              <a:defRPr sz="1150" baseline="0">
                <a:solidFill>
                  <a:schemeClr val="bg1"/>
                </a:solidFill>
                <a:latin typeface="Franklin Gothic Demi" panose="020B0703020102020204" pitchFamily="34" charset="0"/>
              </a:defRPr>
            </a:lvl1pPr>
          </a:lstStyle>
          <a:p>
            <a:pPr lvl="0"/>
            <a:r>
              <a:rPr lang="en-GB"/>
              <a:t>NBED Describe the company, its products and its target market very briefly in a single active sentence.</a:t>
            </a:r>
          </a:p>
        </p:txBody>
      </p:sp>
      <p:sp>
        <p:nvSpPr>
          <p:cNvPr id="57" name="Text Placeholder 72">
            <a:extLst>
              <a:ext uri="{FF2B5EF4-FFF2-40B4-BE49-F238E27FC236}">
                <a16:creationId xmlns:a16="http://schemas.microsoft.com/office/drawing/2014/main" id="{C20A6786-9E7B-4041-9461-71F25ED9C206}"/>
              </a:ext>
            </a:extLst>
          </p:cNvPr>
          <p:cNvSpPr>
            <a:spLocks noGrp="1"/>
          </p:cNvSpPr>
          <p:nvPr>
            <p:ph type="body" sz="quarter" idx="38" hasCustomPrompt="1"/>
          </p:nvPr>
        </p:nvSpPr>
        <p:spPr>
          <a:xfrm>
            <a:off x="5084006" y="3546276"/>
            <a:ext cx="1136650" cy="247650"/>
          </a:xfrm>
          <a:prstGeom prst="rect">
            <a:avLst/>
          </a:prstGeom>
        </p:spPr>
        <p:txBody>
          <a:bodyPr anchor="ctr"/>
          <a:lstStyle>
            <a:lvl1pPr marL="136800" indent="-136800" algn="ctr">
              <a:lnSpc>
                <a:spcPct val="100000"/>
              </a:lnSpc>
              <a:spcAft>
                <a:spcPts val="400"/>
              </a:spcAft>
              <a:buNone/>
              <a:defRPr sz="1000">
                <a:solidFill>
                  <a:schemeClr val="bg1"/>
                </a:solidFill>
                <a:latin typeface="Franklin Gothic Demi" panose="020B0703020102020204" pitchFamily="34" charset="0"/>
              </a:defRPr>
            </a:lvl1pPr>
          </a:lstStyle>
          <a:p>
            <a:pPr lvl="0"/>
            <a:r>
              <a:rPr lang="en-GB"/>
              <a:t>NBED City (HQ)</a:t>
            </a:r>
          </a:p>
        </p:txBody>
      </p:sp>
      <p:sp>
        <p:nvSpPr>
          <p:cNvPr id="58" name="Text Placeholder 58">
            <a:extLst>
              <a:ext uri="{FF2B5EF4-FFF2-40B4-BE49-F238E27FC236}">
                <a16:creationId xmlns:a16="http://schemas.microsoft.com/office/drawing/2014/main" id="{894DEC4C-3D7E-4200-908F-7D6AFC1A6F5D}"/>
              </a:ext>
            </a:extLst>
          </p:cNvPr>
          <p:cNvSpPr>
            <a:spLocks noGrp="1"/>
          </p:cNvSpPr>
          <p:nvPr>
            <p:ph type="body" sz="quarter" idx="40" hasCustomPrompt="1"/>
          </p:nvPr>
        </p:nvSpPr>
        <p:spPr>
          <a:xfrm>
            <a:off x="2798619" y="354013"/>
            <a:ext cx="4314969" cy="642937"/>
          </a:xfrm>
          <a:prstGeom prst="rect">
            <a:avLst/>
          </a:prstGeom>
        </p:spPr>
        <p:txBody>
          <a:bodyPr/>
          <a:lstStyle>
            <a:lvl1pPr marL="1400" indent="0" algn="ctr">
              <a:buNone/>
              <a:defRPr sz="2400"/>
            </a:lvl1pPr>
          </a:lstStyle>
          <a:p>
            <a:pPr lvl="0"/>
            <a:r>
              <a:rPr lang="en-GB" sz="2400"/>
              <a:t>NBED company name or logo</a:t>
            </a:r>
            <a:endParaRPr lang="en-GB"/>
          </a:p>
        </p:txBody>
      </p:sp>
    </p:spTree>
    <p:extLst>
      <p:ext uri="{BB962C8B-B14F-4D97-AF65-F5344CB8AC3E}">
        <p14:creationId xmlns:p14="http://schemas.microsoft.com/office/powerpoint/2010/main" val="2169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59091"/>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5306" y="1360557"/>
            <a:ext cx="4245282"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3" name="TableR"/>
          <p:cNvSpPr>
            <a:spLocks noGrp="1"/>
          </p:cNvSpPr>
          <p:nvPr>
            <p:ph type="tbl" sz="quarter" idx="13" hasCustomPrompt="1"/>
          </p:nvPr>
        </p:nvSpPr>
        <p:spPr>
          <a:xfrm>
            <a:off x="455306"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817369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thirds 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506936" y="1359091"/>
            <a:ext cx="2946627"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5306" y="1360557"/>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3" name="TableR"/>
          <p:cNvSpPr>
            <a:spLocks noGrp="1"/>
          </p:cNvSpPr>
          <p:nvPr>
            <p:ph type="tbl" sz="quarter" idx="13" hasCustomPrompt="1"/>
          </p:nvPr>
        </p:nvSpPr>
        <p:spPr>
          <a:xfrm>
            <a:off x="453600" y="1673998"/>
            <a:ext cx="568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9A0687CE-CED8-4341-971D-4A7513B04028}"/>
              </a:ext>
            </a:extLst>
          </p:cNvPr>
          <p:cNvSpPr>
            <a:spLocks noGrp="1"/>
          </p:cNvSpPr>
          <p:nvPr>
            <p:ph type="body" sz="quarter" idx="19"/>
          </p:nvPr>
        </p:nvSpPr>
        <p:spPr>
          <a:xfrm>
            <a:off x="453600"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54370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401660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6"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3"/>
            </p:custDataLst>
            <p:extLst>
              <p:ext uri="{D42A27DB-BD31-4B8C-83A1-F6EECF244321}">
                <p14:modId xmlns:p14="http://schemas.microsoft.com/office/powerpoint/2010/main" val="2297409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7"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74113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358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09241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 name="think-cell Slide" r:id="rId5" imgW="352" imgH="354" progId="TCLayout.ActiveDocument.1">
                  <p:embed/>
                </p:oleObj>
              </mc:Choice>
              <mc:Fallback>
                <p:oleObj name="think-cell Slide" r:id="rId5" imgW="352" imgH="35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3"/>
            </p:custDataLst>
            <p:extLst>
              <p:ext uri="{D42A27DB-BD31-4B8C-83A1-F6EECF244321}">
                <p14:modId xmlns:p14="http://schemas.microsoft.com/office/powerpoint/2010/main" val="858346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1"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21947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Text &amp; Heading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Arial" panose="020B06040202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TextPlaceholder2"/>
          <p:cNvSpPr>
            <a:spLocks noGrp="1"/>
          </p:cNvSpPr>
          <p:nvPr>
            <p:ph type="body" sz="quarter" idx="15" hasCustomPrompt="1"/>
          </p:nvPr>
        </p:nvSpPr>
        <p:spPr>
          <a:xfrm>
            <a:off x="5205413"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9" name="TextPlaceholder3"/>
          <p:cNvSpPr>
            <a:spLocks noGrp="1"/>
          </p:cNvSpPr>
          <p:nvPr>
            <p:ph type="body" sz="quarter" idx="16" hasCustomPrompt="1"/>
          </p:nvPr>
        </p:nvSpPr>
        <p:spPr>
          <a:xfrm>
            <a:off x="452438" y="1368000"/>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extPlaceholder4">
            <a:extLst>
              <a:ext uri="{FF2B5EF4-FFF2-40B4-BE49-F238E27FC236}">
                <a16:creationId xmlns:a16="http://schemas.microsoft.com/office/drawing/2014/main" id="{09D0F16E-2C76-4794-B0EB-224D484CE4B0}"/>
              </a:ext>
            </a:extLst>
          </p:cNvPr>
          <p:cNvSpPr>
            <a:spLocks noGrp="1"/>
          </p:cNvSpPr>
          <p:nvPr>
            <p:ph type="body" sz="quarter" idx="22" hasCustomPrompt="1"/>
          </p:nvPr>
        </p:nvSpPr>
        <p:spPr>
          <a:xfrm>
            <a:off x="5205412"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Slide Number Placeholder 4">
            <a:extLst>
              <a:ext uri="{FF2B5EF4-FFF2-40B4-BE49-F238E27FC236}">
                <a16:creationId xmlns:a16="http://schemas.microsoft.com/office/drawing/2014/main" id="{D36FA5EA-5FD8-472E-A81B-65EEC05BAD7A}"/>
              </a:ext>
            </a:extLst>
          </p:cNvPr>
          <p:cNvSpPr>
            <a:spLocks noGrp="1"/>
          </p:cNvSpPr>
          <p:nvPr>
            <p:ph type="sldNum" sz="quarter" idx="4"/>
          </p:nvPr>
        </p:nvSpPr>
        <p:spPr>
          <a:xfrm>
            <a:off x="8860698" y="147600"/>
            <a:ext cx="592866"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6" name="Title 1">
            <a:extLst>
              <a:ext uri="{FF2B5EF4-FFF2-40B4-BE49-F238E27FC236}">
                <a16:creationId xmlns:a16="http://schemas.microsoft.com/office/drawing/2014/main" id="{0515EF3F-BACD-4323-B8E2-E221CC3CD24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24AA5B79-E9E1-47FF-908A-C516D2CF201A}"/>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693653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B78C20-957D-43BA-93BD-F7632AE7F8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831"/>
            <a:ext cx="9884834" cy="6843347"/>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677382"/>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r>
              <a:rPr lang="en-GB" sz="800" b="0" dirty="0">
                <a:solidFill>
                  <a:schemeClr val="bg1"/>
                </a:solidFill>
                <a:latin typeface="+mn-lt"/>
              </a:rPr>
              <a:t>Bush House • North West Wing • Aldwych • London • WC2B 4PJ • UK</a:t>
            </a:r>
          </a:p>
          <a:p>
            <a:pPr marL="0" indent="0" algn="l">
              <a:spcAft>
                <a:spcPts val="300"/>
              </a:spcAft>
            </a:pPr>
            <a:r>
              <a:rPr lang="en-GB" sz="800" b="0" dirty="0">
                <a:solidFill>
                  <a:schemeClr val="bg1"/>
                </a:solidFill>
                <a:latin typeface="+mn-lt"/>
              </a:rPr>
              <a:t>Tel: +44 (0)20 7395 9000 • Email: research@analysysmason.com • www.analysysmason.com/research • Registered in England and Wales No. 5177472</a:t>
            </a:r>
          </a:p>
          <a:p>
            <a:pPr marL="0" indent="0" algn="l">
              <a:spcAft>
                <a:spcPts val="300"/>
              </a:spcAft>
            </a:pPr>
            <a:r>
              <a:rPr lang="en-GB" sz="800" dirty="0">
                <a:solidFill>
                  <a:schemeClr val="bg1"/>
                </a:solidFill>
                <a:latin typeface="Franklin Gothic Book" pitchFamily="34" charset="0"/>
              </a:rPr>
              <a:t>© Analysys Mason Limited 2020. All rights reserved. No part of this publication may be reproduced, stored in a retrieval system or transmitted in any form or by any means – electronic, mechanical, photocopying, recording or otherwise – without the prior written permission of the publisher.</a:t>
            </a:r>
          </a:p>
          <a:p>
            <a:pPr marL="0" indent="0" algn="l">
              <a:spcAft>
                <a:spcPts val="300"/>
              </a:spcAft>
            </a:pPr>
            <a:r>
              <a:rPr lang="en-GB" sz="800" dirty="0">
                <a:solidFill>
                  <a:schemeClr val="bg1"/>
                </a:solidFill>
                <a:latin typeface="Franklin Gothic Book" pitchFamily="34" charset="0"/>
              </a:rPr>
              <a:t>Figures and projections contained in this report are based on publicly available information only and are produced by the Research Division of Analysys Mason Limited independently of any client-specific work within Analysys Mason Limited. The opinions expressed are those of the stated authors only.</a:t>
            </a:r>
          </a:p>
          <a:p>
            <a:pPr marL="0" indent="0" algn="l">
              <a:spcAft>
                <a:spcPts val="300"/>
              </a:spcAft>
            </a:pPr>
            <a:r>
              <a:rPr lang="en-GB" sz="800" dirty="0">
                <a:solidFill>
                  <a:schemeClr val="bg1"/>
                </a:solidFill>
                <a:latin typeface="Franklin Gothic Book" pitchFamily="34" charset="0"/>
              </a:rPr>
              <a:t>Analysys Mason Limited recognises that many terms appearing in this report are proprietary; all such trademarks are acknowledged and every effort has been made to indicate them by the normal UK publishing practice of capitalisation. However, the presence of a term, in whatever form, does not affect its legal status as a trademark.</a:t>
            </a:r>
          </a:p>
          <a:p>
            <a:pPr marL="0" indent="0" algn="l">
              <a:spcAft>
                <a:spcPts val="300"/>
              </a:spcAft>
            </a:pPr>
            <a:r>
              <a:rPr lang="en-GB" sz="800" dirty="0">
                <a:solidFill>
                  <a:schemeClr val="bg1"/>
                </a:solidFill>
                <a:latin typeface="Franklin Gothic Book" pitchFamily="34" charset="0"/>
              </a:rPr>
              <a:t>Analysys Mason Limited maintains that all reasonable care and skill have been used in the compilation of this publication. However, Analysys Mason Limited shall not be under any liability for loss or damage (including consequential loss) whatsoever or howsoever arising as a result of the use of this publication by the customer, his servants, agents or any third party.</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a:t>INSERT PUBLICATION MONTH AND YEAR</a:t>
            </a:r>
            <a:endParaRPr lang="en-GB"/>
          </a:p>
        </p:txBody>
      </p:sp>
    </p:spTree>
    <p:extLst>
      <p:ext uri="{BB962C8B-B14F-4D97-AF65-F5344CB8AC3E}">
        <p14:creationId xmlns:p14="http://schemas.microsoft.com/office/powerpoint/2010/main" val="3581668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177800" indent="-177800">
              <a:lnSpc>
                <a:spcPct val="100000"/>
              </a:lnSpc>
              <a:spcAft>
                <a:spcPts val="800"/>
              </a:spcAft>
              <a:buSzPct val="130000"/>
              <a:buFont typeface="Calibri" pitchFamily="34" charset="0"/>
              <a:buChar char="▪"/>
              <a:defRPr/>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6" name="Content Placeholder 5">
            <a:extLst>
              <a:ext uri="{FF2B5EF4-FFF2-40B4-BE49-F238E27FC236}">
                <a16:creationId xmlns:a16="http://schemas.microsoft.com/office/drawing/2014/main" id="{A3A5124D-D2BD-4E5B-BDD2-F3452154B047}"/>
              </a:ext>
            </a:extLst>
          </p:cNvPr>
          <p:cNvSpPr>
            <a:spLocks noGrp="1"/>
          </p:cNvSpPr>
          <p:nvPr>
            <p:ph sz="quarter" idx="17" hasCustomPrompt="1"/>
          </p:nvPr>
        </p:nvSpPr>
        <p:spPr>
          <a:xfrm>
            <a:off x="454024" y="147638"/>
            <a:ext cx="2952000" cy="287337"/>
          </a:xfrm>
        </p:spPr>
        <p:txBody>
          <a:bodyPr wrap="none" lIns="0" rIns="0" anchor="ctr" anchorCtr="0"/>
          <a:lstStyle>
            <a:lvl1pPr marL="1400" indent="0">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stStyle>
          <a:p>
            <a:pPr lvl="0"/>
            <a:r>
              <a:rPr lang="en-US" dirty="0"/>
              <a:t>Header text | More header text</a:t>
            </a:r>
            <a:endParaRPr lang="en-GB" dirty="0"/>
          </a:p>
        </p:txBody>
      </p:sp>
      <p:sp>
        <p:nvSpPr>
          <p:cNvPr id="10" name="Footer Placeholder 9">
            <a:extLst>
              <a:ext uri="{FF2B5EF4-FFF2-40B4-BE49-F238E27FC236}">
                <a16:creationId xmlns:a16="http://schemas.microsoft.com/office/drawing/2014/main" id="{8781828E-D685-40B0-AAF6-82E74CFEE47D}"/>
              </a:ext>
            </a:extLst>
          </p:cNvPr>
          <p:cNvSpPr>
            <a:spLocks noGrp="1"/>
          </p:cNvSpPr>
          <p:nvPr>
            <p:ph type="ftr" sz="quarter" idx="18"/>
          </p:nvPr>
        </p:nvSpPr>
        <p:spPr/>
        <p:txBody>
          <a:bodyPr/>
          <a:lstStyle>
            <a:lvl1pPr>
              <a:defRPr baseline="0"/>
            </a:lvl1pPr>
          </a:lstStyle>
          <a:p>
            <a:endParaRPr lang="en-GB" dirty="0"/>
          </a:p>
        </p:txBody>
      </p:sp>
    </p:spTree>
    <p:extLst>
      <p:ext uri="{BB962C8B-B14F-4D97-AF65-F5344CB8AC3E}">
        <p14:creationId xmlns:p14="http://schemas.microsoft.com/office/powerpoint/2010/main" val="1977597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igure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10217" y="3894364"/>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259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248587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ull-page 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60375" y="1562400"/>
            <a:ext cx="8985250" cy="4176000"/>
          </a:xfrm>
          <a:prstGeom prst="rect">
            <a:avLst/>
          </a:prstGeom>
        </p:spPr>
        <p:txBody>
          <a:bodyPr/>
          <a:lstStyle>
            <a:lvl1pPr marL="0" indent="0">
              <a:lnSpc>
                <a:spcPct val="100000"/>
              </a:lnSpc>
              <a:spcAft>
                <a:spcPts val="800"/>
              </a:spcAft>
              <a:buNone/>
              <a:defRPr baseline="0">
                <a:solidFill>
                  <a:srgbClr val="000000"/>
                </a:solidFill>
                <a:latin typeface="Franklin Gothic Book" pitchFamily="34" charset="0"/>
              </a:defRPr>
            </a:lvl1pPr>
          </a:lstStyle>
          <a:p>
            <a:r>
              <a:rPr lang="en-GB" dirty="0"/>
              <a:t>Click on this box and press Ctrl+V to paste a table from Excel (editable). Click on the icon to build an empty table in PPT (you can specify number of columns and rows).</a:t>
            </a:r>
          </a:p>
        </p:txBody>
      </p:sp>
      <p:sp>
        <p:nvSpPr>
          <p:cNvPr id="13" name="PageNo"/>
          <p:cNvSpPr>
            <a:spLocks noGrp="1"/>
          </p:cNvSpPr>
          <p:nvPr>
            <p:ph type="sldNum" sz="quarter" idx="4"/>
          </p:nvPr>
        </p:nvSpPr>
        <p:spPr>
          <a:xfrm>
            <a:off x="4560706" y="6449184"/>
            <a:ext cx="784587" cy="288000"/>
          </a:xfrm>
          <a:prstGeom prst="rect">
            <a:avLst/>
          </a:prstGeom>
        </p:spPr>
        <p:txBody>
          <a:bodyPr vert="horz" wrap="none" lIns="91440" tIns="45720" rIns="91440" bIns="45720" rtlCol="0" anchor="ctr"/>
          <a:lstStyle>
            <a:lvl1pPr algn="ctr">
              <a:defRPr sz="1100" b="0">
                <a:solidFill>
                  <a:schemeClr val="bg1"/>
                </a:solidFill>
                <a:latin typeface="Franklin Gothic Demi Cond" pitchFamily="34" charset="0"/>
              </a:defRPr>
            </a:lvl1pPr>
          </a:lstStyle>
          <a:p>
            <a:fld id="{E78626B2-E168-480E-BAE6-B60060C6AB83}" type="slidenum">
              <a:rPr lang="en-GB" smtClean="0"/>
              <a:pPr/>
              <a:t>‹#›</a:t>
            </a:fld>
            <a:endParaRPr lang="en-GB" dirty="0"/>
          </a:p>
        </p:txBody>
      </p:sp>
      <p:sp>
        <p:nvSpPr>
          <p:cNvPr id="15" name="Text Placeholder 2"/>
          <p:cNvSpPr>
            <a:spLocks noGrp="1"/>
          </p:cNvSpPr>
          <p:nvPr>
            <p:ph type="body" sz="quarter" idx="17" hasCustomPrompt="1"/>
          </p:nvPr>
        </p:nvSpPr>
        <p:spPr>
          <a:xfrm>
            <a:off x="360000" y="5940000"/>
            <a:ext cx="9216000" cy="360000"/>
          </a:xfrm>
          <a:prstGeom prst="rect">
            <a:avLst/>
          </a:prstGeom>
        </p:spPr>
        <p:txBody>
          <a:bodyPr anchor="b" anchorCtr="0"/>
          <a:lstStyle>
            <a:lvl1pPr marL="85725" indent="-85725">
              <a:lnSpc>
                <a:spcPts val="1000"/>
              </a:lnSpc>
              <a:spcAft>
                <a:spcPts val="300"/>
              </a:spcAft>
              <a:buNone/>
              <a:defRPr sz="800">
                <a:solidFill>
                  <a:srgbClr val="000000"/>
                </a:solidFill>
                <a:latin typeface="Franklin Gothic Book" pitchFamily="34" charset="0"/>
              </a:defRPr>
            </a:lvl1pPr>
            <a:lvl2pPr marL="177800" indent="0">
              <a:buNone/>
              <a:defRPr sz="1000"/>
            </a:lvl2pPr>
            <a:lvl3pPr marL="355600" indent="0">
              <a:buNone/>
              <a:defRPr sz="1000"/>
            </a:lvl3pPr>
            <a:lvl4pPr marL="541338" indent="0">
              <a:buNone/>
              <a:defRPr sz="1000"/>
            </a:lvl4pPr>
            <a:lvl5pPr marL="719138" indent="0">
              <a:buNone/>
              <a:defRPr sz="1000"/>
            </a:lvl5pPr>
          </a:lstStyle>
          <a:p>
            <a:pPr lvl="0"/>
            <a:r>
              <a:rPr lang="en-GB" dirty="0"/>
              <a:t>Click to add footnote text</a:t>
            </a:r>
          </a:p>
        </p:txBody>
      </p:sp>
      <p:sp>
        <p:nvSpPr>
          <p:cNvPr id="16" name="CaptionC"/>
          <p:cNvSpPr>
            <a:spLocks noGrp="1"/>
          </p:cNvSpPr>
          <p:nvPr>
            <p:ph type="body" sz="quarter" idx="16" hasCustomPrompt="1"/>
          </p:nvPr>
        </p:nvSpPr>
        <p:spPr>
          <a:xfrm>
            <a:off x="360000" y="1296000"/>
            <a:ext cx="9216000" cy="252000"/>
          </a:xfrm>
          <a:prstGeom prst="rect">
            <a:avLst/>
          </a:prstGeom>
        </p:spPr>
        <p:txBody>
          <a:bodyPr/>
          <a:lstStyle>
            <a:lvl1pPr marL="0" indent="0" algn="l">
              <a:lnSpc>
                <a:spcPct val="100000"/>
              </a:lnSpc>
              <a:spcAft>
                <a:spcPts val="800"/>
              </a:spcAft>
              <a:buFontTx/>
              <a:buNone/>
              <a:defRPr sz="1000" b="0">
                <a:solidFill>
                  <a:srgbClr val="000000"/>
                </a:solidFill>
                <a:latin typeface="Franklin Gothic Medium Cond" pitchFamily="34" charset="0"/>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US" dirty="0"/>
              <a:t>Click to add figure caption</a:t>
            </a:r>
          </a:p>
        </p:txBody>
      </p:sp>
      <p:sp>
        <p:nvSpPr>
          <p:cNvPr id="7" name="Title"/>
          <p:cNvSpPr>
            <a:spLocks noGrp="1"/>
          </p:cNvSpPr>
          <p:nvPr>
            <p:ph type="title"/>
          </p:nvPr>
        </p:nvSpPr>
        <p:spPr>
          <a:xfrm>
            <a:off x="366714" y="432000"/>
            <a:ext cx="9174162" cy="756000"/>
          </a:xfrm>
          <a:prstGeom prst="rect">
            <a:avLst/>
          </a:prstGeom>
        </p:spPr>
        <p:txBody>
          <a:bodyPr vert="horz" lIns="91440" tIns="45720" rIns="91440" bIns="45720" rtlCol="0" anchor="ctr">
            <a:noAutofit/>
          </a:bodyPr>
          <a:lstStyle/>
          <a:p>
            <a:r>
              <a:rPr lang="en-US" sz="2200">
                <a:solidFill>
                  <a:srgbClr val="221F72"/>
                </a:solidFill>
              </a:rPr>
              <a:t>Click to edit Master title style</a:t>
            </a:r>
            <a:endParaRPr lang="en-GB" dirty="0"/>
          </a:p>
        </p:txBody>
      </p:sp>
    </p:spTree>
    <p:extLst>
      <p:ext uri="{BB962C8B-B14F-4D97-AF65-F5344CB8AC3E}">
        <p14:creationId xmlns:p14="http://schemas.microsoft.com/office/powerpoint/2010/main" val="3052569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L, figure R">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236200" y="1620000"/>
            <a:ext cx="4179600" cy="4489200"/>
          </a:xfrm>
          <a:prstGeom prst="rect">
            <a:avLst/>
          </a:prstGeom>
        </p:spPr>
        <p:txBody>
          <a:bodyPr/>
          <a:lstStyle>
            <a:lvl1pPr marL="0" indent="0">
              <a:lnSpc>
                <a:spcPct val="100000"/>
              </a:lnSpc>
              <a:spcAft>
                <a:spcPts val="800"/>
              </a:spcAft>
              <a:buNone/>
              <a:defRPr baseline="0">
                <a:solidFill>
                  <a:srgbClr val="000000"/>
                </a:solidFill>
                <a:latin typeface="Franklin Gothic Book" pitchFamily="34" charset="0"/>
              </a:defRPr>
            </a:lvl1pPr>
          </a:lstStyle>
          <a:p>
            <a:r>
              <a:rPr lang="en-GB" dirty="0"/>
              <a:t>Click on this box and press Ctrl+V to paste a chart.</a:t>
            </a:r>
          </a:p>
        </p:txBody>
      </p:sp>
      <p:sp>
        <p:nvSpPr>
          <p:cNvPr id="14" name="TextPlaceholder4"/>
          <p:cNvSpPr>
            <a:spLocks noGrp="1"/>
          </p:cNvSpPr>
          <p:nvPr>
            <p:ph type="body" sz="quarter" idx="17" hasCustomPrompt="1"/>
          </p:nvPr>
        </p:nvSpPr>
        <p:spPr>
          <a:xfrm>
            <a:off x="5076000" y="1296000"/>
            <a:ext cx="4500000" cy="252000"/>
          </a:xfrm>
          <a:prstGeom prst="rect">
            <a:avLst/>
          </a:prstGeom>
        </p:spPr>
        <p:txBody>
          <a:bodyPr/>
          <a:lstStyle>
            <a:lvl1pPr marL="0" indent="0" algn="l">
              <a:lnSpc>
                <a:spcPct val="100000"/>
              </a:lnSpc>
              <a:spcBef>
                <a:spcPts val="0"/>
              </a:spcBef>
              <a:spcAft>
                <a:spcPts val="800"/>
              </a:spcAft>
              <a:buFontTx/>
              <a:buNone/>
              <a:defRPr sz="1000" b="0" baseline="0">
                <a:solidFill>
                  <a:srgbClr val="000000"/>
                </a:solidFill>
                <a:latin typeface="Franklin Gothic Medium Cond" pitchFamily="34" charset="0"/>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US" dirty="0"/>
              <a:t>Click to add figure caption</a:t>
            </a:r>
          </a:p>
        </p:txBody>
      </p:sp>
      <p:sp>
        <p:nvSpPr>
          <p:cNvPr id="13" name="PageNo"/>
          <p:cNvSpPr>
            <a:spLocks noGrp="1"/>
          </p:cNvSpPr>
          <p:nvPr>
            <p:ph type="sldNum" sz="quarter" idx="4"/>
          </p:nvPr>
        </p:nvSpPr>
        <p:spPr>
          <a:xfrm>
            <a:off x="4560706" y="6449184"/>
            <a:ext cx="784587" cy="288000"/>
          </a:xfrm>
          <a:prstGeom prst="rect">
            <a:avLst/>
          </a:prstGeom>
        </p:spPr>
        <p:txBody>
          <a:bodyPr vert="horz" wrap="none" lIns="91440" tIns="45720" rIns="91440" bIns="45720" rtlCol="0" anchor="ctr"/>
          <a:lstStyle>
            <a:lvl1pPr algn="ctr">
              <a:defRPr sz="1100" b="0">
                <a:solidFill>
                  <a:schemeClr val="bg1"/>
                </a:solidFill>
                <a:latin typeface="Franklin Gothic Demi Cond" pitchFamily="34" charset="0"/>
              </a:defRPr>
            </a:lvl1pPr>
          </a:lstStyle>
          <a:p>
            <a:fld id="{E78626B2-E168-480E-BAE6-B60060C6AB83}" type="slidenum">
              <a:rPr lang="en-GB" smtClean="0"/>
              <a:pPr/>
              <a:t>‹#›</a:t>
            </a:fld>
            <a:endParaRPr lang="en-GB" dirty="0"/>
          </a:p>
        </p:txBody>
      </p:sp>
      <p:sp>
        <p:nvSpPr>
          <p:cNvPr id="17" name="Text Placeholder 2"/>
          <p:cNvSpPr>
            <a:spLocks noGrp="1"/>
          </p:cNvSpPr>
          <p:nvPr>
            <p:ph type="body" sz="quarter" idx="16" hasCustomPrompt="1"/>
          </p:nvPr>
        </p:nvSpPr>
        <p:spPr>
          <a:xfrm>
            <a:off x="360000" y="5940000"/>
            <a:ext cx="4500000" cy="360000"/>
          </a:xfrm>
          <a:prstGeom prst="rect">
            <a:avLst/>
          </a:prstGeom>
        </p:spPr>
        <p:txBody>
          <a:bodyPr anchor="b" anchorCtr="0"/>
          <a:lstStyle>
            <a:lvl1pPr marL="85725" indent="-85725">
              <a:lnSpc>
                <a:spcPts val="1000"/>
              </a:lnSpc>
              <a:spcAft>
                <a:spcPts val="300"/>
              </a:spcAft>
              <a:buNone/>
              <a:defRPr sz="800">
                <a:solidFill>
                  <a:srgbClr val="000000"/>
                </a:solidFill>
                <a:latin typeface="Franklin Gothic Book" pitchFamily="34" charset="0"/>
              </a:defRPr>
            </a:lvl1pPr>
            <a:lvl2pPr marL="177800" indent="0">
              <a:buNone/>
              <a:defRPr sz="800"/>
            </a:lvl2pPr>
            <a:lvl3pPr marL="355600" indent="0">
              <a:buNone/>
              <a:defRPr sz="800"/>
            </a:lvl3pPr>
            <a:lvl4pPr marL="541338" indent="0">
              <a:buNone/>
              <a:defRPr sz="800"/>
            </a:lvl4pPr>
            <a:lvl5pPr marL="719138" indent="0">
              <a:buNone/>
              <a:defRPr sz="800"/>
            </a:lvl5pPr>
          </a:lstStyle>
          <a:p>
            <a:pPr lvl="0"/>
            <a:r>
              <a:rPr lang="en-US" dirty="0"/>
              <a:t>Click to add footnote text</a:t>
            </a:r>
            <a:endParaRPr lang="en-GB" dirty="0"/>
          </a:p>
        </p:txBody>
      </p:sp>
      <p:sp>
        <p:nvSpPr>
          <p:cNvPr id="18" name="Text Placeholder 4"/>
          <p:cNvSpPr>
            <a:spLocks noGrp="1"/>
          </p:cNvSpPr>
          <p:nvPr>
            <p:ph type="body" sz="quarter" idx="18" hasCustomPrompt="1"/>
          </p:nvPr>
        </p:nvSpPr>
        <p:spPr>
          <a:xfrm>
            <a:off x="5076000" y="5940000"/>
            <a:ext cx="4500000" cy="360363"/>
          </a:xfrm>
          <a:prstGeom prst="rect">
            <a:avLst/>
          </a:prstGeom>
        </p:spPr>
        <p:txBody>
          <a:bodyPr anchor="b" anchorCtr="0"/>
          <a:lstStyle>
            <a:lvl1pPr marL="85725" indent="-85725">
              <a:lnSpc>
                <a:spcPts val="1000"/>
              </a:lnSpc>
              <a:spcAft>
                <a:spcPts val="300"/>
              </a:spcAft>
              <a:buNone/>
              <a:defRPr sz="800">
                <a:solidFill>
                  <a:srgbClr val="000000"/>
                </a:solidFill>
                <a:latin typeface="Franklin Gothic Book" pitchFamily="34" charset="0"/>
              </a:defRPr>
            </a:lvl1pPr>
            <a:lvl2pPr marL="177800" indent="0">
              <a:buNone/>
              <a:defRPr sz="800"/>
            </a:lvl2pPr>
            <a:lvl3pPr marL="355600" indent="0">
              <a:buNone/>
              <a:defRPr sz="800"/>
            </a:lvl3pPr>
            <a:lvl4pPr marL="541338" indent="0">
              <a:buNone/>
              <a:defRPr sz="800"/>
            </a:lvl4pPr>
            <a:lvl5pPr marL="719138" indent="0">
              <a:buNone/>
              <a:defRPr sz="800"/>
            </a:lvl5pPr>
          </a:lstStyle>
          <a:p>
            <a:pPr lvl="0"/>
            <a:r>
              <a:rPr lang="en-US" dirty="0"/>
              <a:t>Click to add footnote text</a:t>
            </a:r>
            <a:endParaRPr lang="en-GB" dirty="0"/>
          </a:p>
        </p:txBody>
      </p:sp>
      <p:sp>
        <p:nvSpPr>
          <p:cNvPr id="19" name="TextPlaceholder1"/>
          <p:cNvSpPr>
            <a:spLocks noGrp="1"/>
          </p:cNvSpPr>
          <p:nvPr>
            <p:ph type="body" sz="quarter" idx="12" hasCustomPrompt="1"/>
          </p:nvPr>
        </p:nvSpPr>
        <p:spPr>
          <a:xfrm>
            <a:off x="360001" y="1296000"/>
            <a:ext cx="4464000" cy="4572000"/>
          </a:xfrm>
          <a:prstGeom prst="rect">
            <a:avLst/>
          </a:prstGeom>
        </p:spPr>
        <p:txBody>
          <a:bodyPr/>
          <a:lstStyle>
            <a:lvl1pPr marL="0" indent="0">
              <a:lnSpc>
                <a:spcPct val="100000"/>
              </a:lnSpc>
              <a:spcAft>
                <a:spcPts val="800"/>
              </a:spcAft>
              <a:buNone/>
              <a:defRPr>
                <a:solidFill>
                  <a:srgbClr val="000000"/>
                </a:solidFill>
                <a:latin typeface="Franklin Gothic Book" pitchFamily="34" charset="0"/>
              </a:defRPr>
            </a:lvl1pPr>
            <a:lvl2pPr marL="180975" indent="-176213">
              <a:lnSpc>
                <a:spcPct val="100000"/>
              </a:lnSpc>
              <a:spcAft>
                <a:spcPts val="800"/>
              </a:spcAft>
              <a:buClr>
                <a:schemeClr val="accent1">
                  <a:lumMod val="60000"/>
                  <a:lumOff val="40000"/>
                </a:schemeClr>
              </a:buClr>
              <a:buFont typeface="Wingdings" pitchFamily="2" charset="2"/>
              <a:buChar char="§"/>
              <a:defRPr>
                <a:solidFill>
                  <a:srgbClr val="000000"/>
                </a:solidFill>
                <a:latin typeface="Franklin Gothic Book" pitchFamily="34" charset="0"/>
              </a:defRPr>
            </a:lvl2pPr>
            <a:lvl3pPr marL="361950" indent="-185738">
              <a:lnSpc>
                <a:spcPct val="100000"/>
              </a:lnSpc>
              <a:spcAft>
                <a:spcPts val="800"/>
              </a:spcAft>
              <a:buClr>
                <a:schemeClr val="accent1">
                  <a:lumMod val="60000"/>
                  <a:lumOff val="40000"/>
                </a:schemeClr>
              </a:buClr>
              <a:buFont typeface="Franklin Gothic Book" pitchFamily="34" charset="0"/>
              <a:buChar char="―"/>
              <a:defRPr>
                <a:solidFill>
                  <a:srgbClr val="000000"/>
                </a:solidFill>
                <a:latin typeface="Franklin Gothic Book" pitchFamily="34" charset="0"/>
              </a:defRPr>
            </a:lvl3pPr>
            <a:lvl4pPr marL="538163" indent="-177800">
              <a:lnSpc>
                <a:spcPct val="100000"/>
              </a:lnSpc>
              <a:spcAft>
                <a:spcPts val="800"/>
              </a:spcAft>
              <a:buClr>
                <a:schemeClr val="accent1">
                  <a:lumMod val="60000"/>
                  <a:lumOff val="40000"/>
                </a:schemeClr>
              </a:buClr>
              <a:buFont typeface="Arial" pitchFamily="34" charset="0"/>
              <a:buChar char="•"/>
              <a:defRPr>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Title"/>
          <p:cNvSpPr>
            <a:spLocks noGrp="1"/>
          </p:cNvSpPr>
          <p:nvPr>
            <p:ph type="title"/>
          </p:nvPr>
        </p:nvSpPr>
        <p:spPr>
          <a:xfrm>
            <a:off x="366714" y="432000"/>
            <a:ext cx="9174162" cy="756000"/>
          </a:xfrm>
          <a:prstGeom prst="rect">
            <a:avLst/>
          </a:prstGeom>
        </p:spPr>
        <p:txBody>
          <a:bodyPr vert="horz" lIns="91440" tIns="45720" rIns="91440" bIns="45720" rtlCol="0" anchor="ctr">
            <a:noAutofit/>
          </a:bodyPr>
          <a:lstStyle/>
          <a:p>
            <a:r>
              <a:rPr lang="en-US" sz="2200">
                <a:solidFill>
                  <a:srgbClr val="221F72"/>
                </a:solidFill>
              </a:rPr>
              <a:t>Click to edit Master title style</a:t>
            </a:r>
            <a:endParaRPr lang="en-GB" dirty="0"/>
          </a:p>
        </p:txBody>
      </p:sp>
    </p:spTree>
    <p:extLst>
      <p:ext uri="{BB962C8B-B14F-4D97-AF65-F5344CB8AC3E}">
        <p14:creationId xmlns:p14="http://schemas.microsoft.com/office/powerpoint/2010/main" val="2131802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L, figure and text R">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180400" y="1620000"/>
            <a:ext cx="4240800" cy="2070000"/>
          </a:xfrm>
          <a:prstGeom prst="rect">
            <a:avLst/>
          </a:prstGeom>
        </p:spPr>
        <p:txBody>
          <a:bodyPr/>
          <a:lstStyle>
            <a:lvl1pPr marL="0" indent="0">
              <a:lnSpc>
                <a:spcPct val="100000"/>
              </a:lnSpc>
              <a:spcAft>
                <a:spcPts val="800"/>
              </a:spcAft>
              <a:buNone/>
              <a:defRPr baseline="0">
                <a:solidFill>
                  <a:srgbClr val="000000"/>
                </a:solidFill>
                <a:latin typeface="Franklin Gothic Book" pitchFamily="34" charset="0"/>
              </a:defRPr>
            </a:lvl1pPr>
          </a:lstStyle>
          <a:p>
            <a:r>
              <a:rPr lang="en-GB" dirty="0"/>
              <a:t>Click on this box and press Ctrl+V to paste a chart.</a:t>
            </a:r>
          </a:p>
        </p:txBody>
      </p:sp>
      <p:sp>
        <p:nvSpPr>
          <p:cNvPr id="13" name="PageNo"/>
          <p:cNvSpPr>
            <a:spLocks noGrp="1"/>
          </p:cNvSpPr>
          <p:nvPr>
            <p:ph type="sldNum" sz="quarter" idx="4"/>
          </p:nvPr>
        </p:nvSpPr>
        <p:spPr>
          <a:xfrm>
            <a:off x="4560706" y="6449184"/>
            <a:ext cx="784587" cy="288000"/>
          </a:xfrm>
          <a:prstGeom prst="rect">
            <a:avLst/>
          </a:prstGeom>
        </p:spPr>
        <p:txBody>
          <a:bodyPr vert="horz" wrap="none" lIns="91440" tIns="45720" rIns="91440" bIns="45720" rtlCol="0" anchor="ctr"/>
          <a:lstStyle>
            <a:lvl1pPr algn="ctr">
              <a:defRPr sz="1100" b="0">
                <a:solidFill>
                  <a:schemeClr val="bg1"/>
                </a:solidFill>
                <a:latin typeface="Franklin Gothic Demi Cond" pitchFamily="34" charset="0"/>
              </a:defRPr>
            </a:lvl1pPr>
          </a:lstStyle>
          <a:p>
            <a:fld id="{E78626B2-E168-480E-BAE6-B60060C6AB83}" type="slidenum">
              <a:rPr lang="en-GB" smtClean="0"/>
              <a:pPr/>
              <a:t>‹#›</a:t>
            </a:fld>
            <a:endParaRPr lang="en-GB" dirty="0"/>
          </a:p>
        </p:txBody>
      </p:sp>
      <p:sp>
        <p:nvSpPr>
          <p:cNvPr id="18" name="Text Placeholder 2"/>
          <p:cNvSpPr>
            <a:spLocks noGrp="1"/>
          </p:cNvSpPr>
          <p:nvPr>
            <p:ph type="body" sz="quarter" idx="16" hasCustomPrompt="1"/>
          </p:nvPr>
        </p:nvSpPr>
        <p:spPr>
          <a:xfrm>
            <a:off x="360000" y="5940000"/>
            <a:ext cx="4500000" cy="360000"/>
          </a:xfrm>
          <a:prstGeom prst="rect">
            <a:avLst/>
          </a:prstGeom>
        </p:spPr>
        <p:txBody>
          <a:bodyPr anchor="b" anchorCtr="0"/>
          <a:lstStyle>
            <a:lvl1pPr marL="85725" indent="-85725">
              <a:lnSpc>
                <a:spcPts val="1000"/>
              </a:lnSpc>
              <a:spcAft>
                <a:spcPts val="300"/>
              </a:spcAft>
              <a:buNone/>
              <a:defRPr sz="800">
                <a:solidFill>
                  <a:srgbClr val="000000"/>
                </a:solidFill>
                <a:latin typeface="Franklin Gothic Book" pitchFamily="34" charset="0"/>
              </a:defRPr>
            </a:lvl1pPr>
            <a:lvl2pPr marL="177800" indent="0">
              <a:buNone/>
              <a:defRPr sz="800"/>
            </a:lvl2pPr>
            <a:lvl3pPr marL="355600" indent="0">
              <a:buNone/>
              <a:defRPr sz="800"/>
            </a:lvl3pPr>
            <a:lvl4pPr marL="541338" indent="0">
              <a:buNone/>
              <a:defRPr sz="800"/>
            </a:lvl4pPr>
            <a:lvl5pPr marL="719138" indent="0">
              <a:buNone/>
              <a:defRPr sz="800"/>
            </a:lvl5pPr>
          </a:lstStyle>
          <a:p>
            <a:pPr lvl="0"/>
            <a:r>
              <a:rPr lang="en-US" dirty="0"/>
              <a:t>Click to add footnote text</a:t>
            </a:r>
            <a:endParaRPr lang="en-GB" dirty="0"/>
          </a:p>
        </p:txBody>
      </p:sp>
      <p:sp>
        <p:nvSpPr>
          <p:cNvPr id="19" name="Text Placeholder 4"/>
          <p:cNvSpPr>
            <a:spLocks noGrp="1"/>
          </p:cNvSpPr>
          <p:nvPr>
            <p:ph type="body" sz="quarter" idx="21" hasCustomPrompt="1"/>
          </p:nvPr>
        </p:nvSpPr>
        <p:spPr>
          <a:xfrm>
            <a:off x="5076000" y="5940000"/>
            <a:ext cx="4500000" cy="360363"/>
          </a:xfrm>
          <a:prstGeom prst="rect">
            <a:avLst/>
          </a:prstGeom>
        </p:spPr>
        <p:txBody>
          <a:bodyPr anchor="b" anchorCtr="0"/>
          <a:lstStyle>
            <a:lvl1pPr marL="85725" indent="-85725">
              <a:lnSpc>
                <a:spcPts val="1000"/>
              </a:lnSpc>
              <a:spcAft>
                <a:spcPts val="300"/>
              </a:spcAft>
              <a:buNone/>
              <a:defRPr sz="800">
                <a:solidFill>
                  <a:srgbClr val="000000"/>
                </a:solidFill>
                <a:latin typeface="Franklin Gothic Book" pitchFamily="34" charset="0"/>
              </a:defRPr>
            </a:lvl1pPr>
            <a:lvl2pPr marL="177800" indent="0">
              <a:buNone/>
              <a:defRPr sz="800"/>
            </a:lvl2pPr>
            <a:lvl3pPr marL="355600" indent="0">
              <a:buNone/>
              <a:defRPr sz="800"/>
            </a:lvl3pPr>
            <a:lvl4pPr marL="541338" indent="0">
              <a:buNone/>
              <a:defRPr sz="800"/>
            </a:lvl4pPr>
            <a:lvl5pPr marL="719138" indent="0">
              <a:buNone/>
              <a:defRPr sz="800"/>
            </a:lvl5pPr>
          </a:lstStyle>
          <a:p>
            <a:pPr lvl="0"/>
            <a:r>
              <a:rPr lang="en-US" dirty="0"/>
              <a:t>Click to add footnote text</a:t>
            </a:r>
            <a:endParaRPr lang="en-GB" dirty="0"/>
          </a:p>
        </p:txBody>
      </p:sp>
      <p:sp>
        <p:nvSpPr>
          <p:cNvPr id="20" name="TextPlaceholder1"/>
          <p:cNvSpPr>
            <a:spLocks noGrp="1"/>
          </p:cNvSpPr>
          <p:nvPr>
            <p:ph type="body" sz="quarter" idx="12" hasCustomPrompt="1"/>
          </p:nvPr>
        </p:nvSpPr>
        <p:spPr>
          <a:xfrm>
            <a:off x="360001" y="1296000"/>
            <a:ext cx="4464000" cy="4572000"/>
          </a:xfrm>
          <a:prstGeom prst="rect">
            <a:avLst/>
          </a:prstGeom>
        </p:spPr>
        <p:txBody>
          <a:bodyPr/>
          <a:lstStyle>
            <a:lvl1pPr marL="0" indent="0">
              <a:lnSpc>
                <a:spcPct val="100000"/>
              </a:lnSpc>
              <a:spcAft>
                <a:spcPts val="800"/>
              </a:spcAft>
              <a:buNone/>
              <a:defRPr>
                <a:solidFill>
                  <a:srgbClr val="000000"/>
                </a:solidFill>
                <a:latin typeface="Franklin Gothic Book" pitchFamily="34" charset="0"/>
              </a:defRPr>
            </a:lvl1pPr>
            <a:lvl2pPr marL="180975" indent="-176213">
              <a:lnSpc>
                <a:spcPct val="100000"/>
              </a:lnSpc>
              <a:spcAft>
                <a:spcPts val="800"/>
              </a:spcAft>
              <a:buClr>
                <a:schemeClr val="accent1">
                  <a:lumMod val="60000"/>
                  <a:lumOff val="40000"/>
                </a:schemeClr>
              </a:buClr>
              <a:buFont typeface="Wingdings" pitchFamily="2" charset="2"/>
              <a:buChar char="§"/>
              <a:defRPr>
                <a:solidFill>
                  <a:srgbClr val="000000"/>
                </a:solidFill>
                <a:latin typeface="Franklin Gothic Book" pitchFamily="34" charset="0"/>
              </a:defRPr>
            </a:lvl2pPr>
            <a:lvl3pPr marL="361950" indent="-185738">
              <a:lnSpc>
                <a:spcPct val="100000"/>
              </a:lnSpc>
              <a:spcAft>
                <a:spcPts val="800"/>
              </a:spcAft>
              <a:buClr>
                <a:schemeClr val="accent1">
                  <a:lumMod val="60000"/>
                  <a:lumOff val="40000"/>
                </a:schemeClr>
              </a:buClr>
              <a:buFont typeface="Franklin Gothic Book" pitchFamily="34" charset="0"/>
              <a:buChar char="―"/>
              <a:defRPr>
                <a:solidFill>
                  <a:srgbClr val="000000"/>
                </a:solidFill>
                <a:latin typeface="Franklin Gothic Book" pitchFamily="34" charset="0"/>
              </a:defRPr>
            </a:lvl3pPr>
            <a:lvl4pPr marL="538163" indent="-177800">
              <a:lnSpc>
                <a:spcPct val="100000"/>
              </a:lnSpc>
              <a:spcAft>
                <a:spcPts val="800"/>
              </a:spcAft>
              <a:buClr>
                <a:schemeClr val="accent1">
                  <a:lumMod val="60000"/>
                  <a:lumOff val="40000"/>
                </a:schemeClr>
              </a:buClr>
              <a:buFont typeface="Arial" pitchFamily="34" charset="0"/>
              <a:buChar char="•"/>
              <a:defRPr>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1" name="TextPlaceholder4"/>
          <p:cNvSpPr>
            <a:spLocks noGrp="1"/>
          </p:cNvSpPr>
          <p:nvPr>
            <p:ph type="body" sz="quarter" idx="24" hasCustomPrompt="1"/>
          </p:nvPr>
        </p:nvSpPr>
        <p:spPr>
          <a:xfrm>
            <a:off x="5076000" y="1296000"/>
            <a:ext cx="4500000" cy="252000"/>
          </a:xfrm>
          <a:prstGeom prst="rect">
            <a:avLst/>
          </a:prstGeom>
        </p:spPr>
        <p:txBody>
          <a:bodyPr/>
          <a:lstStyle>
            <a:lvl1pPr marL="0" indent="0" algn="l">
              <a:lnSpc>
                <a:spcPct val="100000"/>
              </a:lnSpc>
              <a:spcBef>
                <a:spcPts val="0"/>
              </a:spcBef>
              <a:spcAft>
                <a:spcPts val="800"/>
              </a:spcAft>
              <a:buFontTx/>
              <a:buNone/>
              <a:defRPr sz="1000" b="0" baseline="0">
                <a:solidFill>
                  <a:srgbClr val="000000"/>
                </a:solidFill>
                <a:latin typeface="Franklin Gothic Medium Cond" pitchFamily="34" charset="0"/>
              </a:defRPr>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US" dirty="0"/>
              <a:t>Click to add figure caption</a:t>
            </a:r>
          </a:p>
        </p:txBody>
      </p:sp>
      <p:sp>
        <p:nvSpPr>
          <p:cNvPr id="22" name="TextPlaceholder1"/>
          <p:cNvSpPr>
            <a:spLocks noGrp="1"/>
          </p:cNvSpPr>
          <p:nvPr>
            <p:ph type="body" sz="quarter" idx="19" hasCustomPrompt="1"/>
          </p:nvPr>
        </p:nvSpPr>
        <p:spPr>
          <a:xfrm>
            <a:off x="5076875" y="3823200"/>
            <a:ext cx="4464000" cy="2044800"/>
          </a:xfrm>
          <a:prstGeom prst="rect">
            <a:avLst/>
          </a:prstGeom>
        </p:spPr>
        <p:txBody>
          <a:bodyPr/>
          <a:lstStyle>
            <a:lvl1pPr marL="0" indent="0">
              <a:lnSpc>
                <a:spcPct val="100000"/>
              </a:lnSpc>
              <a:spcAft>
                <a:spcPts val="800"/>
              </a:spcAft>
              <a:buNone/>
              <a:defRPr>
                <a:solidFill>
                  <a:srgbClr val="000000"/>
                </a:solidFill>
                <a:latin typeface="Franklin Gothic Book" pitchFamily="34" charset="0"/>
              </a:defRPr>
            </a:lvl1pPr>
            <a:lvl2pPr marL="180975" indent="-176213">
              <a:lnSpc>
                <a:spcPct val="100000"/>
              </a:lnSpc>
              <a:spcAft>
                <a:spcPts val="800"/>
              </a:spcAft>
              <a:buClr>
                <a:schemeClr val="accent1">
                  <a:lumMod val="60000"/>
                  <a:lumOff val="40000"/>
                </a:schemeClr>
              </a:buClr>
              <a:buFont typeface="Wingdings" pitchFamily="2" charset="2"/>
              <a:buChar char="§"/>
              <a:defRPr>
                <a:solidFill>
                  <a:srgbClr val="000000"/>
                </a:solidFill>
                <a:latin typeface="Franklin Gothic Book" pitchFamily="34" charset="0"/>
              </a:defRPr>
            </a:lvl2pPr>
            <a:lvl3pPr marL="541338" indent="-185738">
              <a:lnSpc>
                <a:spcPct val="100000"/>
              </a:lnSpc>
              <a:spcAft>
                <a:spcPts val="800"/>
              </a:spcAft>
              <a:buClr>
                <a:schemeClr val="accent1">
                  <a:lumMod val="60000"/>
                  <a:lumOff val="40000"/>
                </a:schemeClr>
              </a:buClr>
              <a:buFont typeface="Franklin Gothic Book" pitchFamily="34" charset="0"/>
              <a:buChar char="―"/>
              <a:defRPr>
                <a:solidFill>
                  <a:srgbClr val="000000"/>
                </a:solidFill>
                <a:latin typeface="Franklin Gothic Book" pitchFamily="34" charset="0"/>
              </a:defRPr>
            </a:lvl3pPr>
            <a:lvl4pPr marL="719138" indent="-177800">
              <a:lnSpc>
                <a:spcPct val="100000"/>
              </a:lnSpc>
              <a:spcAft>
                <a:spcPts val="800"/>
              </a:spcAft>
              <a:buClr>
                <a:schemeClr val="accent1">
                  <a:lumMod val="60000"/>
                  <a:lumOff val="40000"/>
                </a:schemeClr>
              </a:buClr>
              <a:buFont typeface="Arial" pitchFamily="34" charset="0"/>
              <a:buChar char="•"/>
              <a:defRPr>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Title"/>
          <p:cNvSpPr>
            <a:spLocks noGrp="1"/>
          </p:cNvSpPr>
          <p:nvPr>
            <p:ph type="title"/>
          </p:nvPr>
        </p:nvSpPr>
        <p:spPr>
          <a:xfrm>
            <a:off x="366714" y="432000"/>
            <a:ext cx="9174162" cy="756000"/>
          </a:xfrm>
          <a:prstGeom prst="rect">
            <a:avLst/>
          </a:prstGeom>
        </p:spPr>
        <p:txBody>
          <a:bodyPr vert="horz" lIns="91440" tIns="45720" rIns="91440" bIns="45720" rtlCol="0" anchor="ctr">
            <a:noAutofit/>
          </a:bodyPr>
          <a:lstStyle/>
          <a:p>
            <a:r>
              <a:rPr lang="en-US" sz="2200">
                <a:solidFill>
                  <a:srgbClr val="221F72"/>
                </a:solidFill>
              </a:rPr>
              <a:t>Click to edit Master title style</a:t>
            </a:r>
            <a:endParaRPr lang="en-GB" dirty="0"/>
          </a:p>
        </p:txBody>
      </p:sp>
    </p:spTree>
    <p:extLst>
      <p:ext uri="{BB962C8B-B14F-4D97-AF65-F5344CB8AC3E}">
        <p14:creationId xmlns:p14="http://schemas.microsoft.com/office/powerpoint/2010/main" val="680128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Vendor snapshot [client ver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6FB364-07ED-48FC-A69E-D0A6E8403249}"/>
              </a:ext>
            </a:extLst>
          </p:cNvPr>
          <p:cNvSpPr/>
          <p:nvPr userDrawn="1"/>
        </p:nvSpPr>
        <p:spPr>
          <a:xfrm>
            <a:off x="2004060" y="76200"/>
            <a:ext cx="1874520" cy="298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34" y="0"/>
            <a:ext cx="2526797" cy="1286259"/>
          </a:xfrm>
          <a:prstGeom prst="rect">
            <a:avLst/>
          </a:prstGeom>
        </p:spPr>
      </p:pic>
      <p:sp>
        <p:nvSpPr>
          <p:cNvPr id="2" name="Rectangle 1"/>
          <p:cNvSpPr/>
          <p:nvPr userDrawn="1"/>
        </p:nvSpPr>
        <p:spPr>
          <a:xfrm>
            <a:off x="0" y="6244281"/>
            <a:ext cx="9906000" cy="625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a:spLocks noGrp="1"/>
          </p:cNvSpPr>
          <p:nvPr>
            <p:ph type="title" hasCustomPrompt="1"/>
          </p:nvPr>
        </p:nvSpPr>
        <p:spPr>
          <a:xfrm>
            <a:off x="2402920" y="432000"/>
            <a:ext cx="5101750" cy="756000"/>
          </a:xfrm>
          <a:prstGeom prst="rect">
            <a:avLst/>
          </a:prstGeom>
        </p:spPr>
        <p:txBody>
          <a:bodyPr vert="horz" lIns="91440" tIns="45720" rIns="91440" bIns="45720" rtlCol="0" anchor="ctr">
            <a:noAutofit/>
          </a:bodyPr>
          <a:lstStyle>
            <a:lvl1pPr algn="ctr">
              <a:defRPr baseline="0">
                <a:solidFill>
                  <a:schemeClr val="accent1"/>
                </a:solidFill>
              </a:defRPr>
            </a:lvl1pPr>
          </a:lstStyle>
          <a:p>
            <a:r>
              <a:rPr lang="en-US" sz="2200" dirty="0">
                <a:solidFill>
                  <a:srgbClr val="221F72"/>
                </a:solidFill>
              </a:rPr>
              <a:t>NBED Company name or logo</a:t>
            </a:r>
            <a:endParaRPr lang="en-GB" dirty="0"/>
          </a:p>
        </p:txBody>
      </p:sp>
      <p:sp>
        <p:nvSpPr>
          <p:cNvPr id="7" name="Text Placeholder 6"/>
          <p:cNvSpPr>
            <a:spLocks noGrp="1"/>
          </p:cNvSpPr>
          <p:nvPr>
            <p:ph type="body" sz="quarter" idx="10" hasCustomPrompt="1"/>
          </p:nvPr>
        </p:nvSpPr>
        <p:spPr>
          <a:xfrm>
            <a:off x="3646800" y="1066770"/>
            <a:ext cx="2599200" cy="309600"/>
          </a:xfrm>
          <a:prstGeom prst="rect">
            <a:avLst/>
          </a:prstGeom>
        </p:spPr>
        <p:txBody>
          <a:bodyPr anchor="ctr"/>
          <a:lstStyle>
            <a:lvl1pPr marL="0" indent="0" algn="ctr">
              <a:lnSpc>
                <a:spcPct val="100000"/>
              </a:lnSpc>
              <a:buNone/>
              <a:defRPr sz="1400">
                <a:solidFill>
                  <a:schemeClr val="bg2"/>
                </a:solidFill>
                <a:latin typeface="Franklin Gothic Demi" panose="020B0703020102020204" pitchFamily="34" charset="0"/>
              </a:defRPr>
            </a:lvl1pPr>
            <a:lvl2pPr marL="177800" indent="0" algn="ctr">
              <a:buNone/>
              <a:defRPr sz="1400">
                <a:solidFill>
                  <a:schemeClr val="bg2"/>
                </a:solidFill>
                <a:latin typeface="Franklin Gothic Demi" panose="020B0703020102020204" pitchFamily="34" charset="0"/>
              </a:defRPr>
            </a:lvl2pPr>
            <a:lvl3pPr marL="355600" indent="0" algn="ctr">
              <a:buNone/>
              <a:defRPr sz="1400">
                <a:solidFill>
                  <a:schemeClr val="bg2"/>
                </a:solidFill>
                <a:latin typeface="Franklin Gothic Demi" panose="020B0703020102020204" pitchFamily="34" charset="0"/>
              </a:defRPr>
            </a:lvl3pPr>
            <a:lvl4pPr marL="541338" indent="0" algn="ctr">
              <a:buNone/>
              <a:defRPr sz="1400">
                <a:solidFill>
                  <a:schemeClr val="bg2"/>
                </a:solidFill>
                <a:latin typeface="Franklin Gothic Demi" panose="020B0703020102020204" pitchFamily="34" charset="0"/>
              </a:defRPr>
            </a:lvl4pPr>
            <a:lvl5pPr marL="719138" indent="0" algn="ctr">
              <a:buNone/>
              <a:defRPr sz="1400">
                <a:solidFill>
                  <a:schemeClr val="bg2"/>
                </a:solidFill>
                <a:latin typeface="Franklin Gothic Demi" panose="020B0703020102020204" pitchFamily="34" charset="0"/>
              </a:defRPr>
            </a:lvl5pPr>
          </a:lstStyle>
          <a:p>
            <a:pPr lvl="0"/>
            <a:r>
              <a:rPr lang="en-US" dirty="0"/>
              <a:t>www.companywebsite.com</a:t>
            </a:r>
            <a:endParaRPr lang="en-GB" dirty="0"/>
          </a:p>
        </p:txBody>
      </p:sp>
      <p:sp>
        <p:nvSpPr>
          <p:cNvPr id="87" name="TextBox 86"/>
          <p:cNvSpPr txBox="1"/>
          <p:nvPr userDrawn="1"/>
        </p:nvSpPr>
        <p:spPr>
          <a:xfrm>
            <a:off x="5608425" y="236351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88" name="TextBox 87"/>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90" name="Oval 89"/>
          <p:cNvSpPr/>
          <p:nvPr userDrawn="1"/>
        </p:nvSpPr>
        <p:spPr>
          <a:xfrm>
            <a:off x="3238410" y="1971508"/>
            <a:ext cx="2043076" cy="204307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a:solidFill>
                  <a:schemeClr val="bg1"/>
                </a:solidFill>
                <a:latin typeface="Franklin Gothic Demi" panose="020B0703020102020204" pitchFamily="34" charset="0"/>
              </a:rPr>
              <a:t>NBED</a:t>
            </a:r>
          </a:p>
        </p:txBody>
      </p:sp>
      <p:sp>
        <p:nvSpPr>
          <p:cNvPr id="91" name="TextBox 90"/>
          <p:cNvSpPr txBox="1"/>
          <p:nvPr userDrawn="1"/>
        </p:nvSpPr>
        <p:spPr>
          <a:xfrm>
            <a:off x="5816079" y="2705685"/>
            <a:ext cx="993164" cy="507831"/>
          </a:xfrm>
          <a:prstGeom prst="rect">
            <a:avLst/>
          </a:prstGeom>
          <a:noFill/>
        </p:spPr>
        <p:txBody>
          <a:bodyPr wrap="square" rtlCol="0">
            <a:spAutoFit/>
          </a:bodyPr>
          <a:lstStyle/>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p:txBody>
      </p:sp>
      <p:sp>
        <p:nvSpPr>
          <p:cNvPr id="11" name="Oval 10"/>
          <p:cNvSpPr/>
          <p:nvPr userDrawn="1"/>
        </p:nvSpPr>
        <p:spPr>
          <a:xfrm>
            <a:off x="5501065" y="2265902"/>
            <a:ext cx="1421280" cy="1421280"/>
          </a:xfrm>
          <a:prstGeom prst="ellipse">
            <a:avLst/>
          </a:prstGeom>
          <a:solidFill>
            <a:srgbClr val="F79725"/>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p:cNvGrpSpPr/>
          <p:nvPr userDrawn="1"/>
        </p:nvGrpSpPr>
        <p:grpSpPr>
          <a:xfrm>
            <a:off x="1778073"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3" name="Rounded Rectangle 12"/>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p:cNvGrpSpPr/>
          <p:nvPr userDrawn="1"/>
        </p:nvGrpSpPr>
        <p:grpSpPr>
          <a:xfrm rot="10800000">
            <a:off x="456506"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6" name="Rounded Rectangle 15"/>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ound Diagonal Corner Rectangle 17"/>
          <p:cNvSpPr/>
          <p:nvPr userDrawn="1"/>
        </p:nvSpPr>
        <p:spPr>
          <a:xfrm>
            <a:off x="647316"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19" name="Group 18"/>
          <p:cNvGrpSpPr/>
          <p:nvPr userDrawn="1"/>
        </p:nvGrpSpPr>
        <p:grpSpPr>
          <a:xfrm>
            <a:off x="8546602"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0" name="Rounded Rectangle 19"/>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userDrawn="1"/>
        </p:nvGrpSpPr>
        <p:grpSpPr>
          <a:xfrm rot="10800000">
            <a:off x="7221510"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3" name="Rounded Rectangle 22"/>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ound Diagonal Corner Rectangle 24"/>
          <p:cNvSpPr/>
          <p:nvPr userDrawn="1"/>
        </p:nvSpPr>
        <p:spPr>
          <a:xfrm>
            <a:off x="7412320"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26" name="Group 25"/>
          <p:cNvGrpSpPr/>
          <p:nvPr userDrawn="1"/>
        </p:nvGrpSpPr>
        <p:grpSpPr>
          <a:xfrm>
            <a:off x="2926552" y="1656594"/>
            <a:ext cx="2666792" cy="2666792"/>
            <a:chOff x="3087923" y="1656594"/>
            <a:chExt cx="2666792" cy="2666792"/>
          </a:xfrm>
          <a:effectLst>
            <a:outerShdw blurRad="101600" sx="101000" sy="101000" algn="ctr" rotWithShape="0">
              <a:prstClr val="black">
                <a:alpha val="60000"/>
              </a:prstClr>
            </a:outerShdw>
          </a:effectLst>
        </p:grpSpPr>
        <p:sp>
          <p:nvSpPr>
            <p:cNvPr id="27" name="Oval 26"/>
            <p:cNvSpPr/>
            <p:nvPr/>
          </p:nvSpPr>
          <p:spPr>
            <a:xfrm>
              <a:off x="3087923" y="1656594"/>
              <a:ext cx="2666792" cy="2666792"/>
            </a:xfrm>
            <a:prstGeom prst="ellipse">
              <a:avLst/>
            </a:prstGeom>
            <a:solidFill>
              <a:srgbClr val="EE334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3399781" y="1968452"/>
              <a:ext cx="2043076" cy="2043076"/>
            </a:xfrm>
            <a:prstGeom prst="ellipse">
              <a:avLst/>
            </a:prstGeom>
            <a:solidFill>
              <a:srgbClr val="EE33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p:cNvSpPr/>
          <p:nvPr userDrawn="1"/>
        </p:nvSpPr>
        <p:spPr>
          <a:xfrm>
            <a:off x="4861778" y="3385063"/>
            <a:ext cx="1579206" cy="1579206"/>
          </a:xfrm>
          <a:prstGeom prst="ellipse">
            <a:avLst/>
          </a:prstGeom>
          <a:solidFill>
            <a:srgbClr val="6EBF4B"/>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5564863" y="1444171"/>
            <a:ext cx="721896" cy="721896"/>
          </a:xfrm>
          <a:prstGeom prst="ellipse">
            <a:avLst/>
          </a:prstGeom>
          <a:solidFill>
            <a:schemeClr val="bg2"/>
          </a:solidFill>
          <a:ln w="12700">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p:cNvCxnSpPr/>
          <p:nvPr userDrawn="1"/>
        </p:nvCxnSpPr>
        <p:spPr>
          <a:xfrm>
            <a:off x="3601002" y="4845059"/>
            <a:ext cx="0" cy="188288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2978558" y="518717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2978558" y="5662347"/>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2978558" y="613752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2978558" y="6612698"/>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647317"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PRODUCTS AND SERVICES</a:t>
            </a:r>
          </a:p>
        </p:txBody>
      </p:sp>
      <p:sp>
        <p:nvSpPr>
          <p:cNvPr id="37" name="TextBox 36"/>
          <p:cNvSpPr txBox="1"/>
          <p:nvPr userDrawn="1"/>
        </p:nvSpPr>
        <p:spPr>
          <a:xfrm>
            <a:off x="3611099" y="4892519"/>
            <a:ext cx="1934708"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STRATEGY</a:t>
            </a:r>
          </a:p>
        </p:txBody>
      </p:sp>
      <p:pic>
        <p:nvPicPr>
          <p:cNvPr id="38" name="Picture 3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61237" y="3857324"/>
            <a:ext cx="1365774" cy="965964"/>
          </a:xfrm>
          <a:prstGeom prst="rect">
            <a:avLst/>
          </a:prstGeom>
        </p:spPr>
      </p:pic>
      <p:sp>
        <p:nvSpPr>
          <p:cNvPr id="40" name="TextBox 39"/>
          <p:cNvSpPr txBox="1"/>
          <p:nvPr userDrawn="1"/>
        </p:nvSpPr>
        <p:spPr>
          <a:xfrm>
            <a:off x="5083600" y="4623555"/>
            <a:ext cx="1135563" cy="246221"/>
          </a:xfrm>
          <a:prstGeom prst="rect">
            <a:avLst/>
          </a:prstGeom>
          <a:noFill/>
        </p:spPr>
        <p:txBody>
          <a:bodyPr wrap="square" rtlCol="0">
            <a:spAutoFit/>
          </a:bodyPr>
          <a:lstStyle/>
          <a:p>
            <a:pPr algn="ctr"/>
            <a:endParaRPr lang="en-GB" sz="1000" dirty="0">
              <a:solidFill>
                <a:schemeClr val="bg1"/>
              </a:solidFill>
              <a:latin typeface="Franklin Gothic Demi" panose="020B0703020102020204" pitchFamily="34" charset="0"/>
            </a:endParaRPr>
          </a:p>
        </p:txBody>
      </p:sp>
      <p:sp>
        <p:nvSpPr>
          <p:cNvPr id="41" name="TextBox 40"/>
          <p:cNvSpPr txBox="1"/>
          <p:nvPr userDrawn="1"/>
        </p:nvSpPr>
        <p:spPr>
          <a:xfrm>
            <a:off x="5642045" y="229627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42" name="TextBox 41"/>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46" name="Rectangle 45"/>
          <p:cNvSpPr/>
          <p:nvPr userDrawn="1"/>
        </p:nvSpPr>
        <p:spPr>
          <a:xfrm>
            <a:off x="2978559" y="5240000"/>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Territory</a:t>
            </a:r>
          </a:p>
        </p:txBody>
      </p:sp>
      <p:sp>
        <p:nvSpPr>
          <p:cNvPr id="47" name="Rectangle 46"/>
          <p:cNvSpPr/>
          <p:nvPr userDrawn="1"/>
        </p:nvSpPr>
        <p:spPr>
          <a:xfrm>
            <a:off x="3656659" y="5240000"/>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8" name="Rectangle 47"/>
          <p:cNvSpPr/>
          <p:nvPr userDrawn="1"/>
        </p:nvSpPr>
        <p:spPr>
          <a:xfrm>
            <a:off x="3656659" y="5715059"/>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9" name="Rectangle 48"/>
          <p:cNvSpPr/>
          <p:nvPr userDrawn="1"/>
        </p:nvSpPr>
        <p:spPr>
          <a:xfrm>
            <a:off x="3657215" y="6190118"/>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50" name="Rectangle 49"/>
          <p:cNvSpPr/>
          <p:nvPr userDrawn="1"/>
        </p:nvSpPr>
        <p:spPr>
          <a:xfrm>
            <a:off x="2978559" y="5715059"/>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Products</a:t>
            </a:r>
          </a:p>
        </p:txBody>
      </p:sp>
      <p:sp>
        <p:nvSpPr>
          <p:cNvPr id="51" name="Rectangle 50"/>
          <p:cNvSpPr/>
          <p:nvPr userDrawn="1"/>
        </p:nvSpPr>
        <p:spPr>
          <a:xfrm>
            <a:off x="2978558" y="6190118"/>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Channels</a:t>
            </a:r>
          </a:p>
        </p:txBody>
      </p:sp>
      <p:pic>
        <p:nvPicPr>
          <p:cNvPr id="53"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12316" t="58822" r="26537"/>
          <a:stretch/>
        </p:blipFill>
        <p:spPr bwMode="auto">
          <a:xfrm>
            <a:off x="7341379" y="0"/>
            <a:ext cx="2564621" cy="129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userDrawn="1"/>
        </p:nvSpPr>
        <p:spPr>
          <a:xfrm>
            <a:off x="7412320"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ANALYSIS</a:t>
            </a:r>
          </a:p>
        </p:txBody>
      </p:sp>
      <p:sp>
        <p:nvSpPr>
          <p:cNvPr id="60" name="Text Placeholder 59"/>
          <p:cNvSpPr>
            <a:spLocks noGrp="1"/>
          </p:cNvSpPr>
          <p:nvPr>
            <p:ph type="body" sz="quarter" idx="29" hasCustomPrompt="1"/>
          </p:nvPr>
        </p:nvSpPr>
        <p:spPr>
          <a:xfrm>
            <a:off x="655651" y="2178050"/>
            <a:ext cx="1828800" cy="358616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US" dirty="0"/>
              <a:t>NBED Describe the company’s products and services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lvl="0"/>
            <a:endParaRPr lang="en-GB" dirty="0"/>
          </a:p>
        </p:txBody>
      </p:sp>
      <p:sp>
        <p:nvSpPr>
          <p:cNvPr id="67" name="Text Placeholder 59"/>
          <p:cNvSpPr>
            <a:spLocks noGrp="1"/>
          </p:cNvSpPr>
          <p:nvPr>
            <p:ph type="body" sz="quarter" idx="30" hasCustomPrompt="1"/>
          </p:nvPr>
        </p:nvSpPr>
        <p:spPr>
          <a:xfrm>
            <a:off x="7419188" y="2178050"/>
            <a:ext cx="1828800" cy="360845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lvl="0"/>
            <a:endParaRPr lang="en-GB" dirty="0"/>
          </a:p>
          <a:p>
            <a:pPr lvl="0"/>
            <a:endParaRPr lang="en-GB" dirty="0"/>
          </a:p>
        </p:txBody>
      </p:sp>
      <p:sp>
        <p:nvSpPr>
          <p:cNvPr id="63" name="Text Placeholder 62"/>
          <p:cNvSpPr>
            <a:spLocks noGrp="1"/>
          </p:cNvSpPr>
          <p:nvPr>
            <p:ph type="body" sz="quarter" idx="31" hasCustomPrompt="1"/>
          </p:nvPr>
        </p:nvSpPr>
        <p:spPr>
          <a:xfrm>
            <a:off x="5407025" y="1714487"/>
            <a:ext cx="1033463" cy="333375"/>
          </a:xfrm>
          <a:prstGeom prst="rect">
            <a:avLst/>
          </a:prstGeom>
        </p:spPr>
        <p:txBody>
          <a:bodyPr/>
          <a:lstStyle>
            <a:lvl1pPr marL="136800" indent="-136800" algn="ctr">
              <a:lnSpc>
                <a:spcPct val="100000"/>
              </a:lnSpc>
              <a:spcAft>
                <a:spcPts val="400"/>
              </a:spcAft>
              <a:buNone/>
              <a:defRPr sz="1600">
                <a:solidFill>
                  <a:schemeClr val="bg1"/>
                </a:solidFill>
                <a:latin typeface="Franklin Gothic Book" panose="020B0503020102020204" pitchFamily="34" charset="0"/>
              </a:defRPr>
            </a:lvl1pPr>
          </a:lstStyle>
          <a:p>
            <a:pPr lvl="0"/>
            <a:r>
              <a:rPr lang="en-GB" dirty="0">
                <a:latin typeface="Franklin Gothic Book" panose="020B0503020102020204" pitchFamily="34" charset="0"/>
              </a:rPr>
              <a:t>NBED</a:t>
            </a:r>
            <a:endParaRPr lang="en-GB" dirty="0"/>
          </a:p>
        </p:txBody>
      </p:sp>
      <p:sp>
        <p:nvSpPr>
          <p:cNvPr id="65" name="Text Placeholder 64"/>
          <p:cNvSpPr>
            <a:spLocks noGrp="1"/>
          </p:cNvSpPr>
          <p:nvPr>
            <p:ph type="body" sz="quarter" idx="32" hasCustomPrompt="1"/>
          </p:nvPr>
        </p:nvSpPr>
        <p:spPr>
          <a:xfrm>
            <a:off x="7672210" y="344488"/>
            <a:ext cx="1868665" cy="338137"/>
          </a:xfrm>
          <a:prstGeom prst="rect">
            <a:avLst/>
          </a:prstGeom>
        </p:spPr>
        <p:txBody>
          <a:bodyPr/>
          <a:lstStyle>
            <a:lvl1pPr marL="136800" indent="-136800" algn="ctr">
              <a:lnSpc>
                <a:spcPct val="100000"/>
              </a:lnSpc>
              <a:spcAft>
                <a:spcPts val="400"/>
              </a:spcAft>
              <a:buNone/>
              <a:defRPr sz="1400" baseline="0">
                <a:solidFill>
                  <a:schemeClr val="bg2">
                    <a:lumMod val="40000"/>
                    <a:lumOff val="60000"/>
                  </a:schemeClr>
                </a:solidFill>
                <a:latin typeface="Franklin Gothic Book" panose="020B0503020102020204" pitchFamily="34" charset="0"/>
              </a:defRPr>
            </a:lvl1pPr>
          </a:lstStyle>
          <a:p>
            <a:pPr lvl="0"/>
            <a:r>
              <a:rPr lang="en-GB" dirty="0">
                <a:latin typeface="Franklin Gothic Book" panose="020B0503020102020204" pitchFamily="34" charset="0"/>
              </a:rPr>
              <a:t>NBED SEGMENT</a:t>
            </a:r>
            <a:endParaRPr lang="en-GB" dirty="0"/>
          </a:p>
        </p:txBody>
      </p:sp>
      <p:sp>
        <p:nvSpPr>
          <p:cNvPr id="69" name="Text Placeholder 68"/>
          <p:cNvSpPr>
            <a:spLocks noGrp="1"/>
          </p:cNvSpPr>
          <p:nvPr>
            <p:ph type="body" sz="quarter" idx="33" hasCustomPrompt="1"/>
          </p:nvPr>
        </p:nvSpPr>
        <p:spPr>
          <a:xfrm>
            <a:off x="3654706" y="5240338"/>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geographical footprint.</a:t>
            </a:r>
          </a:p>
        </p:txBody>
      </p:sp>
      <p:sp>
        <p:nvSpPr>
          <p:cNvPr id="74" name="Text Placeholder 68"/>
          <p:cNvSpPr>
            <a:spLocks noGrp="1"/>
          </p:cNvSpPr>
          <p:nvPr>
            <p:ph type="body" sz="quarter" idx="34" hasCustomPrompt="1"/>
          </p:nvPr>
        </p:nvSpPr>
        <p:spPr>
          <a:xfrm>
            <a:off x="3657737" y="5715059"/>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products and functionality.</a:t>
            </a:r>
          </a:p>
        </p:txBody>
      </p:sp>
      <p:sp>
        <p:nvSpPr>
          <p:cNvPr id="75" name="Text Placeholder 68"/>
          <p:cNvSpPr>
            <a:spLocks noGrp="1"/>
          </p:cNvSpPr>
          <p:nvPr>
            <p:ph type="body" sz="quarter" idx="35" hasCustomPrompt="1"/>
          </p:nvPr>
        </p:nvSpPr>
        <p:spPr>
          <a:xfrm>
            <a:off x="3656659" y="6186015"/>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channels to market.</a:t>
            </a:r>
          </a:p>
        </p:txBody>
      </p:sp>
      <p:sp>
        <p:nvSpPr>
          <p:cNvPr id="76" name="Text Placeholder 68"/>
          <p:cNvSpPr>
            <a:spLocks noGrp="1"/>
          </p:cNvSpPr>
          <p:nvPr>
            <p:ph type="body" sz="quarter" idx="36" hasCustomPrompt="1"/>
          </p:nvPr>
        </p:nvSpPr>
        <p:spPr>
          <a:xfrm>
            <a:off x="5652629" y="2810483"/>
            <a:ext cx="1269716" cy="365125"/>
          </a:xfrm>
          <a:prstGeom prst="rect">
            <a:avLst/>
          </a:prstGeom>
        </p:spPr>
        <p:txBody>
          <a:bodyPr anchor="ctr"/>
          <a:lstStyle>
            <a:lvl1pPr marL="136800" indent="-136800">
              <a:lnSpc>
                <a:spcPct val="100000"/>
              </a:lnSpc>
              <a:spcAft>
                <a:spcPts val="0"/>
              </a:spcAft>
              <a:buClr>
                <a:schemeClr val="bg1"/>
              </a:buClr>
              <a:buFont typeface="Wingdings" panose="05000000000000000000" pitchFamily="2" charset="2"/>
              <a:buChar char="§"/>
              <a:defRPr sz="900" baseline="0">
                <a:solidFill>
                  <a:schemeClr val="bg1"/>
                </a:solidFill>
                <a:latin typeface="Franklin Gothic Book" panose="020B0503020102020204" pitchFamily="34" charset="0"/>
              </a:defRPr>
            </a:lvl1pPr>
          </a:lstStyle>
          <a:p>
            <a:pPr lvl="0"/>
            <a:r>
              <a:rPr lang="en-GB" sz="900" dirty="0">
                <a:latin typeface="Franklin Gothic Book" panose="020B0503020102020204" pitchFamily="34" charset="0"/>
              </a:rPr>
              <a:t>NBED three</a:t>
            </a:r>
          </a:p>
          <a:p>
            <a:pPr lvl="0"/>
            <a:r>
              <a:rPr lang="en-GB" sz="900" dirty="0">
                <a:latin typeface="Franklin Gothic Book" panose="020B0503020102020204" pitchFamily="34" charset="0"/>
              </a:rPr>
              <a:t>NBED</a:t>
            </a:r>
          </a:p>
          <a:p>
            <a:pPr lvl="0"/>
            <a:r>
              <a:rPr lang="en-GB" sz="900" dirty="0">
                <a:latin typeface="Franklin Gothic Book" panose="020B0503020102020204" pitchFamily="34" charset="0"/>
              </a:rPr>
              <a:t>NBED</a:t>
            </a:r>
            <a:endParaRPr lang="en-GB" dirty="0"/>
          </a:p>
        </p:txBody>
      </p:sp>
      <p:sp>
        <p:nvSpPr>
          <p:cNvPr id="71" name="Text Placeholder 70"/>
          <p:cNvSpPr>
            <a:spLocks noGrp="1"/>
          </p:cNvSpPr>
          <p:nvPr>
            <p:ph type="body" sz="quarter" idx="37" hasCustomPrompt="1"/>
          </p:nvPr>
        </p:nvSpPr>
        <p:spPr>
          <a:xfrm>
            <a:off x="3202453" y="1968415"/>
            <a:ext cx="2043113" cy="2043113"/>
          </a:xfrm>
          <a:prstGeom prst="rect">
            <a:avLst/>
          </a:prstGeom>
        </p:spPr>
        <p:txBody>
          <a:bodyPr lIns="144000" rIns="144000" anchor="ctr"/>
          <a:lstStyle>
            <a:lvl1pPr marL="136800" indent="-136800" algn="ctr">
              <a:lnSpc>
                <a:spcPct val="100000"/>
              </a:lnSpc>
              <a:spcAft>
                <a:spcPts val="400"/>
              </a:spcAft>
              <a:buNone/>
              <a:defRPr sz="1150" baseline="0">
                <a:solidFill>
                  <a:schemeClr val="bg1"/>
                </a:solidFill>
                <a:latin typeface="Franklin Gothic Demi" panose="020B0703020102020204" pitchFamily="34" charset="0"/>
              </a:defRPr>
            </a:lvl1pPr>
          </a:lstStyle>
          <a:p>
            <a:pPr lvl="0"/>
            <a:r>
              <a:rPr lang="en-GB" dirty="0"/>
              <a:t>NBED Describe the company, its products and its target market very briefly in a single active sentence.</a:t>
            </a:r>
          </a:p>
        </p:txBody>
      </p:sp>
      <p:sp>
        <p:nvSpPr>
          <p:cNvPr id="73" name="Text Placeholder 72"/>
          <p:cNvSpPr>
            <a:spLocks noGrp="1"/>
          </p:cNvSpPr>
          <p:nvPr>
            <p:ph type="body" sz="quarter" idx="38" hasCustomPrompt="1"/>
          </p:nvPr>
        </p:nvSpPr>
        <p:spPr>
          <a:xfrm>
            <a:off x="5084006" y="3546276"/>
            <a:ext cx="1136650" cy="247650"/>
          </a:xfrm>
          <a:prstGeom prst="rect">
            <a:avLst/>
          </a:prstGeom>
        </p:spPr>
        <p:txBody>
          <a:bodyPr anchor="ctr"/>
          <a:lstStyle>
            <a:lvl1pPr marL="136800" indent="-136800" algn="ctr">
              <a:lnSpc>
                <a:spcPct val="100000"/>
              </a:lnSpc>
              <a:spcAft>
                <a:spcPts val="400"/>
              </a:spcAft>
              <a:buNone/>
              <a:defRPr sz="1000">
                <a:solidFill>
                  <a:schemeClr val="bg1"/>
                </a:solidFill>
                <a:latin typeface="Franklin Gothic Demi" panose="020B0703020102020204" pitchFamily="34" charset="0"/>
              </a:defRPr>
            </a:lvl1pPr>
          </a:lstStyle>
          <a:p>
            <a:pPr lvl="0"/>
            <a:r>
              <a:rPr lang="en-GB" dirty="0"/>
              <a:t>NBED City (HQ)</a:t>
            </a:r>
          </a:p>
        </p:txBody>
      </p:sp>
      <p:sp>
        <p:nvSpPr>
          <p:cNvPr id="81" name="Footer"/>
          <p:cNvSpPr txBox="1"/>
          <p:nvPr userDrawn="1"/>
        </p:nvSpPr>
        <p:spPr>
          <a:xfrm>
            <a:off x="367122" y="6477768"/>
            <a:ext cx="1765227" cy="230832"/>
          </a:xfrm>
          <a:prstGeom prst="rect">
            <a:avLst/>
          </a:prstGeom>
          <a:noFill/>
        </p:spPr>
        <p:txBody>
          <a:bodyPr vert="horz" wrap="none" rtlCol="0">
            <a:spAutoFit/>
          </a:bodyPr>
          <a:lstStyle/>
          <a:p>
            <a:pPr algn="l"/>
            <a:r>
              <a:rPr lang="en-GB" sz="900" dirty="0">
                <a:solidFill>
                  <a:srgbClr val="000000"/>
                </a:solidFill>
                <a:latin typeface="Franklin Gothic Book" pitchFamily="34" charset="0"/>
              </a:rPr>
              <a:t>© Analysys Mason Limited 2020</a:t>
            </a:r>
          </a:p>
        </p:txBody>
      </p:sp>
    </p:spTree>
    <p:extLst>
      <p:ext uri="{BB962C8B-B14F-4D97-AF65-F5344CB8AC3E}">
        <p14:creationId xmlns:p14="http://schemas.microsoft.com/office/powerpoint/2010/main" val="215058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15181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a:t>Click to add caption</a:t>
            </a:r>
          </a:p>
          <a:p>
            <a:pPr lvl="0"/>
            <a:endParaRPr lang="en-GB"/>
          </a:p>
        </p:txBody>
      </p:sp>
      <p:sp>
        <p:nvSpPr>
          <p:cNvPr id="11" name="ImageC"/>
          <p:cNvSpPr>
            <a:spLocks noGrp="1"/>
          </p:cNvSpPr>
          <p:nvPr>
            <p:ph type="pic" sz="quarter" idx="18" hasCustomPrompt="1"/>
          </p:nvPr>
        </p:nvSpPr>
        <p:spPr>
          <a:xfrm>
            <a:off x="259200" y="1674000"/>
            <a:ext cx="9342000" cy="345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1"/>
          <p:cNvSpPr>
            <a:spLocks noGrp="1"/>
          </p:cNvSpPr>
          <p:nvPr>
            <p:ph type="body" sz="quarter" idx="12" hasCustomPrompt="1"/>
          </p:nvPr>
        </p:nvSpPr>
        <p:spPr>
          <a:xfrm>
            <a:off x="452436" y="5156199"/>
            <a:ext cx="9001127" cy="1044575"/>
          </a:xfrm>
          <a:prstGeom prst="rect">
            <a:avLst/>
          </a:prstGeom>
        </p:spPr>
        <p:txBody>
          <a:bodyPr lIns="0" rIns="0"/>
          <a:lstStyle>
            <a:lvl1pPr marL="0" indent="0">
              <a:lnSpc>
                <a:spcPct val="100000"/>
              </a:lnSpc>
              <a:spcAft>
                <a:spcPts val="800"/>
              </a:spcAft>
              <a:buSzPct val="130000"/>
              <a:buFont typeface="Calibri" pitchFamily="34" charset="0"/>
              <a:buNone/>
              <a:defRPr baseline="0"/>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a:t>Click to add text</a:t>
            </a:r>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7" name="Title 1">
            <a:extLst>
              <a:ext uri="{FF2B5EF4-FFF2-40B4-BE49-F238E27FC236}">
                <a16:creationId xmlns:a16="http://schemas.microsoft.com/office/drawing/2014/main" id="{35A1FC62-EB4D-4863-9364-1773B7A8B05C}"/>
              </a:ext>
            </a:extLst>
          </p:cNvPr>
          <p:cNvSpPr>
            <a:spLocks noGrp="1"/>
          </p:cNvSpPr>
          <p:nvPr>
            <p:ph type="title" hasCustomPrompt="1"/>
          </p:nvPr>
        </p:nvSpPr>
        <p:spPr>
          <a:xfrm>
            <a:off x="453137" y="468000"/>
            <a:ext cx="90004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9" name="Text Placeholder 4">
            <a:extLst>
              <a:ext uri="{FF2B5EF4-FFF2-40B4-BE49-F238E27FC236}">
                <a16:creationId xmlns:a16="http://schemas.microsoft.com/office/drawing/2014/main" id="{87D64046-74E5-40BB-97DD-69780E5277DC}"/>
              </a:ext>
            </a:extLst>
          </p:cNvPr>
          <p:cNvSpPr>
            <a:spLocks noGrp="1"/>
          </p:cNvSpPr>
          <p:nvPr>
            <p:ph type="body" sz="quarter" idx="19"/>
          </p:nvPr>
        </p:nvSpPr>
        <p:spPr>
          <a:xfrm>
            <a:off x="4531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0916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045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5441"/>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259200" y="1673998"/>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5640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thirds 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386068" y="1365441"/>
            <a:ext cx="3067495"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7552" y="1366960"/>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259200" y="1674000"/>
            <a:ext cx="603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 Placeholder 4">
            <a:extLst>
              <a:ext uri="{FF2B5EF4-FFF2-40B4-BE49-F238E27FC236}">
                <a16:creationId xmlns:a16="http://schemas.microsoft.com/office/drawing/2014/main" id="{A105C80A-0D6E-4C15-9DC6-54341055FC0F}"/>
              </a:ext>
            </a:extLst>
          </p:cNvPr>
          <p:cNvSpPr>
            <a:spLocks noGrp="1"/>
          </p:cNvSpPr>
          <p:nvPr>
            <p:ph type="body" sz="quarter" idx="19"/>
          </p:nvPr>
        </p:nvSpPr>
        <p:spPr>
          <a:xfrm>
            <a:off x="45247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Slide Number Placeholder 4">
            <a:extLst>
              <a:ext uri="{FF2B5EF4-FFF2-40B4-BE49-F238E27FC236}">
                <a16:creationId xmlns:a16="http://schemas.microsoft.com/office/drawing/2014/main" id="{66250678-A0DB-4D87-A128-815BCB0C1ADE}"/>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3" name="Title 1">
            <a:extLst>
              <a:ext uri="{FF2B5EF4-FFF2-40B4-BE49-F238E27FC236}">
                <a16:creationId xmlns:a16="http://schemas.microsoft.com/office/drawing/2014/main" id="{A35CC3E1-6DC4-4B1E-B74C-C0F7F3FB1AD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5257148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oleObject" Target="../embeddings/oleObject2.bin"/><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9"/>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 name="think-cell Slide" r:id="rId51" imgW="270" imgH="270" progId="TCLayout.ActiveDocument.1">
                  <p:embed/>
                </p:oleObj>
              </mc:Choice>
              <mc:Fallback>
                <p:oleObj name="think-cell Slide" r:id="rId51" imgW="270" imgH="270" progId="TCLayout.ActiveDocument.1">
                  <p:embed/>
                  <p:pic>
                    <p:nvPicPr>
                      <p:cNvPr id="2" name="Object 1" hidden="1"/>
                      <p:cNvPicPr/>
                      <p:nvPr/>
                    </p:nvPicPr>
                    <p:blipFill>
                      <a:blip r:embed="rId52"/>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50"/>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 name="think-cell Slide" r:id="rId53" imgW="270" imgH="270" progId="TCLayout.ActiveDocument.1">
                  <p:embed/>
                </p:oleObj>
              </mc:Choice>
              <mc:Fallback>
                <p:oleObj name="think-cell Slide" r:id="rId53"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52"/>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54"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b="0" kern="1200" baseline="0" dirty="0">
                <a:solidFill>
                  <a:srgbClr val="7F7F7F"/>
                </a:solidFill>
                <a:latin typeface="Franklin Gothic Book" panose="020B0503020102020204" pitchFamily="34" charset="0"/>
                <a:ea typeface="ＭＳ Ｐゴシック" charset="-128"/>
                <a:cs typeface="Arial" pitchFamily="34" charset="0"/>
              </a:rPr>
              <a:t>Customer engagement: worldwide market shares 2019</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31" r:id="rId2"/>
    <p:sldLayoutId id="2147483832" r:id="rId3"/>
    <p:sldLayoutId id="2147483833" r:id="rId4"/>
    <p:sldLayoutId id="2147483834" r:id="rId5"/>
    <p:sldLayoutId id="2147483835" r:id="rId6"/>
    <p:sldLayoutId id="2147483836" r:id="rId7"/>
    <p:sldLayoutId id="2147483837" r:id="rId8"/>
    <p:sldLayoutId id="2147483852" r:id="rId9"/>
    <p:sldLayoutId id="2147483838" r:id="rId10"/>
    <p:sldLayoutId id="2147483839" r:id="rId11"/>
    <p:sldLayoutId id="2147483853" r:id="rId12"/>
    <p:sldLayoutId id="2147483862" r:id="rId13"/>
    <p:sldLayoutId id="2147483863" r:id="rId14"/>
    <p:sldLayoutId id="2147483865" r:id="rId15"/>
    <p:sldLayoutId id="2147483866" r:id="rId16"/>
    <p:sldLayoutId id="2147483867" r:id="rId17"/>
    <p:sldLayoutId id="2147483869" r:id="rId18"/>
    <p:sldLayoutId id="2147483870" r:id="rId19"/>
    <p:sldLayoutId id="2147483871" r:id="rId20"/>
    <p:sldLayoutId id="2147483840" r:id="rId21"/>
    <p:sldLayoutId id="2147483841" r:id="rId22"/>
    <p:sldLayoutId id="2147483860" r:id="rId23"/>
    <p:sldLayoutId id="2147483861" r:id="rId24"/>
    <p:sldLayoutId id="2147483842" r:id="rId25"/>
    <p:sldLayoutId id="2147483843" r:id="rId26"/>
    <p:sldLayoutId id="2147483844" r:id="rId27"/>
    <p:sldLayoutId id="2147483845" r:id="rId28"/>
    <p:sldLayoutId id="2147483848" r:id="rId29"/>
    <p:sldLayoutId id="2147483864" r:id="rId30"/>
    <p:sldLayoutId id="2147483849" r:id="rId31"/>
    <p:sldLayoutId id="2147483858" r:id="rId32"/>
    <p:sldLayoutId id="2147483859" r:id="rId33"/>
    <p:sldLayoutId id="2147483850" r:id="rId34"/>
    <p:sldLayoutId id="2147483854" r:id="rId35"/>
    <p:sldLayoutId id="2147483846" r:id="rId36"/>
    <p:sldLayoutId id="2147483789" r:id="rId37"/>
    <p:sldLayoutId id="2147483856" r:id="rId38"/>
    <p:sldLayoutId id="2147483851" r:id="rId39"/>
    <p:sldLayoutId id="2147483857" r:id="rId40"/>
    <p:sldLayoutId id="2147483874" r:id="rId41"/>
    <p:sldLayoutId id="2147483875" r:id="rId42"/>
    <p:sldLayoutId id="2147483877" r:id="rId43"/>
    <p:sldLayoutId id="2147483878" r:id="rId44"/>
    <p:sldLayoutId id="2147483879" r:id="rId45"/>
    <p:sldLayoutId id="2147483880" r:id="rId46"/>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notesSlide" Target="../notesSlides/notesSlide1.xml"/><Relationship Id="rId4"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4.emf"/><Relationship Id="rId2" Type="http://schemas.openxmlformats.org/officeDocument/2006/relationships/tags" Target="../tags/tag26.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notesSlide" Target="../notesSlides/notesSlide2.xml"/><Relationship Id="rId4"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8.xml"/><Relationship Id="rId1" Type="http://schemas.openxmlformats.org/officeDocument/2006/relationships/vmlDrawing" Target="../drawings/vmlDrawing11.vml"/><Relationship Id="rId6" Type="http://schemas.openxmlformats.org/officeDocument/2006/relationships/image" Target="../media/image32.png"/><Relationship Id="rId5" Type="http://schemas.openxmlformats.org/officeDocument/2006/relationships/image" Target="../media/image33.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9.xml"/><Relationship Id="rId1" Type="http://schemas.openxmlformats.org/officeDocument/2006/relationships/vmlDrawing" Target="../drawings/vmlDrawing12.vml"/><Relationship Id="rId6" Type="http://schemas.openxmlformats.org/officeDocument/2006/relationships/image" Target="../media/image32.png"/><Relationship Id="rId5" Type="http://schemas.openxmlformats.org/officeDocument/2006/relationships/image" Target="../media/image33.e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8" Type="http://schemas.openxmlformats.org/officeDocument/2006/relationships/hyperlink" Target="http://www.hansencx.com/" TargetMode="External"/><Relationship Id="rId3" Type="http://schemas.openxmlformats.org/officeDocument/2006/relationships/hyperlink" Target="http://www.asiainfo.com/" TargetMode="External"/><Relationship Id="rId7" Type="http://schemas.openxmlformats.org/officeDocument/2006/relationships/hyperlink" Target="http://www.etiya.com/" TargetMode="External"/><Relationship Id="rId2" Type="http://schemas.openxmlformats.org/officeDocument/2006/relationships/hyperlink" Target="http://www.247.ai/" TargetMode="External"/><Relationship Id="rId1" Type="http://schemas.openxmlformats.org/officeDocument/2006/relationships/slideLayout" Target="../slideLayouts/slideLayout29.xml"/><Relationship Id="rId6" Type="http://schemas.openxmlformats.org/officeDocument/2006/relationships/hyperlink" Target="http://www.egain.com/" TargetMode="External"/><Relationship Id="rId5" Type="http://schemas.openxmlformats.org/officeDocument/2006/relationships/hyperlink" Target="http://www.comarch.com/" TargetMode="External"/><Relationship Id="rId4" Type="http://schemas.openxmlformats.org/officeDocument/2006/relationships/hyperlink" Target="http://www.webaddress.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kana.com/" TargetMode="External"/><Relationship Id="rId2" Type="http://schemas.openxmlformats.org/officeDocument/2006/relationships/hyperlink" Target="http://www.nuance.com/" TargetMode="External"/><Relationship Id="rId1" Type="http://schemas.openxmlformats.org/officeDocument/2006/relationships/slideLayout" Target="../slideLayouts/slideLayout29.xml"/><Relationship Id="rId4" Type="http://schemas.openxmlformats.org/officeDocument/2006/relationships/hyperlink" Target="http://www.vlocity.com/" TargetMode="External"/></Relationships>
</file>

<file path=ppt/slides/_rels/slide43.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4.emf"/><Relationship Id="rId2" Type="http://schemas.openxmlformats.org/officeDocument/2006/relationships/tags" Target="../tags/tag30.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notesSlide" Target="../notesSlides/notesSlide4.xml"/><Relationship Id="rId4"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Layout" Target="../slideLayouts/slideLayout5.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49.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7.xml"/><Relationship Id="rId5" Type="http://schemas.openxmlformats.org/officeDocument/2006/relationships/tags" Target="../tags/tag54.xml"/><Relationship Id="rId4"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5.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9.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6.xml"/><Relationship Id="rId1" Type="http://schemas.openxmlformats.org/officeDocument/2006/relationships/vmlDrawing" Target="../drawings/vmlDrawing16.vml"/><Relationship Id="rId5" Type="http://schemas.openxmlformats.org/officeDocument/2006/relationships/image" Target="../media/image33.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4.emf"/><Relationship Id="rId2" Type="http://schemas.openxmlformats.org/officeDocument/2006/relationships/tags" Target="../tags/tag57.xml"/><Relationship Id="rId1" Type="http://schemas.openxmlformats.org/officeDocument/2006/relationships/vmlDrawing" Target="../drawings/vmlDrawing17.vml"/><Relationship Id="rId6" Type="http://schemas.openxmlformats.org/officeDocument/2006/relationships/oleObject" Target="../embeddings/oleObject21.bin"/><Relationship Id="rId5" Type="http://schemas.openxmlformats.org/officeDocument/2006/relationships/notesSlide" Target="../notesSlides/notesSlide5.xml"/><Relationship Id="rId4"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38.png"/><Relationship Id="rId2" Type="http://schemas.openxmlformats.org/officeDocument/2006/relationships/tags" Target="../tags/tag59.xml"/><Relationship Id="rId1" Type="http://schemas.openxmlformats.org/officeDocument/2006/relationships/vmlDrawing" Target="../drawings/vmlDrawing18.vml"/><Relationship Id="rId6" Type="http://schemas.openxmlformats.org/officeDocument/2006/relationships/image" Target="../media/image37.emf"/><Relationship Id="rId5" Type="http://schemas.openxmlformats.org/officeDocument/2006/relationships/oleObject" Target="../embeddings/oleObject22.bin"/><Relationship Id="rId4"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oleObject" Target="../embeddings/oleObject12.bin"/><Relationship Id="rId4"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Customer engagement: worldwide market shares 2019</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dirty="0"/>
              <a:t>John Abraham</a:t>
            </a:r>
          </a:p>
        </p:txBody>
      </p:sp>
    </p:spTree>
    <p:extLst>
      <p:ext uri="{BB962C8B-B14F-4D97-AF65-F5344CB8AC3E}">
        <p14:creationId xmlns:p14="http://schemas.microsoft.com/office/powerpoint/2010/main" val="2893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B092-702B-43D3-B26A-DAC150C424E9}"/>
              </a:ext>
            </a:extLst>
          </p:cNvPr>
          <p:cNvSpPr>
            <a:spLocks noGrp="1"/>
          </p:cNvSpPr>
          <p:nvPr>
            <p:ph type="title"/>
          </p:nvPr>
        </p:nvSpPr>
        <p:spPr/>
        <p:txBody>
          <a:bodyPr/>
          <a:lstStyle/>
          <a:p>
            <a:r>
              <a:rPr lang="en-GB" dirty="0"/>
              <a:t>Customer engagement revenue market share</a:t>
            </a:r>
          </a:p>
        </p:txBody>
      </p:sp>
      <p:sp>
        <p:nvSpPr>
          <p:cNvPr id="3" name="Slide Number Placeholder 2">
            <a:extLst>
              <a:ext uri="{FF2B5EF4-FFF2-40B4-BE49-F238E27FC236}">
                <a16:creationId xmlns:a16="http://schemas.microsoft.com/office/drawing/2014/main" id="{2D51C212-1BB7-40FC-AA64-1E88CCF655D5}"/>
              </a:ext>
            </a:extLst>
          </p:cNvPr>
          <p:cNvSpPr>
            <a:spLocks noGrp="1"/>
          </p:cNvSpPr>
          <p:nvPr>
            <p:ph type="sldNum" sz="quarter" idx="4"/>
          </p:nvPr>
        </p:nvSpPr>
        <p:spPr/>
        <p:txBody>
          <a:bodyPr/>
          <a:lstStyle/>
          <a:p>
            <a:fld id="{E78626B2-E168-480E-BAE6-B60060C6AB83}" type="slidenum">
              <a:rPr lang="en-GB" smtClean="0"/>
              <a:pPr/>
              <a:t>10</a:t>
            </a:fld>
            <a:endParaRPr lang="en-GB" dirty="0"/>
          </a:p>
        </p:txBody>
      </p:sp>
      <p:sp>
        <p:nvSpPr>
          <p:cNvPr id="4" name="Text Placeholder 3">
            <a:extLst>
              <a:ext uri="{FF2B5EF4-FFF2-40B4-BE49-F238E27FC236}">
                <a16:creationId xmlns:a16="http://schemas.microsoft.com/office/drawing/2014/main" id="{57A3A5ED-60EF-4BB2-8DD6-481904EA746A}"/>
              </a:ext>
            </a:extLst>
          </p:cNvPr>
          <p:cNvSpPr>
            <a:spLocks noGrp="1"/>
          </p:cNvSpPr>
          <p:nvPr>
            <p:ph type="body" sz="quarter" idx="19"/>
          </p:nvPr>
        </p:nvSpPr>
        <p:spPr/>
        <p:txBody>
          <a:bodyPr/>
          <a:lstStyle/>
          <a:p>
            <a:r>
              <a:rPr lang="en-GB" baseline="30000" dirty="0"/>
              <a:t>1</a:t>
            </a:r>
            <a:r>
              <a:rPr lang="en-GB" dirty="0"/>
              <a:t> Other vendors include Avaya, Capgemini, CGI Group, Microsoft, Pegasystems, SAP and Tech Mahindra. </a:t>
            </a:r>
          </a:p>
        </p:txBody>
      </p:sp>
      <p:sp>
        <p:nvSpPr>
          <p:cNvPr id="5" name="Text Placeholder 4">
            <a:extLst>
              <a:ext uri="{FF2B5EF4-FFF2-40B4-BE49-F238E27FC236}">
                <a16:creationId xmlns:a16="http://schemas.microsoft.com/office/drawing/2014/main" id="{4E6D69F7-E60A-4ABC-86CF-C3FA46B09514}"/>
              </a:ext>
            </a:extLst>
          </p:cNvPr>
          <p:cNvSpPr>
            <a:spLocks noGrp="1"/>
          </p:cNvSpPr>
          <p:nvPr>
            <p:ph type="body" sz="quarter" idx="40"/>
          </p:nvPr>
        </p:nvSpPr>
        <p:spPr/>
        <p:txBody>
          <a:bodyPr/>
          <a:lstStyle/>
          <a:p>
            <a:r>
              <a:rPr lang="en-GB" dirty="0"/>
              <a:t>Figure 6: Customer engagement product revenue by vendor, worldwide, 2019</a:t>
            </a:r>
            <a:r>
              <a:rPr lang="en-GB" baseline="30000" dirty="0"/>
              <a:t>1</a:t>
            </a:r>
          </a:p>
        </p:txBody>
      </p:sp>
      <p:graphicFrame>
        <p:nvGraphicFramePr>
          <p:cNvPr id="11" name="Chart Placeholder 10">
            <a:extLst>
              <a:ext uri="{FF2B5EF4-FFF2-40B4-BE49-F238E27FC236}">
                <a16:creationId xmlns:a16="http://schemas.microsoft.com/office/drawing/2014/main" id="{00326C62-87DF-4B8A-8A30-C8C222F9B4B0}"/>
              </a:ext>
            </a:extLst>
          </p:cNvPr>
          <p:cNvGraphicFramePr>
            <a:graphicFrameLocks noGrp="1"/>
          </p:cNvGraphicFramePr>
          <p:nvPr>
            <p:ph type="chart" sz="quarter" idx="25"/>
            <p:extLst>
              <p:ext uri="{D42A27DB-BD31-4B8C-83A1-F6EECF244321}">
                <p14:modId xmlns:p14="http://schemas.microsoft.com/office/powerpoint/2010/main" val="472977005"/>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19E5CEDA-C8B4-43BE-A47C-B95A0993A6CC}"/>
              </a:ext>
            </a:extLst>
          </p:cNvPr>
          <p:cNvSpPr>
            <a:spLocks noGrp="1"/>
          </p:cNvSpPr>
          <p:nvPr>
            <p:ph type="body" sz="quarter" idx="41"/>
          </p:nvPr>
        </p:nvSpPr>
        <p:spPr/>
        <p:txBody>
          <a:bodyPr/>
          <a:lstStyle/>
          <a:p>
            <a:r>
              <a:rPr lang="en-GB" dirty="0"/>
              <a:t>Figure 7: Customer engagement professional services revenue by vendor, worldwide, 2019</a:t>
            </a:r>
            <a:r>
              <a:rPr lang="en-GB" baseline="30000" dirty="0"/>
              <a:t>1</a:t>
            </a:r>
          </a:p>
        </p:txBody>
      </p:sp>
      <p:sp>
        <p:nvSpPr>
          <p:cNvPr id="12" name="TextBox 1">
            <a:extLst>
              <a:ext uri="{FF2B5EF4-FFF2-40B4-BE49-F238E27FC236}">
                <a16:creationId xmlns:a16="http://schemas.microsoft.com/office/drawing/2014/main" id="{DDBBA588-517F-4C25-B932-C0D76E3609D8}"/>
              </a:ext>
            </a:extLst>
          </p:cNvPr>
          <p:cNvSpPr txBox="1"/>
          <p:nvPr/>
        </p:nvSpPr>
        <p:spPr>
          <a:xfrm>
            <a:off x="8157564"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3" name="TextBox 1">
            <a:extLst>
              <a:ext uri="{FF2B5EF4-FFF2-40B4-BE49-F238E27FC236}">
                <a16:creationId xmlns:a16="http://schemas.microsoft.com/office/drawing/2014/main" id="{516A895A-B083-41F3-833D-689CAB359529}"/>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5" name="Oval 14">
            <a:extLst>
              <a:ext uri="{FF2B5EF4-FFF2-40B4-BE49-F238E27FC236}">
                <a16:creationId xmlns:a16="http://schemas.microsoft.com/office/drawing/2014/main" id="{007F5904-F77A-4F38-A64B-1369EF2A9B58}"/>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USD4.96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2.2%</a:t>
            </a:r>
          </a:p>
        </p:txBody>
      </p:sp>
      <p:graphicFrame>
        <p:nvGraphicFramePr>
          <p:cNvPr id="17" name="Chart Placeholder 10">
            <a:extLst>
              <a:ext uri="{FF2B5EF4-FFF2-40B4-BE49-F238E27FC236}">
                <a16:creationId xmlns:a16="http://schemas.microsoft.com/office/drawing/2014/main" id="{E2FE0215-6DD3-449D-8B30-474054ABD8E9}"/>
              </a:ext>
            </a:extLst>
          </p:cNvPr>
          <p:cNvGraphicFramePr>
            <a:graphicFrameLocks/>
          </p:cNvGraphicFramePr>
          <p:nvPr>
            <p:extLst>
              <p:ext uri="{D42A27DB-BD31-4B8C-83A1-F6EECF244321}">
                <p14:modId xmlns:p14="http://schemas.microsoft.com/office/powerpoint/2010/main" val="2261894297"/>
              </p:ext>
            </p:extLst>
          </p:nvPr>
        </p:nvGraphicFramePr>
        <p:xfrm>
          <a:off x="5221289" y="1894918"/>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20" name="Oval 19">
            <a:extLst>
              <a:ext uri="{FF2B5EF4-FFF2-40B4-BE49-F238E27FC236}">
                <a16:creationId xmlns:a16="http://schemas.microsoft.com/office/drawing/2014/main" id="{E82EB98F-F73B-4137-97C4-7E4A16229754}"/>
              </a:ext>
            </a:extLst>
          </p:cNvPr>
          <p:cNvSpPr>
            <a:spLocks noChangeAspect="1"/>
          </p:cNvSpPr>
          <p:nvPr/>
        </p:nvSpPr>
        <p:spPr>
          <a:xfrm>
            <a:off x="6473406" y="2881073"/>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USD9.35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0.8</a:t>
            </a:r>
            <a:r>
              <a:rPr lang="en-GB" sz="1400" b="1" spc="20" baseline="0" dirty="0">
                <a:solidFill>
                  <a:srgbClr val="000000"/>
                </a:solidFill>
                <a:latin typeface="+mn-lt"/>
              </a:rPr>
              <a:t>%</a:t>
            </a:r>
          </a:p>
        </p:txBody>
      </p:sp>
    </p:spTree>
    <p:extLst>
      <p:ext uri="{BB962C8B-B14F-4D97-AF65-F5344CB8AC3E}">
        <p14:creationId xmlns:p14="http://schemas.microsoft.com/office/powerpoint/2010/main" val="286079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Engagement platforms product revenue market share</a:t>
            </a:r>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Avaya, Genesys, Microsoft, Pegasystems and SAP.</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8: Engagement platforms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9: Product revenue and growth of top-six vendors compared to overall product revenue growth in the engagement platforms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2494407800"/>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923579637"/>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USD1.09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2.1</a:t>
            </a:r>
            <a:r>
              <a:rPr lang="en-GB" sz="1400" b="1" spc="20" baseline="0" dirty="0">
                <a:solidFill>
                  <a:srgbClr val="000000"/>
                </a:solidFill>
                <a:latin typeface="+mn-lt"/>
              </a:rPr>
              <a:t>%</a:t>
            </a:r>
          </a:p>
        </p:txBody>
      </p:sp>
      <p:sp>
        <p:nvSpPr>
          <p:cNvPr id="15" name="Slide Number Placeholder 2">
            <a:extLst>
              <a:ext uri="{FF2B5EF4-FFF2-40B4-BE49-F238E27FC236}">
                <a16:creationId xmlns:a16="http://schemas.microsoft.com/office/drawing/2014/main" id="{7DB80446-A577-478D-BDB0-1CE0A3331FDA}"/>
              </a:ext>
            </a:extLst>
          </p:cNvPr>
          <p:cNvSpPr>
            <a:spLocks noGrp="1"/>
          </p:cNvSpPr>
          <p:nvPr>
            <p:ph type="sldNum" sz="quarter" idx="4"/>
          </p:nvPr>
        </p:nvSpPr>
        <p:spPr>
          <a:xfrm>
            <a:off x="8766420" y="147600"/>
            <a:ext cx="687144" cy="288000"/>
          </a:xfrm>
        </p:spPr>
        <p:txBody>
          <a:bodyPr/>
          <a:lstStyle/>
          <a:p>
            <a:fld id="{E78626B2-E168-480E-BAE6-B60060C6AB83}" type="slidenum">
              <a:rPr lang="en-GB" smtClean="0"/>
              <a:pPr/>
              <a:t>11</a:t>
            </a:fld>
            <a:endParaRPr lang="en-GB" dirty="0"/>
          </a:p>
        </p:txBody>
      </p:sp>
    </p:spTree>
    <p:extLst>
      <p:ext uri="{BB962C8B-B14F-4D97-AF65-F5344CB8AC3E}">
        <p14:creationId xmlns:p14="http://schemas.microsoft.com/office/powerpoint/2010/main" val="282186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Engagement platforms professional services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12</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Capgemini, IBM, Nokia, Sykes, Tech Mahindra and Teleperformance. </a:t>
            </a:r>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10: Engagement platforms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11: Professional services revenue and growth of top-six vendors compared to overall professional services revenue growth in the engagement platforms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2672876980"/>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4276090686"/>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USD2.04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0.1</a:t>
            </a:r>
            <a:r>
              <a:rPr lang="en-GB" sz="1400" b="1" spc="20" baseline="0" dirty="0">
                <a:solidFill>
                  <a:srgbClr val="000000"/>
                </a:solidFill>
                <a:latin typeface="+mn-lt"/>
              </a:rPr>
              <a:t>%</a:t>
            </a:r>
          </a:p>
        </p:txBody>
      </p:sp>
    </p:spTree>
    <p:extLst>
      <p:ext uri="{BB962C8B-B14F-4D97-AF65-F5344CB8AC3E}">
        <p14:creationId xmlns:p14="http://schemas.microsoft.com/office/powerpoint/2010/main" val="131954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Sales product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13</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Hansen Technologies, IBM, Microsoft, Pegasystems and Tieto.</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12: Sales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13: Product revenue and growth of top-six vendors compared to overall product revenue growth in the sales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4188745625"/>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1809280754"/>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USD1.55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3.9</a:t>
            </a:r>
            <a:r>
              <a:rPr lang="en-GB" sz="1400" b="1" spc="20" baseline="0" dirty="0">
                <a:solidFill>
                  <a:srgbClr val="000000"/>
                </a:solidFill>
                <a:latin typeface="+mn-lt"/>
              </a:rPr>
              <a:t>%</a:t>
            </a:r>
          </a:p>
        </p:txBody>
      </p:sp>
    </p:spTree>
    <p:extLst>
      <p:ext uri="{BB962C8B-B14F-4D97-AF65-F5344CB8AC3E}">
        <p14:creationId xmlns:p14="http://schemas.microsoft.com/office/powerpoint/2010/main" val="224386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Sales professional services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14</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Capgemini, Huawei, Netcracker, Tech Mahindra and Tieto. </a:t>
            </a:r>
          </a:p>
          <a:p>
            <a:endParaRPr lang="en-GB" dirty="0"/>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14: Sales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15: Professional services revenue and growth of top-six vendors compared to overall professional services revenue growth in the sales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4003221549"/>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3947780637"/>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USD2.29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0.3</a:t>
            </a:r>
            <a:r>
              <a:rPr lang="en-GB" sz="1400" b="1" spc="20" baseline="0" dirty="0">
                <a:solidFill>
                  <a:srgbClr val="000000"/>
                </a:solidFill>
                <a:latin typeface="+mn-lt"/>
              </a:rPr>
              <a:t>%</a:t>
            </a:r>
          </a:p>
        </p:txBody>
      </p:sp>
    </p:spTree>
    <p:extLst>
      <p:ext uri="{BB962C8B-B14F-4D97-AF65-F5344CB8AC3E}">
        <p14:creationId xmlns:p14="http://schemas.microsoft.com/office/powerpoint/2010/main" val="231904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Marketing product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15</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Asiainfo, Comarch, IBM, Nokia and Pegasystems.</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16: Marketing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17: Product revenue and growth of top-six vendors compared to overall product revenue growth in the marketing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598057029"/>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1922886021"/>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USD767 </a:t>
            </a:r>
            <a:r>
              <a:rPr lang="en-GB" sz="1400" b="1" spc="20" dirty="0">
                <a:solidFill>
                  <a:srgbClr val="000000"/>
                </a:solidFill>
              </a:rPr>
              <a:t>m</a:t>
            </a:r>
            <a:r>
              <a:rPr lang="en-GB" sz="1400" b="1" spc="20" baseline="0" dirty="0">
                <a:solidFill>
                  <a:srgbClr val="000000"/>
                </a:solidFill>
                <a:latin typeface="+mn-lt"/>
              </a:rPr>
              <a:t>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1.9%</a:t>
            </a:r>
          </a:p>
        </p:txBody>
      </p:sp>
    </p:spTree>
    <p:extLst>
      <p:ext uri="{BB962C8B-B14F-4D97-AF65-F5344CB8AC3E}">
        <p14:creationId xmlns:p14="http://schemas.microsoft.com/office/powerpoint/2010/main" val="181337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Marketing professional services revenue market share</a:t>
            </a:r>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Amdocs, Capgemini, SAP, Tata Consultancy Services and Tech Mahindra.</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18: Marketing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19: Professional services revenue and growth of top-six vendors compared to overall professional services revenue growth in the marketing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3469403346"/>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84637923"/>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USD858 </a:t>
            </a:r>
            <a:r>
              <a:rPr lang="en-GB" sz="1400" b="1" spc="20" dirty="0">
                <a:solidFill>
                  <a:srgbClr val="000000"/>
                </a:solidFill>
              </a:rPr>
              <a:t>m</a:t>
            </a:r>
            <a:r>
              <a:rPr lang="en-GB" sz="1400" b="1" spc="20" baseline="0" dirty="0">
                <a:solidFill>
                  <a:srgbClr val="000000"/>
                </a:solidFill>
                <a:latin typeface="+mn-lt"/>
              </a:rPr>
              <a:t>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1.3</a:t>
            </a:r>
            <a:r>
              <a:rPr lang="en-GB" sz="1400" b="1" spc="20" baseline="0" dirty="0">
                <a:solidFill>
                  <a:srgbClr val="000000"/>
                </a:solidFill>
                <a:latin typeface="+mn-lt"/>
              </a:rPr>
              <a:t>%</a:t>
            </a:r>
          </a:p>
        </p:txBody>
      </p:sp>
      <p:sp>
        <p:nvSpPr>
          <p:cNvPr id="15" name="Slide Number Placeholder 2">
            <a:extLst>
              <a:ext uri="{FF2B5EF4-FFF2-40B4-BE49-F238E27FC236}">
                <a16:creationId xmlns:a16="http://schemas.microsoft.com/office/drawing/2014/main" id="{C2FEC8E8-A657-4011-816E-0A1DE53B8C47}"/>
              </a:ext>
            </a:extLst>
          </p:cNvPr>
          <p:cNvSpPr txBox="1">
            <a:spLocks/>
          </p:cNvSpPr>
          <p:nvPr/>
        </p:nvSpPr>
        <p:spPr>
          <a:xfrm>
            <a:off x="8766420" y="147600"/>
            <a:ext cx="687144" cy="288000"/>
          </a:xfrm>
          <a:prstGeom prst="rect">
            <a:avLst/>
          </a:prstGeom>
        </p:spPr>
        <p:txBody>
          <a:bodyPr vert="horz" wrap="none" lIns="0" tIns="45720" rIns="0" bIns="45720" rtlCol="0" anchor="ctr"/>
          <a:lstStyle>
            <a:defPPr>
              <a:defRPr lang="en-US"/>
            </a:defPPr>
            <a:lvl1pPr algn="r" rtl="0" fontAlgn="base">
              <a:spcBef>
                <a:spcPct val="0"/>
              </a:spcBef>
              <a:spcAft>
                <a:spcPct val="0"/>
              </a:spcAft>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E78626B2-E168-480E-BAE6-B60060C6AB83}" type="slidenum">
              <a:rPr lang="en-GB" smtClean="0"/>
              <a:pPr/>
              <a:t>16</a:t>
            </a:fld>
            <a:endParaRPr lang="en-GB" dirty="0"/>
          </a:p>
        </p:txBody>
      </p:sp>
    </p:spTree>
    <p:extLst>
      <p:ext uri="{BB962C8B-B14F-4D97-AF65-F5344CB8AC3E}">
        <p14:creationId xmlns:p14="http://schemas.microsoft.com/office/powerpoint/2010/main" val="176862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Customer service product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17</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Avaya, CSG International, Genesys, SAP and Sicap.</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20: Customer service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21: Product revenue and growth of top-six vendors compared to overall product revenue growth in the customer service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2854416173"/>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704067686"/>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USD1.56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0.8</a:t>
            </a:r>
            <a:r>
              <a:rPr lang="en-GB" sz="1400" b="1" spc="20" baseline="0" dirty="0">
                <a:solidFill>
                  <a:srgbClr val="000000"/>
                </a:solidFill>
                <a:latin typeface="+mn-lt"/>
              </a:rPr>
              <a:t>%</a:t>
            </a:r>
          </a:p>
        </p:txBody>
      </p:sp>
    </p:spTree>
    <p:extLst>
      <p:ext uri="{BB962C8B-B14F-4D97-AF65-F5344CB8AC3E}">
        <p14:creationId xmlns:p14="http://schemas.microsoft.com/office/powerpoint/2010/main" val="48080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Customer service professional services revenue market share</a:t>
            </a:r>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Accenture, Amdocs, Capgemini CGI Group, Nokia and Tech Mahindra.</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22: Customer service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23: Professional services revenue and growth of top-six vendors compared to overall professional services revenue growth in the customer service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667774055"/>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865510766"/>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USD4.16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2.0</a:t>
            </a:r>
            <a:r>
              <a:rPr lang="en-GB" sz="1400" b="1" spc="20" baseline="0" dirty="0">
                <a:solidFill>
                  <a:srgbClr val="000000"/>
                </a:solidFill>
                <a:latin typeface="+mn-lt"/>
              </a:rPr>
              <a:t>%</a:t>
            </a:r>
          </a:p>
        </p:txBody>
      </p:sp>
      <p:sp>
        <p:nvSpPr>
          <p:cNvPr id="15" name="Slide Number Placeholder 2">
            <a:extLst>
              <a:ext uri="{FF2B5EF4-FFF2-40B4-BE49-F238E27FC236}">
                <a16:creationId xmlns:a16="http://schemas.microsoft.com/office/drawing/2014/main" id="{838878F5-225E-422F-8724-06744C5E7714}"/>
              </a:ext>
            </a:extLst>
          </p:cNvPr>
          <p:cNvSpPr txBox="1">
            <a:spLocks/>
          </p:cNvSpPr>
          <p:nvPr/>
        </p:nvSpPr>
        <p:spPr>
          <a:xfrm>
            <a:off x="8766420" y="147600"/>
            <a:ext cx="687144" cy="288000"/>
          </a:xfrm>
          <a:prstGeom prst="rect">
            <a:avLst/>
          </a:prstGeom>
        </p:spPr>
        <p:txBody>
          <a:bodyPr vert="horz" wrap="none" lIns="0" tIns="45720" rIns="0" bIns="45720" rtlCol="0" anchor="ctr"/>
          <a:lstStyle>
            <a:defPPr>
              <a:defRPr lang="en-US"/>
            </a:defPPr>
            <a:lvl1pPr algn="r" rtl="0" fontAlgn="base">
              <a:spcBef>
                <a:spcPct val="0"/>
              </a:spcBef>
              <a:spcAft>
                <a:spcPct val="0"/>
              </a:spcAft>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E78626B2-E168-480E-BAE6-B60060C6AB83}" type="slidenum">
              <a:rPr lang="en-GB" smtClean="0"/>
              <a:pPr/>
              <a:t>18</a:t>
            </a:fld>
            <a:endParaRPr lang="en-GB" dirty="0"/>
          </a:p>
        </p:txBody>
      </p:sp>
    </p:spTree>
    <p:extLst>
      <p:ext uri="{BB962C8B-B14F-4D97-AF65-F5344CB8AC3E}">
        <p14:creationId xmlns:p14="http://schemas.microsoft.com/office/powerpoint/2010/main" val="267773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81803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2"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29C0B474-D215-4A44-A108-54E7CEB39590}"/>
              </a:ext>
            </a:extLst>
          </p:cNvPr>
          <p:cNvGraphicFramePr>
            <a:graphicFrameLocks noGrp="1"/>
          </p:cNvGraphicFramePr>
          <p:nvPr>
            <p:ph type="tbl" sz="quarter" idx="10"/>
            <p:extLst>
              <p:ext uri="{D42A27DB-BD31-4B8C-83A1-F6EECF244321}">
                <p14:modId xmlns:p14="http://schemas.microsoft.com/office/powerpoint/2010/main" val="4271434729"/>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1"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9099246"/>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451358"/>
                  </a:ext>
                </a:extLst>
              </a:tr>
            </a:tbl>
          </a:graphicData>
        </a:graphic>
      </p:graphicFrame>
    </p:spTree>
    <p:extLst>
      <p:ext uri="{BB962C8B-B14F-4D97-AF65-F5344CB8AC3E}">
        <p14:creationId xmlns:p14="http://schemas.microsoft.com/office/powerpoint/2010/main" val="55425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7E210B-7734-4664-967C-A79353431C48}"/>
              </a:ext>
            </a:extLst>
          </p:cNvPr>
          <p:cNvSpPr>
            <a:spLocks noGrp="1"/>
          </p:cNvSpPr>
          <p:nvPr>
            <p:ph type="body" sz="quarter" idx="12"/>
          </p:nvPr>
        </p:nvSpPr>
        <p:spPr/>
        <p:txBody>
          <a:bodyPr/>
          <a:lstStyle/>
          <a:p>
            <a:r>
              <a:rPr lang="en-GB" dirty="0"/>
              <a:t>This report provides market share data for communications service provider (CSP) spending on customer engagement software systems and related services for 2019. It provides details of how the spending varied by delivery model, service type, vendor and region. The report also includes profiles of the leading vendors in the market.</a:t>
            </a:r>
          </a:p>
          <a:p>
            <a:r>
              <a:rPr lang="en-GB" dirty="0"/>
              <a:t>It is based on several sources, including:</a:t>
            </a:r>
          </a:p>
          <a:p>
            <a:pPr lvl="1"/>
            <a:r>
              <a:rPr lang="en-GB" dirty="0"/>
              <a:t>interviews with CSPs and vendors worldwide</a:t>
            </a:r>
          </a:p>
          <a:p>
            <a:pPr lvl="1"/>
            <a:r>
              <a:rPr lang="en-GB" dirty="0"/>
              <a:t>Analysys Mason’s research conducted during the past year.</a:t>
            </a:r>
          </a:p>
        </p:txBody>
      </p:sp>
      <p:sp>
        <p:nvSpPr>
          <p:cNvPr id="3" name="Slide Number Placeholder 2">
            <a:extLst>
              <a:ext uri="{FF2B5EF4-FFF2-40B4-BE49-F238E27FC236}">
                <a16:creationId xmlns:a16="http://schemas.microsoft.com/office/drawing/2014/main" id="{EE71B9E7-68E5-45A1-BC81-25B20885BC20}"/>
              </a:ext>
            </a:extLst>
          </p:cNvPr>
          <p:cNvSpPr>
            <a:spLocks noGrp="1"/>
          </p:cNvSpPr>
          <p:nvPr>
            <p:ph type="sldNum" sz="quarter" idx="4"/>
          </p:nvPr>
        </p:nvSpPr>
        <p:spPr/>
        <p:txBody>
          <a:bodyPr/>
          <a:lstStyle/>
          <a:p>
            <a:fld id="{E78626B2-E168-480E-BAE6-B60060C6AB83}" type="slidenum">
              <a:rPr lang="en-GB" smtClean="0"/>
              <a:pPr/>
              <a:t>2</a:t>
            </a:fld>
            <a:endParaRPr lang="en-GB" dirty="0"/>
          </a:p>
        </p:txBody>
      </p:sp>
      <p:sp>
        <p:nvSpPr>
          <p:cNvPr id="2" name="Title 1">
            <a:extLst>
              <a:ext uri="{FF2B5EF4-FFF2-40B4-BE49-F238E27FC236}">
                <a16:creationId xmlns:a16="http://schemas.microsoft.com/office/drawing/2014/main" id="{3AB58111-DA5B-4744-9FF0-54D2AC138D65}"/>
              </a:ext>
            </a:extLst>
          </p:cNvPr>
          <p:cNvSpPr>
            <a:spLocks noGrp="1"/>
          </p:cNvSpPr>
          <p:nvPr>
            <p:ph type="title"/>
          </p:nvPr>
        </p:nvSpPr>
        <p:spPr/>
        <p:txBody>
          <a:bodyPr/>
          <a:lstStyle/>
          <a:p>
            <a:r>
              <a:rPr lang="en-GB" dirty="0"/>
              <a:t>About this report</a:t>
            </a:r>
          </a:p>
        </p:txBody>
      </p:sp>
      <p:sp>
        <p:nvSpPr>
          <p:cNvPr id="14" name="TextPlaceholder1">
            <a:extLst>
              <a:ext uri="{FF2B5EF4-FFF2-40B4-BE49-F238E27FC236}">
                <a16:creationId xmlns:a16="http://schemas.microsoft.com/office/drawing/2014/main" id="{F5C767BF-2CB4-4732-9E52-523C4B86C99F}"/>
              </a:ext>
            </a:extLst>
          </p:cNvPr>
          <p:cNvSpPr>
            <a:spLocks noGrp="1"/>
          </p:cNvSpPr>
          <p:nvPr>
            <p:ph type="body" sz="quarter" idx="25"/>
          </p:nvPr>
        </p:nvSpPr>
        <p:spPr>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r>
              <a:rPr lang="en-GB" dirty="0"/>
              <a:t>What was the overall size of the market (customer engagement software systems for the telecoms industry) and what drove this spending among CSPs?</a:t>
            </a:r>
          </a:p>
          <a:p>
            <a:r>
              <a:rPr lang="en-GB" dirty="0"/>
              <a:t>How did the spending vary across different sub-segments of the customer engagement market?</a:t>
            </a:r>
          </a:p>
          <a:p>
            <a:r>
              <a:rPr lang="en-GB" dirty="0"/>
              <a:t>Who are the major vendors and what is their share of revenue in the customer engagement systems market?</a:t>
            </a:r>
          </a:p>
          <a:p>
            <a:r>
              <a:rPr lang="en-GB" dirty="0"/>
              <a:t>What are the different drivers and growth rates of CSP spending on products, product-related services and professional services?</a:t>
            </a:r>
          </a:p>
        </p:txBody>
      </p:sp>
      <p:sp>
        <p:nvSpPr>
          <p:cNvPr id="17" name="TextPlaceholder1">
            <a:extLst>
              <a:ext uri="{FF2B5EF4-FFF2-40B4-BE49-F238E27FC236}">
                <a16:creationId xmlns:a16="http://schemas.microsoft.com/office/drawing/2014/main" id="{604F620F-7833-4890-A166-825F68608D95}"/>
              </a:ext>
            </a:extLst>
          </p:cNvPr>
          <p:cNvSpPr>
            <a:spLocks noGrp="1"/>
          </p:cNvSpPr>
          <p:nvPr>
            <p:ph type="body" sz="quarter" idx="26"/>
          </p:nvPr>
        </p:nvSpPr>
        <p:spPr>
          <a:prstGeom prst="rect">
            <a:avLst/>
          </a:prstGeom>
          <a:ln>
            <a:noFill/>
          </a:ln>
        </p:spPr>
        <p:txBody>
          <a:bodyPr/>
          <a:lstStyle>
            <a:lvl1pPr marL="171450" indent="-171450">
              <a:lnSpc>
                <a:spcPct val="100000"/>
              </a:lnSpc>
              <a:spcAft>
                <a:spcPts val="400"/>
              </a:spcAft>
              <a:buClr>
                <a:schemeClr val="accent4">
                  <a:lumMod val="75000"/>
                </a:schemeClr>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4">
                  <a:lumMod val="75000"/>
                </a:schemeClr>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4">
                  <a:lumMod val="75000"/>
                </a:schemeClr>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a:buClr>
                <a:schemeClr val="bg2"/>
              </a:buClr>
            </a:pPr>
            <a:r>
              <a:rPr lang="en-GB" dirty="0"/>
              <a:t>Vendor strategy teams that need to understand where growth is slowing and where it is increasing across different sub-segment categories.</a:t>
            </a:r>
          </a:p>
          <a:p>
            <a:pPr>
              <a:buClr>
                <a:schemeClr val="bg2"/>
              </a:buClr>
            </a:pPr>
            <a:r>
              <a:rPr lang="en-GB" dirty="0"/>
              <a:t>Product management teams responsible for feature functionality and geographical focus, and product marketing teams responsible for market-share growth.</a:t>
            </a:r>
          </a:p>
          <a:p>
            <a:pPr>
              <a:buClr>
                <a:schemeClr val="bg2"/>
              </a:buClr>
            </a:pPr>
            <a:r>
              <a:rPr lang="en-GB" dirty="0"/>
              <a:t>Market intelligence teams at vendors that want to understand how their competitors compare to each other.</a:t>
            </a:r>
          </a:p>
          <a:p>
            <a:pPr>
              <a:buClr>
                <a:schemeClr val="bg2"/>
              </a:buClr>
            </a:pPr>
            <a:r>
              <a:rPr lang="en-GB" dirty="0"/>
              <a:t>CSPs that are planning digital transformation journeys and want to ensure that their current vendors are staying up to date.</a:t>
            </a:r>
          </a:p>
        </p:txBody>
      </p:sp>
      <p:graphicFrame>
        <p:nvGraphicFramePr>
          <p:cNvPr id="9" name="Table Placeholder 8">
            <a:extLst>
              <a:ext uri="{FF2B5EF4-FFF2-40B4-BE49-F238E27FC236}">
                <a16:creationId xmlns:a16="http://schemas.microsoft.com/office/drawing/2014/main" id="{F2E91147-178B-41D9-8DB7-DDB10C7E1B54}"/>
              </a:ext>
            </a:extLst>
          </p:cNvPr>
          <p:cNvGraphicFramePr>
            <a:graphicFrameLocks noGrp="1"/>
          </p:cNvGraphicFramePr>
          <p:nvPr>
            <p:ph type="tbl" sz="quarter" idx="27"/>
            <p:extLst>
              <p:ext uri="{D42A27DB-BD31-4B8C-83A1-F6EECF244321}">
                <p14:modId xmlns:p14="http://schemas.microsoft.com/office/powerpoint/2010/main" val="3744298767"/>
              </p:ext>
            </p:extLst>
          </p:nvPr>
        </p:nvGraphicFramePr>
        <p:xfrm>
          <a:off x="5205413" y="1382713"/>
          <a:ext cx="4240213" cy="2131938"/>
        </p:xfrm>
        <a:graphic>
          <a:graphicData uri="http://schemas.openxmlformats.org/drawingml/2006/table">
            <a:tbl>
              <a:tblPr firstRow="1" bandRow="1">
                <a:tableStyleId>{5C22544A-7EE6-4342-B048-85BDC9FD1C3A}</a:tableStyleId>
              </a:tblPr>
              <a:tblGrid>
                <a:gridCol w="2124195">
                  <a:extLst>
                    <a:ext uri="{9D8B030D-6E8A-4147-A177-3AD203B41FA5}">
                      <a16:colId xmlns:a16="http://schemas.microsoft.com/office/drawing/2014/main" val="547118398"/>
                    </a:ext>
                  </a:extLst>
                </a:gridCol>
                <a:gridCol w="2116018">
                  <a:extLst>
                    <a:ext uri="{9D8B030D-6E8A-4147-A177-3AD203B41FA5}">
                      <a16:colId xmlns:a16="http://schemas.microsoft.com/office/drawing/2014/main" val="3879617997"/>
                    </a:ext>
                  </a:extLst>
                </a:gridCol>
              </a:tblGrid>
              <a:tr h="2131938">
                <a:tc>
                  <a:txBody>
                    <a:bodyPr/>
                    <a:lstStyle/>
                    <a:p>
                      <a:pPr marL="0" indent="0" algn="ctr">
                        <a:spcAft>
                          <a:spcPts val="1200"/>
                        </a:spcAft>
                        <a:buClr>
                          <a:schemeClr val="accent5"/>
                        </a:buClr>
                        <a:buFont typeface="Wingdings" pitchFamily="2" charset="2"/>
                        <a:buNone/>
                      </a:pPr>
                      <a:r>
                        <a:rPr lang="en-GB" sz="1000" b="1" spc="100" baseline="0" dirty="0">
                          <a:solidFill>
                            <a:schemeClr val="bg1"/>
                          </a:solidFill>
                          <a:latin typeface="+mn-lt"/>
                        </a:rPr>
                        <a:t>GEOGRAPHICAL COVERAGE</a:t>
                      </a:r>
                    </a:p>
                    <a:p>
                      <a:pPr marL="171450" indent="-171450">
                        <a:spcAft>
                          <a:spcPts val="200"/>
                        </a:spcAft>
                        <a:buClr>
                          <a:schemeClr val="accent5"/>
                        </a:buClr>
                        <a:buFont typeface="Wingdings" pitchFamily="2" charset="2"/>
                        <a:buChar char="§"/>
                      </a:pPr>
                      <a:r>
                        <a:rPr lang="en-GB" sz="1000" b="0" dirty="0">
                          <a:solidFill>
                            <a:srgbClr val="000000"/>
                          </a:solidFill>
                          <a:latin typeface="Franklin Gothic Book" pitchFamily="34" charset="0"/>
                        </a:rPr>
                        <a:t>Worldwide</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Central and Eastern Europe</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Developed Asia–Pacific</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Emerging Asia–Pacific</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Latin America</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Middle East and North Africa</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North America</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Sub-Saharan Africa</a:t>
                      </a:r>
                    </a:p>
                    <a:p>
                      <a:pPr marL="171450" indent="-171450">
                        <a:spcAft>
                          <a:spcPts val="400"/>
                        </a:spcAft>
                        <a:buClr>
                          <a:schemeClr val="accent5"/>
                        </a:buClr>
                        <a:buFont typeface="Wingdings" pitchFamily="2" charset="2"/>
                        <a:buChar char="§"/>
                      </a:pPr>
                      <a:r>
                        <a:rPr lang="en-GB" sz="1000" b="0" baseline="0" dirty="0">
                          <a:solidFill>
                            <a:srgbClr val="000000"/>
                          </a:solidFill>
                          <a:latin typeface="Franklin Gothic Book" pitchFamily="34" charset="0"/>
                        </a:rPr>
                        <a:t>Western Europe</a:t>
                      </a:r>
                      <a:endParaRPr lang="en-GB" b="0" dirty="0">
                        <a:latin typeface="+mn-lt"/>
                      </a:endParaRPr>
                    </a:p>
                  </a:txBody>
                  <a:tcPr marL="91680" marR="91680">
                    <a:lnL w="12700" cmpd="sng">
                      <a:noFill/>
                    </a:lnL>
                    <a:lnR w="12700" cap="flat" cmpd="sng" algn="ctr">
                      <a:solidFill>
                        <a:schemeClr val="accent5"/>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spcAft>
                          <a:spcPts val="1200"/>
                        </a:spcAft>
                        <a:buClr>
                          <a:schemeClr val="accent5"/>
                        </a:buClr>
                        <a:buFont typeface="Wingdings" pitchFamily="2" charset="2"/>
                        <a:buNone/>
                      </a:pPr>
                      <a:r>
                        <a:rPr lang="en-GB" sz="1000" b="1" spc="100" baseline="0" dirty="0">
                          <a:solidFill>
                            <a:schemeClr val="bg1"/>
                          </a:solidFill>
                          <a:latin typeface="+mn-lt"/>
                        </a:rPr>
                        <a:t>SUB-SEGMENT COVERAGE</a:t>
                      </a:r>
                    </a:p>
                    <a:p>
                      <a:pPr marL="171450" indent="-171450">
                        <a:spcAft>
                          <a:spcPts val="400"/>
                        </a:spcAft>
                        <a:buClr>
                          <a:schemeClr val="accent5"/>
                        </a:buClr>
                        <a:buFont typeface="Wingdings" panose="05000000000000000000" pitchFamily="2" charset="2"/>
                        <a:buChar char="§"/>
                      </a:pPr>
                      <a:r>
                        <a:rPr lang="en-GB" sz="1000" b="0" dirty="0">
                          <a:solidFill>
                            <a:srgbClr val="000000"/>
                          </a:solidFill>
                          <a:latin typeface="+mn-lt"/>
                        </a:rPr>
                        <a:t>Engagement platforms</a:t>
                      </a:r>
                    </a:p>
                    <a:p>
                      <a:pPr marL="171450" indent="-171450">
                        <a:spcAft>
                          <a:spcPts val="400"/>
                        </a:spcAft>
                        <a:buClr>
                          <a:schemeClr val="accent5"/>
                        </a:buClr>
                        <a:buFont typeface="Wingdings" panose="05000000000000000000" pitchFamily="2" charset="2"/>
                        <a:buChar char="§"/>
                      </a:pPr>
                      <a:r>
                        <a:rPr lang="en-GB" sz="1000" b="0" dirty="0">
                          <a:solidFill>
                            <a:srgbClr val="000000"/>
                          </a:solidFill>
                          <a:latin typeface="+mn-lt"/>
                        </a:rPr>
                        <a:t>Sales</a:t>
                      </a:r>
                    </a:p>
                    <a:p>
                      <a:pPr marL="171450" indent="-171450">
                        <a:spcAft>
                          <a:spcPts val="400"/>
                        </a:spcAft>
                        <a:buClr>
                          <a:schemeClr val="accent5"/>
                        </a:buClr>
                        <a:buFont typeface="Wingdings" panose="05000000000000000000" pitchFamily="2" charset="2"/>
                        <a:buChar char="§"/>
                      </a:pPr>
                      <a:r>
                        <a:rPr lang="en-GB" sz="1000" b="0" dirty="0">
                          <a:solidFill>
                            <a:srgbClr val="000000"/>
                          </a:solidFill>
                          <a:latin typeface="+mn-lt"/>
                        </a:rPr>
                        <a:t>Marketing</a:t>
                      </a:r>
                    </a:p>
                    <a:p>
                      <a:pPr marL="171450" indent="-171450">
                        <a:spcAft>
                          <a:spcPts val="400"/>
                        </a:spcAft>
                        <a:buClr>
                          <a:schemeClr val="accent5"/>
                        </a:buClr>
                        <a:buFont typeface="Wingdings" panose="05000000000000000000" pitchFamily="2" charset="2"/>
                        <a:buChar char="§"/>
                      </a:pPr>
                      <a:r>
                        <a:rPr lang="en-GB" sz="1000" b="0" dirty="0">
                          <a:solidFill>
                            <a:srgbClr val="000000"/>
                          </a:solidFill>
                          <a:latin typeface="+mn-lt"/>
                        </a:rPr>
                        <a:t>Customer service</a:t>
                      </a:r>
                      <a:endParaRPr lang="en-GB" dirty="0"/>
                    </a:p>
                  </a:txBody>
                  <a:tcPr marL="91680" marR="91680">
                    <a:lnL w="12700" cap="flat" cmpd="sng" algn="ctr">
                      <a:solidFill>
                        <a:schemeClr val="accent5"/>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2385621"/>
                  </a:ext>
                </a:extLst>
              </a:tr>
            </a:tbl>
          </a:graphicData>
        </a:graphic>
      </p:graphicFrame>
      <p:cxnSp>
        <p:nvCxnSpPr>
          <p:cNvPr id="6" name="Straight Connector 5">
            <a:extLst>
              <a:ext uri="{FF2B5EF4-FFF2-40B4-BE49-F238E27FC236}">
                <a16:creationId xmlns:a16="http://schemas.microsoft.com/office/drawing/2014/main" id="{C574C6F5-57E8-41DC-A343-9BE26E98984A}"/>
              </a:ext>
            </a:extLst>
          </p:cNvPr>
          <p:cNvCxnSpPr>
            <a:cxnSpLocks/>
            <a:endCxn id="9" idx="0"/>
          </p:cNvCxnSpPr>
          <p:nvPr/>
        </p:nvCxnSpPr>
        <p:spPr>
          <a:xfrm flipH="1" flipV="1">
            <a:off x="7325519" y="1382713"/>
            <a:ext cx="2382" cy="2825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29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 name="Group 273">
            <a:extLst>
              <a:ext uri="{FF2B5EF4-FFF2-40B4-BE49-F238E27FC236}">
                <a16:creationId xmlns:a16="http://schemas.microsoft.com/office/drawing/2014/main" id="{B518C8AF-2A66-492D-B49D-62EF975A5E3E}"/>
              </a:ext>
            </a:extLst>
          </p:cNvPr>
          <p:cNvGrpSpPr/>
          <p:nvPr>
            <p:custDataLst>
              <p:tags r:id="rId1"/>
            </p:custDataLst>
          </p:nvPr>
        </p:nvGrpSpPr>
        <p:grpSpPr>
          <a:xfrm>
            <a:off x="1397127" y="1991683"/>
            <a:ext cx="2288007" cy="2127984"/>
            <a:chOff x="504825" y="1841554"/>
            <a:chExt cx="2360613" cy="2195512"/>
          </a:xfrm>
          <a:solidFill>
            <a:srgbClr val="221F72"/>
          </a:solidFill>
        </p:grpSpPr>
        <p:sp>
          <p:nvSpPr>
            <p:cNvPr id="275" name="Freeform 293">
              <a:extLst>
                <a:ext uri="{FF2B5EF4-FFF2-40B4-BE49-F238E27FC236}">
                  <a16:creationId xmlns:a16="http://schemas.microsoft.com/office/drawing/2014/main" id="{76CA2B9E-43A6-43B6-8074-67F8E807EF55}"/>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6" name="Freeform 294">
              <a:extLst>
                <a:ext uri="{FF2B5EF4-FFF2-40B4-BE49-F238E27FC236}">
                  <a16:creationId xmlns:a16="http://schemas.microsoft.com/office/drawing/2014/main" id="{DE5B774B-AACC-4C98-8678-540907665F6E}"/>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7" name="Freeform 295">
              <a:extLst>
                <a:ext uri="{FF2B5EF4-FFF2-40B4-BE49-F238E27FC236}">
                  <a16:creationId xmlns:a16="http://schemas.microsoft.com/office/drawing/2014/main" id="{A3F93127-706C-4F2F-818C-E01FE7DF424D}"/>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8" name="Freeform 296">
              <a:extLst>
                <a:ext uri="{FF2B5EF4-FFF2-40B4-BE49-F238E27FC236}">
                  <a16:creationId xmlns:a16="http://schemas.microsoft.com/office/drawing/2014/main" id="{6377C5D3-4174-48AC-B578-71B7B47AAD37}"/>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9" name="Freeform 297">
              <a:extLst>
                <a:ext uri="{FF2B5EF4-FFF2-40B4-BE49-F238E27FC236}">
                  <a16:creationId xmlns:a16="http://schemas.microsoft.com/office/drawing/2014/main" id="{389E2A3B-0D72-44F7-8BBA-B87CFA06C207}"/>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0" name="Freeform 298">
              <a:extLst>
                <a:ext uri="{FF2B5EF4-FFF2-40B4-BE49-F238E27FC236}">
                  <a16:creationId xmlns:a16="http://schemas.microsoft.com/office/drawing/2014/main" id="{881077C3-DADC-4B66-92E7-BF36392F20CA}"/>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1" name="Freeform 299">
              <a:extLst>
                <a:ext uri="{FF2B5EF4-FFF2-40B4-BE49-F238E27FC236}">
                  <a16:creationId xmlns:a16="http://schemas.microsoft.com/office/drawing/2014/main" id="{2B29682F-AC0D-445F-979C-266C3E2FF155}"/>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2" name="Freeform 300">
              <a:extLst>
                <a:ext uri="{FF2B5EF4-FFF2-40B4-BE49-F238E27FC236}">
                  <a16:creationId xmlns:a16="http://schemas.microsoft.com/office/drawing/2014/main" id="{B10C6C1F-5243-4191-94FB-4FAAB4623DE7}"/>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3" name="Freeform 301">
              <a:extLst>
                <a:ext uri="{FF2B5EF4-FFF2-40B4-BE49-F238E27FC236}">
                  <a16:creationId xmlns:a16="http://schemas.microsoft.com/office/drawing/2014/main" id="{C8E5E77D-56E7-4AF8-8D46-C869E0E7A66F}"/>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4" name="Freeform 302">
              <a:extLst>
                <a:ext uri="{FF2B5EF4-FFF2-40B4-BE49-F238E27FC236}">
                  <a16:creationId xmlns:a16="http://schemas.microsoft.com/office/drawing/2014/main" id="{EAFC12B7-3CC5-4327-A593-C536762AD9BF}"/>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5" name="Freeform 303">
              <a:extLst>
                <a:ext uri="{FF2B5EF4-FFF2-40B4-BE49-F238E27FC236}">
                  <a16:creationId xmlns:a16="http://schemas.microsoft.com/office/drawing/2014/main" id="{153EA23B-8F77-4EA8-AA96-B0187FFBD3FD}"/>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6" name="Freeform 304">
              <a:extLst>
                <a:ext uri="{FF2B5EF4-FFF2-40B4-BE49-F238E27FC236}">
                  <a16:creationId xmlns:a16="http://schemas.microsoft.com/office/drawing/2014/main" id="{4C38A4D2-A30D-4F2C-94C6-2344774DE982}"/>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7" name="Freeform 305">
              <a:extLst>
                <a:ext uri="{FF2B5EF4-FFF2-40B4-BE49-F238E27FC236}">
                  <a16:creationId xmlns:a16="http://schemas.microsoft.com/office/drawing/2014/main" id="{38EBC5F5-8C34-4F57-9118-753D1930D770}"/>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8" name="Freeform 306">
              <a:extLst>
                <a:ext uri="{FF2B5EF4-FFF2-40B4-BE49-F238E27FC236}">
                  <a16:creationId xmlns:a16="http://schemas.microsoft.com/office/drawing/2014/main" id="{7886E8F9-8E61-41ED-A4D9-5D2232E206A3}"/>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9" name="Freeform 307">
              <a:extLst>
                <a:ext uri="{FF2B5EF4-FFF2-40B4-BE49-F238E27FC236}">
                  <a16:creationId xmlns:a16="http://schemas.microsoft.com/office/drawing/2014/main" id="{1818055C-6EB6-4C9C-9E2B-8266F61BC3B9}"/>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0" name="Freeform 308">
              <a:extLst>
                <a:ext uri="{FF2B5EF4-FFF2-40B4-BE49-F238E27FC236}">
                  <a16:creationId xmlns:a16="http://schemas.microsoft.com/office/drawing/2014/main" id="{8D56741F-F8BC-49C5-9F85-319D27D10198}"/>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1" name="Freeform 309">
              <a:extLst>
                <a:ext uri="{FF2B5EF4-FFF2-40B4-BE49-F238E27FC236}">
                  <a16:creationId xmlns:a16="http://schemas.microsoft.com/office/drawing/2014/main" id="{AEAA5514-EFB1-41F5-9647-E9809D1A1795}"/>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2" name="Freeform 310">
              <a:extLst>
                <a:ext uri="{FF2B5EF4-FFF2-40B4-BE49-F238E27FC236}">
                  <a16:creationId xmlns:a16="http://schemas.microsoft.com/office/drawing/2014/main" id="{C18D71FA-8FF0-477E-8D48-E8EAE4AF4A90}"/>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3" name="Freeform 429">
              <a:extLst>
                <a:ext uri="{FF2B5EF4-FFF2-40B4-BE49-F238E27FC236}">
                  <a16:creationId xmlns:a16="http://schemas.microsoft.com/office/drawing/2014/main" id="{CB60AC8F-8369-4F66-8B6B-32A6FC76B40D}"/>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4" name="Freeform 430">
              <a:extLst>
                <a:ext uri="{FF2B5EF4-FFF2-40B4-BE49-F238E27FC236}">
                  <a16:creationId xmlns:a16="http://schemas.microsoft.com/office/drawing/2014/main" id="{C7C95446-273E-4CE1-B867-64E36B88F348}"/>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5" name="Freeform 431">
              <a:extLst>
                <a:ext uri="{FF2B5EF4-FFF2-40B4-BE49-F238E27FC236}">
                  <a16:creationId xmlns:a16="http://schemas.microsoft.com/office/drawing/2014/main" id="{BD4C63DC-0078-484A-84B3-4973FC80770B}"/>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6" name="Freeform 432">
              <a:extLst>
                <a:ext uri="{FF2B5EF4-FFF2-40B4-BE49-F238E27FC236}">
                  <a16:creationId xmlns:a16="http://schemas.microsoft.com/office/drawing/2014/main" id="{07844919-5E77-41F8-B431-AB919B3642F5}"/>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7" name="Freeform 433">
              <a:extLst>
                <a:ext uri="{FF2B5EF4-FFF2-40B4-BE49-F238E27FC236}">
                  <a16:creationId xmlns:a16="http://schemas.microsoft.com/office/drawing/2014/main" id="{F5062B95-ED7E-4213-B48F-44DC4AF2011A}"/>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val 800686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8" name="Freeform 434">
              <a:extLst>
                <a:ext uri="{FF2B5EF4-FFF2-40B4-BE49-F238E27FC236}">
                  <a16:creationId xmlns:a16="http://schemas.microsoft.com/office/drawing/2014/main" id="{49AE91D9-C06C-4390-94AD-EF610801AE2B}"/>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9" name="Freeform 435">
              <a:extLst>
                <a:ext uri="{FF2B5EF4-FFF2-40B4-BE49-F238E27FC236}">
                  <a16:creationId xmlns:a16="http://schemas.microsoft.com/office/drawing/2014/main" id="{1F567649-A9E1-4A07-9A28-DB0CA3A8EF0C}"/>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0" name="Freeform 436">
              <a:extLst>
                <a:ext uri="{FF2B5EF4-FFF2-40B4-BE49-F238E27FC236}">
                  <a16:creationId xmlns:a16="http://schemas.microsoft.com/office/drawing/2014/main" id="{20DEF98B-30D1-4F7E-ACF7-F22164AAD9F4}"/>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1" name="Freeform 437">
              <a:extLst>
                <a:ext uri="{FF2B5EF4-FFF2-40B4-BE49-F238E27FC236}">
                  <a16:creationId xmlns:a16="http://schemas.microsoft.com/office/drawing/2014/main" id="{02030718-9818-4516-889A-6823BA96E455}"/>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2" name="Freeform 438">
              <a:extLst>
                <a:ext uri="{FF2B5EF4-FFF2-40B4-BE49-F238E27FC236}">
                  <a16:creationId xmlns:a16="http://schemas.microsoft.com/office/drawing/2014/main" id="{75BE9281-6006-4F72-94BB-95BF4DC46836}"/>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3" name="Freeform 439">
              <a:extLst>
                <a:ext uri="{FF2B5EF4-FFF2-40B4-BE49-F238E27FC236}">
                  <a16:creationId xmlns:a16="http://schemas.microsoft.com/office/drawing/2014/main" id="{C9986033-F56D-47CA-B57D-A3453CE95B3A}"/>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4" name="Freeform 292">
              <a:extLst>
                <a:ext uri="{FF2B5EF4-FFF2-40B4-BE49-F238E27FC236}">
                  <a16:creationId xmlns:a16="http://schemas.microsoft.com/office/drawing/2014/main" id="{6E0F919C-9C50-40B0-AC2E-0491B42A6E95}"/>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05" name="Group 304">
            <a:extLst>
              <a:ext uri="{FF2B5EF4-FFF2-40B4-BE49-F238E27FC236}">
                <a16:creationId xmlns:a16="http://schemas.microsoft.com/office/drawing/2014/main" id="{20958FC0-27FE-4B9C-9421-9DFF4A792EAB}"/>
              </a:ext>
            </a:extLst>
          </p:cNvPr>
          <p:cNvGrpSpPr/>
          <p:nvPr>
            <p:custDataLst>
              <p:tags r:id="rId2"/>
            </p:custDataLst>
          </p:nvPr>
        </p:nvGrpSpPr>
        <p:grpSpPr>
          <a:xfrm>
            <a:off x="2411112" y="3779620"/>
            <a:ext cx="1627917" cy="2189567"/>
            <a:chOff x="1550984" y="3686221"/>
            <a:chExt cx="1679573" cy="2259044"/>
          </a:xfrm>
          <a:solidFill>
            <a:schemeClr val="accent1">
              <a:lumMod val="60000"/>
              <a:lumOff val="40000"/>
            </a:schemeClr>
          </a:solidFill>
        </p:grpSpPr>
        <p:sp>
          <p:nvSpPr>
            <p:cNvPr id="306" name="Freeform 274">
              <a:extLst>
                <a:ext uri="{FF2B5EF4-FFF2-40B4-BE49-F238E27FC236}">
                  <a16:creationId xmlns:a16="http://schemas.microsoft.com/office/drawing/2014/main" id="{F8702E3F-6D48-46F6-A40C-3E6EC2EA0919}"/>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7" name="Freeform 278">
              <a:extLst>
                <a:ext uri="{FF2B5EF4-FFF2-40B4-BE49-F238E27FC236}">
                  <a16:creationId xmlns:a16="http://schemas.microsoft.com/office/drawing/2014/main" id="{A1B8C64B-2F66-4B0E-9720-6B9DA16757A0}"/>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8" name="Freeform 285">
              <a:extLst>
                <a:ext uri="{FF2B5EF4-FFF2-40B4-BE49-F238E27FC236}">
                  <a16:creationId xmlns:a16="http://schemas.microsoft.com/office/drawing/2014/main" id="{786D405F-CD72-4D14-B76D-1CF4036B7268}"/>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9" name="Freeform 286">
              <a:extLst>
                <a:ext uri="{FF2B5EF4-FFF2-40B4-BE49-F238E27FC236}">
                  <a16:creationId xmlns:a16="http://schemas.microsoft.com/office/drawing/2014/main" id="{5CAACF0B-F058-4DF4-AD1F-8393C15BA7D3}"/>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0" name="Freeform 287">
              <a:extLst>
                <a:ext uri="{FF2B5EF4-FFF2-40B4-BE49-F238E27FC236}">
                  <a16:creationId xmlns:a16="http://schemas.microsoft.com/office/drawing/2014/main" id="{31CDD71C-CFE2-4621-8B56-B2409CA3C9CA}"/>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1" name="Freeform 312">
              <a:extLst>
                <a:ext uri="{FF2B5EF4-FFF2-40B4-BE49-F238E27FC236}">
                  <a16:creationId xmlns:a16="http://schemas.microsoft.com/office/drawing/2014/main" id="{16181035-D333-4957-9843-5FC3ABCDD6CA}"/>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2" name="Freeform 313">
              <a:extLst>
                <a:ext uri="{FF2B5EF4-FFF2-40B4-BE49-F238E27FC236}">
                  <a16:creationId xmlns:a16="http://schemas.microsoft.com/office/drawing/2014/main" id="{BD59CAFE-2C79-4BAF-AD6C-CD47FE0B2DED}"/>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3" name="Freeform 314">
              <a:extLst>
                <a:ext uri="{FF2B5EF4-FFF2-40B4-BE49-F238E27FC236}">
                  <a16:creationId xmlns:a16="http://schemas.microsoft.com/office/drawing/2014/main" id="{06647120-07C7-4D6F-8B15-A9ECE7F36A84}"/>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4" name="Freeform 318">
              <a:extLst>
                <a:ext uri="{FF2B5EF4-FFF2-40B4-BE49-F238E27FC236}">
                  <a16:creationId xmlns:a16="http://schemas.microsoft.com/office/drawing/2014/main" id="{6C20CA72-5A53-498B-A63C-D40A0B50C08C}"/>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5" name="Freeform 319">
              <a:extLst>
                <a:ext uri="{FF2B5EF4-FFF2-40B4-BE49-F238E27FC236}">
                  <a16:creationId xmlns:a16="http://schemas.microsoft.com/office/drawing/2014/main" id="{DFD4EADD-6634-487D-932D-593D6BCAD1BB}"/>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6" name="Freeform 320">
              <a:extLst>
                <a:ext uri="{FF2B5EF4-FFF2-40B4-BE49-F238E27FC236}">
                  <a16:creationId xmlns:a16="http://schemas.microsoft.com/office/drawing/2014/main" id="{26728303-2604-4C75-AF6E-64F4A9A8D0B6}"/>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7" name="Freeform 325">
              <a:extLst>
                <a:ext uri="{FF2B5EF4-FFF2-40B4-BE49-F238E27FC236}">
                  <a16:creationId xmlns:a16="http://schemas.microsoft.com/office/drawing/2014/main" id="{084B9A4D-B20E-4EE6-B439-85A596CCE85A}"/>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8" name="Freeform 326">
              <a:extLst>
                <a:ext uri="{FF2B5EF4-FFF2-40B4-BE49-F238E27FC236}">
                  <a16:creationId xmlns:a16="http://schemas.microsoft.com/office/drawing/2014/main" id="{0E07A81D-95A8-44BF-9873-488F1C98B3C9}"/>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9" name="Freeform 327">
              <a:extLst>
                <a:ext uri="{FF2B5EF4-FFF2-40B4-BE49-F238E27FC236}">
                  <a16:creationId xmlns:a16="http://schemas.microsoft.com/office/drawing/2014/main" id="{B1669726-A4EB-459C-B043-51704DB590D5}"/>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0" name="Freeform 328">
              <a:extLst>
                <a:ext uri="{FF2B5EF4-FFF2-40B4-BE49-F238E27FC236}">
                  <a16:creationId xmlns:a16="http://schemas.microsoft.com/office/drawing/2014/main" id="{3FC78EC3-ACBD-466D-B32C-6031B82429BD}"/>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1" name="Freeform 329">
              <a:extLst>
                <a:ext uri="{FF2B5EF4-FFF2-40B4-BE49-F238E27FC236}">
                  <a16:creationId xmlns:a16="http://schemas.microsoft.com/office/drawing/2014/main" id="{439E612E-2BCC-424D-BA9C-0EBD24AEE541}"/>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2" name="Freeform 333">
              <a:extLst>
                <a:ext uri="{FF2B5EF4-FFF2-40B4-BE49-F238E27FC236}">
                  <a16:creationId xmlns:a16="http://schemas.microsoft.com/office/drawing/2014/main" id="{53C379FD-4058-41F3-A177-7167055B6CF0}"/>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3" name="Freeform 338">
              <a:extLst>
                <a:ext uri="{FF2B5EF4-FFF2-40B4-BE49-F238E27FC236}">
                  <a16:creationId xmlns:a16="http://schemas.microsoft.com/office/drawing/2014/main" id="{429ABE72-DF1E-4478-9567-66B2FE3DC51A}"/>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4" name="Freeform 339">
              <a:extLst>
                <a:ext uri="{FF2B5EF4-FFF2-40B4-BE49-F238E27FC236}">
                  <a16:creationId xmlns:a16="http://schemas.microsoft.com/office/drawing/2014/main" id="{B74A34BA-D85D-4D3F-8367-D1E8D714D900}"/>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5" name="Freeform 340">
              <a:extLst>
                <a:ext uri="{FF2B5EF4-FFF2-40B4-BE49-F238E27FC236}">
                  <a16:creationId xmlns:a16="http://schemas.microsoft.com/office/drawing/2014/main" id="{18860E91-0B99-432F-805C-392F5E98EFFE}"/>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6" name="Freeform 341">
              <a:extLst>
                <a:ext uri="{FF2B5EF4-FFF2-40B4-BE49-F238E27FC236}">
                  <a16:creationId xmlns:a16="http://schemas.microsoft.com/office/drawing/2014/main" id="{6F8C6406-7FD8-4969-8694-7BE57638BD40}"/>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7" name="Freeform 370">
              <a:extLst>
                <a:ext uri="{FF2B5EF4-FFF2-40B4-BE49-F238E27FC236}">
                  <a16:creationId xmlns:a16="http://schemas.microsoft.com/office/drawing/2014/main" id="{91ACAF99-74D9-4A8F-95BE-5049A5069623}"/>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8" name="Freeform 377">
              <a:extLst>
                <a:ext uri="{FF2B5EF4-FFF2-40B4-BE49-F238E27FC236}">
                  <a16:creationId xmlns:a16="http://schemas.microsoft.com/office/drawing/2014/main" id="{9F884463-4DF5-4A9A-BB94-EA2633F448E4}"/>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9" name="Freeform 380">
              <a:extLst>
                <a:ext uri="{FF2B5EF4-FFF2-40B4-BE49-F238E27FC236}">
                  <a16:creationId xmlns:a16="http://schemas.microsoft.com/office/drawing/2014/main" id="{BA4003C4-0CA9-4513-B56B-ED0CD5B1488B}"/>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0" name="Freeform 384">
              <a:extLst>
                <a:ext uri="{FF2B5EF4-FFF2-40B4-BE49-F238E27FC236}">
                  <a16:creationId xmlns:a16="http://schemas.microsoft.com/office/drawing/2014/main" id="{2E277190-46F1-4C75-8B5D-A9CE9341A9F7}"/>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1" name="Freeform 385">
              <a:extLst>
                <a:ext uri="{FF2B5EF4-FFF2-40B4-BE49-F238E27FC236}">
                  <a16:creationId xmlns:a16="http://schemas.microsoft.com/office/drawing/2014/main" id="{A7FB28F2-3421-4D58-A03F-C94DD5A4394F}"/>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2" name="Freeform 411">
              <a:extLst>
                <a:ext uri="{FF2B5EF4-FFF2-40B4-BE49-F238E27FC236}">
                  <a16:creationId xmlns:a16="http://schemas.microsoft.com/office/drawing/2014/main" id="{E3BB7691-106A-44E0-B766-5D7DA2E467FE}"/>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3" name="Freeform 419">
              <a:extLst>
                <a:ext uri="{FF2B5EF4-FFF2-40B4-BE49-F238E27FC236}">
                  <a16:creationId xmlns:a16="http://schemas.microsoft.com/office/drawing/2014/main" id="{FB8C7EF6-F8DD-4F95-BC0E-635C3627CB0A}"/>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4" name="Freeform 441">
              <a:extLst>
                <a:ext uri="{FF2B5EF4-FFF2-40B4-BE49-F238E27FC236}">
                  <a16:creationId xmlns:a16="http://schemas.microsoft.com/office/drawing/2014/main" id="{4F7FCEAE-4F70-4B1B-B6C0-54940217A9FE}"/>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5" name="Freeform 442">
              <a:extLst>
                <a:ext uri="{FF2B5EF4-FFF2-40B4-BE49-F238E27FC236}">
                  <a16:creationId xmlns:a16="http://schemas.microsoft.com/office/drawing/2014/main" id="{007CA301-F419-498D-BC01-11E27E4045B8}"/>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6" name="Freeform 521">
              <a:extLst>
                <a:ext uri="{FF2B5EF4-FFF2-40B4-BE49-F238E27FC236}">
                  <a16:creationId xmlns:a16="http://schemas.microsoft.com/office/drawing/2014/main" id="{EC24648E-2171-4388-B74D-42C535C3696E}"/>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7" name="Freeform 522">
              <a:extLst>
                <a:ext uri="{FF2B5EF4-FFF2-40B4-BE49-F238E27FC236}">
                  <a16:creationId xmlns:a16="http://schemas.microsoft.com/office/drawing/2014/main" id="{B7D390EB-5BE7-43BD-BB6A-2A99BB9CBD1B}"/>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8" name="Freeform 523">
              <a:extLst>
                <a:ext uri="{FF2B5EF4-FFF2-40B4-BE49-F238E27FC236}">
                  <a16:creationId xmlns:a16="http://schemas.microsoft.com/office/drawing/2014/main" id="{6D87044E-1411-414D-B6D8-C9834B50ACCB}"/>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9" name="Freeform 524">
              <a:extLst>
                <a:ext uri="{FF2B5EF4-FFF2-40B4-BE49-F238E27FC236}">
                  <a16:creationId xmlns:a16="http://schemas.microsoft.com/office/drawing/2014/main" id="{82E72B08-C5D8-4D59-ABC5-F142550E6B53}"/>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0" name="Freeform 525">
              <a:extLst>
                <a:ext uri="{FF2B5EF4-FFF2-40B4-BE49-F238E27FC236}">
                  <a16:creationId xmlns:a16="http://schemas.microsoft.com/office/drawing/2014/main" id="{D20311C0-B2E2-4291-998B-654A90955F23}"/>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1" name="Freeform 526">
              <a:extLst>
                <a:ext uri="{FF2B5EF4-FFF2-40B4-BE49-F238E27FC236}">
                  <a16:creationId xmlns:a16="http://schemas.microsoft.com/office/drawing/2014/main" id="{426D0B34-DBC8-47D0-8743-863A5C55D5AE}"/>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2" name="Freeform 527">
              <a:extLst>
                <a:ext uri="{FF2B5EF4-FFF2-40B4-BE49-F238E27FC236}">
                  <a16:creationId xmlns:a16="http://schemas.microsoft.com/office/drawing/2014/main" id="{4BC125A7-44FF-4B15-B094-84475F5AA37C}"/>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43" name="Group 342">
            <a:extLst>
              <a:ext uri="{FF2B5EF4-FFF2-40B4-BE49-F238E27FC236}">
                <a16:creationId xmlns:a16="http://schemas.microsoft.com/office/drawing/2014/main" id="{5C937E9E-385E-4B7E-B5BA-2D7FE4C83C7B}"/>
              </a:ext>
            </a:extLst>
          </p:cNvPr>
          <p:cNvGrpSpPr/>
          <p:nvPr>
            <p:custDataLst>
              <p:tags r:id="rId3"/>
            </p:custDataLst>
          </p:nvPr>
        </p:nvGrpSpPr>
        <p:grpSpPr>
          <a:xfrm>
            <a:off x="3283540" y="1967064"/>
            <a:ext cx="2135679" cy="1763318"/>
            <a:chOff x="2451100" y="1816154"/>
            <a:chExt cx="2203451" cy="1819274"/>
          </a:xfrm>
          <a:solidFill>
            <a:schemeClr val="accent1">
              <a:lumMod val="20000"/>
              <a:lumOff val="80000"/>
            </a:schemeClr>
          </a:solidFill>
        </p:grpSpPr>
        <p:sp>
          <p:nvSpPr>
            <p:cNvPr id="344" name="Freeform 281">
              <a:extLst>
                <a:ext uri="{FF2B5EF4-FFF2-40B4-BE49-F238E27FC236}">
                  <a16:creationId xmlns:a16="http://schemas.microsoft.com/office/drawing/2014/main" id="{AC6F5128-ED30-403C-818E-F933B415A54D}"/>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5" name="Freeform 283">
              <a:extLst>
                <a:ext uri="{FF2B5EF4-FFF2-40B4-BE49-F238E27FC236}">
                  <a16:creationId xmlns:a16="http://schemas.microsoft.com/office/drawing/2014/main" id="{5C4CF3EA-DB1E-4C22-8A93-80B215F35DEF}"/>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6" name="Freeform 322">
              <a:extLst>
                <a:ext uri="{FF2B5EF4-FFF2-40B4-BE49-F238E27FC236}">
                  <a16:creationId xmlns:a16="http://schemas.microsoft.com/office/drawing/2014/main" id="{AEB61BFC-2E92-4990-8D2C-3F36704180DB}"/>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7" name="Freeform 323">
              <a:extLst>
                <a:ext uri="{FF2B5EF4-FFF2-40B4-BE49-F238E27FC236}">
                  <a16:creationId xmlns:a16="http://schemas.microsoft.com/office/drawing/2014/main" id="{95ACF4F2-5068-45AC-AD04-FF5DF1ADB768}"/>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8" name="Freeform 324">
              <a:extLst>
                <a:ext uri="{FF2B5EF4-FFF2-40B4-BE49-F238E27FC236}">
                  <a16:creationId xmlns:a16="http://schemas.microsoft.com/office/drawing/2014/main" id="{CF9A68DE-25BC-4DB2-BCA6-F5A3560ABE74}"/>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9" name="Freeform 330">
              <a:extLst>
                <a:ext uri="{FF2B5EF4-FFF2-40B4-BE49-F238E27FC236}">
                  <a16:creationId xmlns:a16="http://schemas.microsoft.com/office/drawing/2014/main" id="{0AEE3D96-11E5-43EA-BF1F-D19B41999E3D}"/>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0" name="Freeform 331">
              <a:extLst>
                <a:ext uri="{FF2B5EF4-FFF2-40B4-BE49-F238E27FC236}">
                  <a16:creationId xmlns:a16="http://schemas.microsoft.com/office/drawing/2014/main" id="{CC54E982-2EE4-4562-A623-0143E387DF4B}"/>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1" name="Freeform 332">
              <a:extLst>
                <a:ext uri="{FF2B5EF4-FFF2-40B4-BE49-F238E27FC236}">
                  <a16:creationId xmlns:a16="http://schemas.microsoft.com/office/drawing/2014/main" id="{3E468657-019D-4C49-92B2-FA9049238BBD}"/>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2" name="Freeform 334">
              <a:extLst>
                <a:ext uri="{FF2B5EF4-FFF2-40B4-BE49-F238E27FC236}">
                  <a16:creationId xmlns:a16="http://schemas.microsoft.com/office/drawing/2014/main" id="{3F2CFB46-3E12-4E9E-BBE8-8149BDBDB288}"/>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3" name="Freeform 335">
              <a:extLst>
                <a:ext uri="{FF2B5EF4-FFF2-40B4-BE49-F238E27FC236}">
                  <a16:creationId xmlns:a16="http://schemas.microsoft.com/office/drawing/2014/main" id="{ABE883B8-FEBE-481D-8F71-ECA11798C501}"/>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4" name="Freeform 336">
              <a:extLst>
                <a:ext uri="{FF2B5EF4-FFF2-40B4-BE49-F238E27FC236}">
                  <a16:creationId xmlns:a16="http://schemas.microsoft.com/office/drawing/2014/main" id="{951E2996-3ECE-408D-BE74-42B0926B25B2}"/>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5" name="Freeform 337">
              <a:extLst>
                <a:ext uri="{FF2B5EF4-FFF2-40B4-BE49-F238E27FC236}">
                  <a16:creationId xmlns:a16="http://schemas.microsoft.com/office/drawing/2014/main" id="{8EAD04D2-19CF-45AB-9BF1-9F0A2F86FC9D}"/>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6" name="Freeform 343">
              <a:extLst>
                <a:ext uri="{FF2B5EF4-FFF2-40B4-BE49-F238E27FC236}">
                  <a16:creationId xmlns:a16="http://schemas.microsoft.com/office/drawing/2014/main" id="{2C56B7FF-5B2E-4F6D-A34B-E29D12F1ADB5}"/>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7" name="Freeform 357">
              <a:extLst>
                <a:ext uri="{FF2B5EF4-FFF2-40B4-BE49-F238E27FC236}">
                  <a16:creationId xmlns:a16="http://schemas.microsoft.com/office/drawing/2014/main" id="{0979E7B4-22FA-4FE2-A575-620AC1D4D77F}"/>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8" name="Freeform 358">
              <a:extLst>
                <a:ext uri="{FF2B5EF4-FFF2-40B4-BE49-F238E27FC236}">
                  <a16:creationId xmlns:a16="http://schemas.microsoft.com/office/drawing/2014/main" id="{A7104F38-5879-4001-86EC-FCE0360D256C}"/>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9" name="Freeform 359">
              <a:extLst>
                <a:ext uri="{FF2B5EF4-FFF2-40B4-BE49-F238E27FC236}">
                  <a16:creationId xmlns:a16="http://schemas.microsoft.com/office/drawing/2014/main" id="{1759BF45-EDEB-4226-9379-409BAED5BE0A}"/>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0" name="Freeform 367">
              <a:extLst>
                <a:ext uri="{FF2B5EF4-FFF2-40B4-BE49-F238E27FC236}">
                  <a16:creationId xmlns:a16="http://schemas.microsoft.com/office/drawing/2014/main" id="{21FA9580-80AF-4958-997E-B3BCAED4411C}"/>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1" name="Freeform 374">
              <a:extLst>
                <a:ext uri="{FF2B5EF4-FFF2-40B4-BE49-F238E27FC236}">
                  <a16:creationId xmlns:a16="http://schemas.microsoft.com/office/drawing/2014/main" id="{BD5D1D88-14EB-4DBD-AF2E-2004FB0CE06B}"/>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2" name="Freeform 378">
              <a:extLst>
                <a:ext uri="{FF2B5EF4-FFF2-40B4-BE49-F238E27FC236}">
                  <a16:creationId xmlns:a16="http://schemas.microsoft.com/office/drawing/2014/main" id="{32362FB4-11AB-4FA6-A9F8-E57F5E6918BE}"/>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3" name="Freeform 393">
              <a:extLst>
                <a:ext uri="{FF2B5EF4-FFF2-40B4-BE49-F238E27FC236}">
                  <a16:creationId xmlns:a16="http://schemas.microsoft.com/office/drawing/2014/main" id="{A8A1C289-83A5-4DD3-9669-172E73917CF4}"/>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4" name="Freeform 410">
              <a:extLst>
                <a:ext uri="{FF2B5EF4-FFF2-40B4-BE49-F238E27FC236}">
                  <a16:creationId xmlns:a16="http://schemas.microsoft.com/office/drawing/2014/main" id="{4114587D-4C11-4673-A092-7B2C6A208173}"/>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5" name="Freeform 412">
              <a:extLst>
                <a:ext uri="{FF2B5EF4-FFF2-40B4-BE49-F238E27FC236}">
                  <a16:creationId xmlns:a16="http://schemas.microsoft.com/office/drawing/2014/main" id="{780A5E69-A6D1-4BEB-803B-C6A922E48D8C}"/>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6" name="Freeform 413">
              <a:extLst>
                <a:ext uri="{FF2B5EF4-FFF2-40B4-BE49-F238E27FC236}">
                  <a16:creationId xmlns:a16="http://schemas.microsoft.com/office/drawing/2014/main" id="{77705F36-2E78-44BD-8E30-E79BB7A771CB}"/>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7" name="Freeform 414">
              <a:extLst>
                <a:ext uri="{FF2B5EF4-FFF2-40B4-BE49-F238E27FC236}">
                  <a16:creationId xmlns:a16="http://schemas.microsoft.com/office/drawing/2014/main" id="{D4CB8741-B54F-47EC-9BCA-5ECC928951D1}"/>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8" name="Freeform 415">
              <a:extLst>
                <a:ext uri="{FF2B5EF4-FFF2-40B4-BE49-F238E27FC236}">
                  <a16:creationId xmlns:a16="http://schemas.microsoft.com/office/drawing/2014/main" id="{C2A2D80E-3420-49A7-82DB-15CDCBC30321}"/>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9" name="Freeform 416">
              <a:extLst>
                <a:ext uri="{FF2B5EF4-FFF2-40B4-BE49-F238E27FC236}">
                  <a16:creationId xmlns:a16="http://schemas.microsoft.com/office/drawing/2014/main" id="{72D32861-C36F-4BE6-B101-FBDE8FC4F289}"/>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0" name="Freeform 424">
              <a:extLst>
                <a:ext uri="{FF2B5EF4-FFF2-40B4-BE49-F238E27FC236}">
                  <a16:creationId xmlns:a16="http://schemas.microsoft.com/office/drawing/2014/main" id="{7FE81BB7-DF79-4DBC-A575-9C9BCA4623E1}"/>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1" name="Freeform 425">
              <a:extLst>
                <a:ext uri="{FF2B5EF4-FFF2-40B4-BE49-F238E27FC236}">
                  <a16:creationId xmlns:a16="http://schemas.microsoft.com/office/drawing/2014/main" id="{A1835111-30D4-415C-9792-8662B30F6552}"/>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2" name="Freeform 426">
              <a:extLst>
                <a:ext uri="{FF2B5EF4-FFF2-40B4-BE49-F238E27FC236}">
                  <a16:creationId xmlns:a16="http://schemas.microsoft.com/office/drawing/2014/main" id="{77A8115A-F4C7-46A0-B9E9-B5CC85DAABE0}"/>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3" name="Freeform 427">
              <a:extLst>
                <a:ext uri="{FF2B5EF4-FFF2-40B4-BE49-F238E27FC236}">
                  <a16:creationId xmlns:a16="http://schemas.microsoft.com/office/drawing/2014/main" id="{710E41D2-D11A-4A3D-883D-C76942AE4512}"/>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4" name="Freeform 428">
              <a:extLst>
                <a:ext uri="{FF2B5EF4-FFF2-40B4-BE49-F238E27FC236}">
                  <a16:creationId xmlns:a16="http://schemas.microsoft.com/office/drawing/2014/main" id="{032FCBB1-FB80-4DC3-9774-51DF4D64C0AA}"/>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5" name="Freeform 456">
              <a:extLst>
                <a:ext uri="{FF2B5EF4-FFF2-40B4-BE49-F238E27FC236}">
                  <a16:creationId xmlns:a16="http://schemas.microsoft.com/office/drawing/2014/main" id="{E94D5E4F-76AF-42CF-ABD3-BA8668C8E09F}"/>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76" name="Group 375">
            <a:extLst>
              <a:ext uri="{FF2B5EF4-FFF2-40B4-BE49-F238E27FC236}">
                <a16:creationId xmlns:a16="http://schemas.microsoft.com/office/drawing/2014/main" id="{FB56DD53-3699-4EEC-9CD0-FB7AC2A8BE73}"/>
              </a:ext>
            </a:extLst>
          </p:cNvPr>
          <p:cNvGrpSpPr/>
          <p:nvPr>
            <p:custDataLst>
              <p:tags r:id="rId4"/>
            </p:custDataLst>
          </p:nvPr>
        </p:nvGrpSpPr>
        <p:grpSpPr>
          <a:xfrm>
            <a:off x="4969925" y="2087080"/>
            <a:ext cx="3538948" cy="1606373"/>
            <a:chOff x="4191000" y="1939979"/>
            <a:chExt cx="3651251" cy="1657349"/>
          </a:xfrm>
          <a:solidFill>
            <a:schemeClr val="accent5">
              <a:lumMod val="75000"/>
            </a:schemeClr>
          </a:solidFill>
        </p:grpSpPr>
        <p:sp>
          <p:nvSpPr>
            <p:cNvPr id="377" name="Freeform 276">
              <a:extLst>
                <a:ext uri="{FF2B5EF4-FFF2-40B4-BE49-F238E27FC236}">
                  <a16:creationId xmlns:a16="http://schemas.microsoft.com/office/drawing/2014/main" id="{D6B12EDB-EF58-457B-AF97-966FD17405C6}"/>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8" name="Freeform 289">
              <a:extLst>
                <a:ext uri="{FF2B5EF4-FFF2-40B4-BE49-F238E27FC236}">
                  <a16:creationId xmlns:a16="http://schemas.microsoft.com/office/drawing/2014/main" id="{524405D2-9899-4E48-9B08-756464E7F178}"/>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9" name="Freeform 321">
              <a:extLst>
                <a:ext uri="{FF2B5EF4-FFF2-40B4-BE49-F238E27FC236}">
                  <a16:creationId xmlns:a16="http://schemas.microsoft.com/office/drawing/2014/main" id="{D4666A2A-4412-4BF1-A84B-02F92B0B018D}"/>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0" name="Freeform 342">
              <a:extLst>
                <a:ext uri="{FF2B5EF4-FFF2-40B4-BE49-F238E27FC236}">
                  <a16:creationId xmlns:a16="http://schemas.microsoft.com/office/drawing/2014/main" id="{3ABC74FC-6B4D-4B5B-8EB4-3190BE6C32C8}"/>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1" name="Freeform 392">
              <a:extLst>
                <a:ext uri="{FF2B5EF4-FFF2-40B4-BE49-F238E27FC236}">
                  <a16:creationId xmlns:a16="http://schemas.microsoft.com/office/drawing/2014/main" id="{E41D5CA7-16FC-4054-91C0-70737E04764C}"/>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2" name="Freeform 394">
              <a:extLst>
                <a:ext uri="{FF2B5EF4-FFF2-40B4-BE49-F238E27FC236}">
                  <a16:creationId xmlns:a16="http://schemas.microsoft.com/office/drawing/2014/main" id="{F176E185-337F-43AD-871A-0C63E24FFE9C}"/>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3" name="Freeform 397">
              <a:extLst>
                <a:ext uri="{FF2B5EF4-FFF2-40B4-BE49-F238E27FC236}">
                  <a16:creationId xmlns:a16="http://schemas.microsoft.com/office/drawing/2014/main" id="{6061149E-8EB1-44F0-A7A7-4DDAD5B78582}"/>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4" name="Freeform 398">
              <a:extLst>
                <a:ext uri="{FF2B5EF4-FFF2-40B4-BE49-F238E27FC236}">
                  <a16:creationId xmlns:a16="http://schemas.microsoft.com/office/drawing/2014/main" id="{61B44084-6511-40BA-974C-35F779E5AFA8}"/>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5" name="Freeform 399">
              <a:extLst>
                <a:ext uri="{FF2B5EF4-FFF2-40B4-BE49-F238E27FC236}">
                  <a16:creationId xmlns:a16="http://schemas.microsoft.com/office/drawing/2014/main" id="{845BC18F-90B1-469A-A9E8-0DAF90144121}"/>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6" name="Freeform 400">
              <a:extLst>
                <a:ext uri="{FF2B5EF4-FFF2-40B4-BE49-F238E27FC236}">
                  <a16:creationId xmlns:a16="http://schemas.microsoft.com/office/drawing/2014/main" id="{662A2637-2F21-4A63-A0BC-DDC8F29E23A5}"/>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7" name="Freeform 401">
              <a:extLst>
                <a:ext uri="{FF2B5EF4-FFF2-40B4-BE49-F238E27FC236}">
                  <a16:creationId xmlns:a16="http://schemas.microsoft.com/office/drawing/2014/main" id="{CE1DDD09-55A2-42AA-B6B7-589D1FD43B6F}"/>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8" name="Freeform 402">
              <a:extLst>
                <a:ext uri="{FF2B5EF4-FFF2-40B4-BE49-F238E27FC236}">
                  <a16:creationId xmlns:a16="http://schemas.microsoft.com/office/drawing/2014/main" id="{0B86BD00-2708-40B7-AB0D-C7E464D4B022}"/>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9" name="Freeform 403">
              <a:extLst>
                <a:ext uri="{FF2B5EF4-FFF2-40B4-BE49-F238E27FC236}">
                  <a16:creationId xmlns:a16="http://schemas.microsoft.com/office/drawing/2014/main" id="{2B112491-D317-4F26-B7B8-50D81DDC804B}"/>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0" name="Freeform 404">
              <a:extLst>
                <a:ext uri="{FF2B5EF4-FFF2-40B4-BE49-F238E27FC236}">
                  <a16:creationId xmlns:a16="http://schemas.microsoft.com/office/drawing/2014/main" id="{7FACFCB6-A585-413C-A1EA-ACC3BCE93F32}"/>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1" name="Freeform 405">
              <a:extLst>
                <a:ext uri="{FF2B5EF4-FFF2-40B4-BE49-F238E27FC236}">
                  <a16:creationId xmlns:a16="http://schemas.microsoft.com/office/drawing/2014/main" id="{75AF9082-2E27-4511-B303-618F6474B985}"/>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2" name="Freeform 406">
              <a:extLst>
                <a:ext uri="{FF2B5EF4-FFF2-40B4-BE49-F238E27FC236}">
                  <a16:creationId xmlns:a16="http://schemas.microsoft.com/office/drawing/2014/main" id="{B9771271-F6E5-4C69-94D7-AA3FDED8CB9C}"/>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3" name="Freeform 407">
              <a:extLst>
                <a:ext uri="{FF2B5EF4-FFF2-40B4-BE49-F238E27FC236}">
                  <a16:creationId xmlns:a16="http://schemas.microsoft.com/office/drawing/2014/main" id="{FB0BD410-7C56-4BF9-8F1B-0EAFC0CA8D9C}"/>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4" name="Freeform 408">
              <a:extLst>
                <a:ext uri="{FF2B5EF4-FFF2-40B4-BE49-F238E27FC236}">
                  <a16:creationId xmlns:a16="http://schemas.microsoft.com/office/drawing/2014/main" id="{3D1EC292-5A26-4794-9FAF-6B029859837D}"/>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5" name="Freeform 409">
              <a:extLst>
                <a:ext uri="{FF2B5EF4-FFF2-40B4-BE49-F238E27FC236}">
                  <a16:creationId xmlns:a16="http://schemas.microsoft.com/office/drawing/2014/main" id="{AA472661-0D97-4B16-994A-D4708A292556}"/>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6" name="Freeform 422">
              <a:extLst>
                <a:ext uri="{FF2B5EF4-FFF2-40B4-BE49-F238E27FC236}">
                  <a16:creationId xmlns:a16="http://schemas.microsoft.com/office/drawing/2014/main" id="{345E08FA-A891-4C38-8E31-D53962A6DCF2}"/>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7" name="Freeform 423">
              <a:extLst>
                <a:ext uri="{FF2B5EF4-FFF2-40B4-BE49-F238E27FC236}">
                  <a16:creationId xmlns:a16="http://schemas.microsoft.com/office/drawing/2014/main" id="{B1F2257D-3C45-4245-B030-57F52FE5EA9F}"/>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8" name="Freeform 446">
              <a:extLst>
                <a:ext uri="{FF2B5EF4-FFF2-40B4-BE49-F238E27FC236}">
                  <a16:creationId xmlns:a16="http://schemas.microsoft.com/office/drawing/2014/main" id="{62B437C1-1122-4807-B2DB-648CF4C34A1C}"/>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9" name="Freeform 501">
              <a:extLst>
                <a:ext uri="{FF2B5EF4-FFF2-40B4-BE49-F238E27FC236}">
                  <a16:creationId xmlns:a16="http://schemas.microsoft.com/office/drawing/2014/main" id="{9A4928CE-D755-486C-BCC4-3AF04D4C63C7}"/>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0" name="Freeform 502">
              <a:extLst>
                <a:ext uri="{FF2B5EF4-FFF2-40B4-BE49-F238E27FC236}">
                  <a16:creationId xmlns:a16="http://schemas.microsoft.com/office/drawing/2014/main" id="{1A6C2102-3321-4A5C-8078-46090B700D9D}"/>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1" name="Freeform 503">
              <a:extLst>
                <a:ext uri="{FF2B5EF4-FFF2-40B4-BE49-F238E27FC236}">
                  <a16:creationId xmlns:a16="http://schemas.microsoft.com/office/drawing/2014/main" id="{17A7AC41-19CA-4B50-8DB2-B3ABFDD32E87}"/>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2" name="Freeform 396">
              <a:extLst>
                <a:ext uri="{FF2B5EF4-FFF2-40B4-BE49-F238E27FC236}">
                  <a16:creationId xmlns:a16="http://schemas.microsoft.com/office/drawing/2014/main" id="{E8E6B8B2-B541-44D1-B178-8CD5F5773DA9}"/>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403" name="Group 402">
            <a:extLst>
              <a:ext uri="{FF2B5EF4-FFF2-40B4-BE49-F238E27FC236}">
                <a16:creationId xmlns:a16="http://schemas.microsoft.com/office/drawing/2014/main" id="{C41B3311-9133-4023-83FF-FEE14A1CB47A}"/>
              </a:ext>
            </a:extLst>
          </p:cNvPr>
          <p:cNvGrpSpPr/>
          <p:nvPr>
            <p:custDataLst>
              <p:tags r:id="rId5"/>
            </p:custDataLst>
          </p:nvPr>
        </p:nvGrpSpPr>
        <p:grpSpPr>
          <a:xfrm>
            <a:off x="4382153" y="3902714"/>
            <a:ext cx="1366342" cy="1460193"/>
            <a:chOff x="3584599" y="3813250"/>
            <a:chExt cx="1409710" cy="1506538"/>
          </a:xfrm>
          <a:solidFill>
            <a:srgbClr val="C41230">
              <a:lumMod val="50000"/>
            </a:srgbClr>
          </a:solidFill>
        </p:grpSpPr>
        <p:sp>
          <p:nvSpPr>
            <p:cNvPr id="404" name="Freeform 447">
              <a:extLst>
                <a:ext uri="{FF2B5EF4-FFF2-40B4-BE49-F238E27FC236}">
                  <a16:creationId xmlns:a16="http://schemas.microsoft.com/office/drawing/2014/main" id="{2CB684E0-11E6-400D-BA1A-662F4E1660FD}"/>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5" name="Freeform 448">
              <a:extLst>
                <a:ext uri="{FF2B5EF4-FFF2-40B4-BE49-F238E27FC236}">
                  <a16:creationId xmlns:a16="http://schemas.microsoft.com/office/drawing/2014/main" id="{399AAFA0-61E0-4674-981D-F4A039D849D8}"/>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6" name="Freeform 449">
              <a:extLst>
                <a:ext uri="{FF2B5EF4-FFF2-40B4-BE49-F238E27FC236}">
                  <a16:creationId xmlns:a16="http://schemas.microsoft.com/office/drawing/2014/main" id="{F5405464-9912-4E8F-A3A4-1405EB055A24}"/>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7" name="Freeform 450">
              <a:extLst>
                <a:ext uri="{FF2B5EF4-FFF2-40B4-BE49-F238E27FC236}">
                  <a16:creationId xmlns:a16="http://schemas.microsoft.com/office/drawing/2014/main" id="{DE734AAD-39EF-487A-8BD0-C05CCE1B7CA0}"/>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8" name="Freeform 451">
              <a:extLst>
                <a:ext uri="{FF2B5EF4-FFF2-40B4-BE49-F238E27FC236}">
                  <a16:creationId xmlns:a16="http://schemas.microsoft.com/office/drawing/2014/main" id="{908150AB-4ECD-4470-90FB-85565B59F9BE}"/>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9" name="Freeform 452">
              <a:extLst>
                <a:ext uri="{FF2B5EF4-FFF2-40B4-BE49-F238E27FC236}">
                  <a16:creationId xmlns:a16="http://schemas.microsoft.com/office/drawing/2014/main" id="{3ED15110-3677-4CB3-B7B6-28B947CB3B1F}"/>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0" name="Freeform 453">
              <a:extLst>
                <a:ext uri="{FF2B5EF4-FFF2-40B4-BE49-F238E27FC236}">
                  <a16:creationId xmlns:a16="http://schemas.microsoft.com/office/drawing/2014/main" id="{2469E85E-AC1A-44CB-A8B3-CE896C1582B6}"/>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1" name="Freeform 454">
              <a:extLst>
                <a:ext uri="{FF2B5EF4-FFF2-40B4-BE49-F238E27FC236}">
                  <a16:creationId xmlns:a16="http://schemas.microsoft.com/office/drawing/2014/main" id="{1AE638FC-2CE6-4726-BF05-3174B05AB807}"/>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2" name="Freeform 455">
              <a:extLst>
                <a:ext uri="{FF2B5EF4-FFF2-40B4-BE49-F238E27FC236}">
                  <a16:creationId xmlns:a16="http://schemas.microsoft.com/office/drawing/2014/main" id="{44A0DF49-BB07-4E8A-BD6F-6B5B73775903}"/>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3" name="Freeform 457">
              <a:extLst>
                <a:ext uri="{FF2B5EF4-FFF2-40B4-BE49-F238E27FC236}">
                  <a16:creationId xmlns:a16="http://schemas.microsoft.com/office/drawing/2014/main" id="{CC9124B8-6AD2-4BC5-AC86-65F445F9D8F2}"/>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4" name="Freeform 458">
              <a:extLst>
                <a:ext uri="{FF2B5EF4-FFF2-40B4-BE49-F238E27FC236}">
                  <a16:creationId xmlns:a16="http://schemas.microsoft.com/office/drawing/2014/main" id="{57CF8685-43B2-4428-BD2A-9859E5464318}"/>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5" name="Freeform 459">
              <a:extLst>
                <a:ext uri="{FF2B5EF4-FFF2-40B4-BE49-F238E27FC236}">
                  <a16:creationId xmlns:a16="http://schemas.microsoft.com/office/drawing/2014/main" id="{BE1F1BF4-D904-45C4-87F3-4592E0A1B090}"/>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6" name="Freeform 460">
              <a:extLst>
                <a:ext uri="{FF2B5EF4-FFF2-40B4-BE49-F238E27FC236}">
                  <a16:creationId xmlns:a16="http://schemas.microsoft.com/office/drawing/2014/main" id="{74688AA0-9A79-4233-BEDC-08E8BF67E4F4}"/>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7" name="Freeform 461">
              <a:extLst>
                <a:ext uri="{FF2B5EF4-FFF2-40B4-BE49-F238E27FC236}">
                  <a16:creationId xmlns:a16="http://schemas.microsoft.com/office/drawing/2014/main" id="{A3D79892-986C-46EB-A9FF-C98BB042664E}"/>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8" name="Freeform 462">
              <a:extLst>
                <a:ext uri="{FF2B5EF4-FFF2-40B4-BE49-F238E27FC236}">
                  <a16:creationId xmlns:a16="http://schemas.microsoft.com/office/drawing/2014/main" id="{4563F922-FF28-43D7-977B-5B27916A0A42}"/>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9" name="Freeform 463">
              <a:extLst>
                <a:ext uri="{FF2B5EF4-FFF2-40B4-BE49-F238E27FC236}">
                  <a16:creationId xmlns:a16="http://schemas.microsoft.com/office/drawing/2014/main" id="{8C2573AD-DE82-4020-B43C-BA3878A5E0CA}"/>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0" name="Freeform 464">
              <a:extLst>
                <a:ext uri="{FF2B5EF4-FFF2-40B4-BE49-F238E27FC236}">
                  <a16:creationId xmlns:a16="http://schemas.microsoft.com/office/drawing/2014/main" id="{0B8C31B1-3626-4A30-9A0D-4AC0B0240256}"/>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1" name="Freeform 467">
              <a:extLst>
                <a:ext uri="{FF2B5EF4-FFF2-40B4-BE49-F238E27FC236}">
                  <a16:creationId xmlns:a16="http://schemas.microsoft.com/office/drawing/2014/main" id="{AD83384C-D006-4CF2-832A-9753D7DEA52C}"/>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2" name="Freeform 469">
              <a:extLst>
                <a:ext uri="{FF2B5EF4-FFF2-40B4-BE49-F238E27FC236}">
                  <a16:creationId xmlns:a16="http://schemas.microsoft.com/office/drawing/2014/main" id="{D183BDD3-F953-40B7-9E7D-D98201BF0FA9}"/>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3" name="Freeform 472">
              <a:extLst>
                <a:ext uri="{FF2B5EF4-FFF2-40B4-BE49-F238E27FC236}">
                  <a16:creationId xmlns:a16="http://schemas.microsoft.com/office/drawing/2014/main" id="{4212685D-EB76-45F3-B38C-C64C18CE119B}"/>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4" name="Freeform 474">
              <a:extLst>
                <a:ext uri="{FF2B5EF4-FFF2-40B4-BE49-F238E27FC236}">
                  <a16:creationId xmlns:a16="http://schemas.microsoft.com/office/drawing/2014/main" id="{105BC0F8-5AD4-43AB-B5B6-73A497E13D5C}"/>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5" name="Freeform 475">
              <a:extLst>
                <a:ext uri="{FF2B5EF4-FFF2-40B4-BE49-F238E27FC236}">
                  <a16:creationId xmlns:a16="http://schemas.microsoft.com/office/drawing/2014/main" id="{80D4B183-3F8C-40FB-B3A2-EF88D8C3E576}"/>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6" name="Freeform 476">
              <a:extLst>
                <a:ext uri="{FF2B5EF4-FFF2-40B4-BE49-F238E27FC236}">
                  <a16:creationId xmlns:a16="http://schemas.microsoft.com/office/drawing/2014/main" id="{23701611-9E8B-43FA-B344-BAA22D10C42C}"/>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7" name="Freeform 477">
              <a:extLst>
                <a:ext uri="{FF2B5EF4-FFF2-40B4-BE49-F238E27FC236}">
                  <a16:creationId xmlns:a16="http://schemas.microsoft.com/office/drawing/2014/main" id="{225F0726-AC5B-423E-9B83-3209655D08F2}"/>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8" name="Freeform 479">
              <a:extLst>
                <a:ext uri="{FF2B5EF4-FFF2-40B4-BE49-F238E27FC236}">
                  <a16:creationId xmlns:a16="http://schemas.microsoft.com/office/drawing/2014/main" id="{4F06749E-9C91-45D5-B3B6-3AE9572AE637}"/>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9" name="Freeform 480">
              <a:extLst>
                <a:ext uri="{FF2B5EF4-FFF2-40B4-BE49-F238E27FC236}">
                  <a16:creationId xmlns:a16="http://schemas.microsoft.com/office/drawing/2014/main" id="{E82CEE2F-288E-4F31-9F5F-31E0BF8320BD}"/>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0" name="Freeform 481">
              <a:extLst>
                <a:ext uri="{FF2B5EF4-FFF2-40B4-BE49-F238E27FC236}">
                  <a16:creationId xmlns:a16="http://schemas.microsoft.com/office/drawing/2014/main" id="{D3D2C0C6-1F33-4322-967C-58F166C7CFFA}"/>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1" name="Freeform 482">
              <a:extLst>
                <a:ext uri="{FF2B5EF4-FFF2-40B4-BE49-F238E27FC236}">
                  <a16:creationId xmlns:a16="http://schemas.microsoft.com/office/drawing/2014/main" id="{8A0DA80B-591F-467B-940D-2E2B3BC55EC6}"/>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2" name="Freeform 484">
              <a:extLst>
                <a:ext uri="{FF2B5EF4-FFF2-40B4-BE49-F238E27FC236}">
                  <a16:creationId xmlns:a16="http://schemas.microsoft.com/office/drawing/2014/main" id="{95BD7EB4-E1C6-437F-B243-6C9A094906E3}"/>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3" name="Freeform 485">
              <a:extLst>
                <a:ext uri="{FF2B5EF4-FFF2-40B4-BE49-F238E27FC236}">
                  <a16:creationId xmlns:a16="http://schemas.microsoft.com/office/drawing/2014/main" id="{EDCF8055-0A5A-4F09-9EEB-026E489DBD99}"/>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4" name="Freeform 486">
              <a:extLst>
                <a:ext uri="{FF2B5EF4-FFF2-40B4-BE49-F238E27FC236}">
                  <a16:creationId xmlns:a16="http://schemas.microsoft.com/office/drawing/2014/main" id="{3BBC63D5-BE14-4584-A3E2-AEEBC8856FF0}"/>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5" name="Freeform 487">
              <a:extLst>
                <a:ext uri="{FF2B5EF4-FFF2-40B4-BE49-F238E27FC236}">
                  <a16:creationId xmlns:a16="http://schemas.microsoft.com/office/drawing/2014/main" id="{43E5D684-AD1C-4476-BCD1-13A8DA17E0C5}"/>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6" name="Freeform 488">
              <a:extLst>
                <a:ext uri="{FF2B5EF4-FFF2-40B4-BE49-F238E27FC236}">
                  <a16:creationId xmlns:a16="http://schemas.microsoft.com/office/drawing/2014/main" id="{2C363B7C-E820-48AC-A03B-2D487D07BF5C}"/>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7" name="Freeform 489">
              <a:extLst>
                <a:ext uri="{FF2B5EF4-FFF2-40B4-BE49-F238E27FC236}">
                  <a16:creationId xmlns:a16="http://schemas.microsoft.com/office/drawing/2014/main" id="{23D504C2-4569-4AC9-956B-4A964E87C51B}"/>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8" name="Freeform 490">
              <a:extLst>
                <a:ext uri="{FF2B5EF4-FFF2-40B4-BE49-F238E27FC236}">
                  <a16:creationId xmlns:a16="http://schemas.microsoft.com/office/drawing/2014/main" id="{346E73DD-E172-4095-B2BF-FA5C9F19A9D1}"/>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9" name="Freeform 491">
              <a:extLst>
                <a:ext uri="{FF2B5EF4-FFF2-40B4-BE49-F238E27FC236}">
                  <a16:creationId xmlns:a16="http://schemas.microsoft.com/office/drawing/2014/main" id="{0A4E2FFA-860E-492B-8F9A-FF60B0B19CDC}"/>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0" name="Freeform 492">
              <a:extLst>
                <a:ext uri="{FF2B5EF4-FFF2-40B4-BE49-F238E27FC236}">
                  <a16:creationId xmlns:a16="http://schemas.microsoft.com/office/drawing/2014/main" id="{789CFF05-9579-432F-ADF9-FD7411EC0752}"/>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1" name="Freeform 493">
              <a:extLst>
                <a:ext uri="{FF2B5EF4-FFF2-40B4-BE49-F238E27FC236}">
                  <a16:creationId xmlns:a16="http://schemas.microsoft.com/office/drawing/2014/main" id="{DA7D06BC-2A8A-4D52-B293-AB7FDDF8AF4A}"/>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2" name="Freeform 494">
              <a:extLst>
                <a:ext uri="{FF2B5EF4-FFF2-40B4-BE49-F238E27FC236}">
                  <a16:creationId xmlns:a16="http://schemas.microsoft.com/office/drawing/2014/main" id="{CB20AFF3-89E3-4B89-981F-46CB0CB1BED2}"/>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3" name="Freeform 495">
              <a:extLst>
                <a:ext uri="{FF2B5EF4-FFF2-40B4-BE49-F238E27FC236}">
                  <a16:creationId xmlns:a16="http://schemas.microsoft.com/office/drawing/2014/main" id="{B16F2635-6B28-4060-A7CE-B2D8B42D04C8}"/>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4" name="Freeform 497">
              <a:extLst>
                <a:ext uri="{FF2B5EF4-FFF2-40B4-BE49-F238E27FC236}">
                  <a16:creationId xmlns:a16="http://schemas.microsoft.com/office/drawing/2014/main" id="{961346D1-3EAA-4D2D-9530-30064623A224}"/>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5" name="Freeform 498">
              <a:extLst>
                <a:ext uri="{FF2B5EF4-FFF2-40B4-BE49-F238E27FC236}">
                  <a16:creationId xmlns:a16="http://schemas.microsoft.com/office/drawing/2014/main" id="{F35AA534-632F-44B4-A4FE-606A9993F84D}"/>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6" name="Freeform 499">
              <a:extLst>
                <a:ext uri="{FF2B5EF4-FFF2-40B4-BE49-F238E27FC236}">
                  <a16:creationId xmlns:a16="http://schemas.microsoft.com/office/drawing/2014/main" id="{A8F0A70B-F4F7-40D4-8051-A6BFAE91AE81}"/>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7" name="Freeform 500">
              <a:extLst>
                <a:ext uri="{FF2B5EF4-FFF2-40B4-BE49-F238E27FC236}">
                  <a16:creationId xmlns:a16="http://schemas.microsoft.com/office/drawing/2014/main" id="{DB9AF958-FD37-461A-A422-A870CC2F4B4A}"/>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448" name="Group 447">
            <a:extLst>
              <a:ext uri="{FF2B5EF4-FFF2-40B4-BE49-F238E27FC236}">
                <a16:creationId xmlns:a16="http://schemas.microsoft.com/office/drawing/2014/main" id="{3B837F5A-AF1A-4780-8266-E4F49D690FB8}"/>
              </a:ext>
            </a:extLst>
          </p:cNvPr>
          <p:cNvGrpSpPr/>
          <p:nvPr>
            <p:custDataLst>
              <p:tags r:id="rId6"/>
            </p:custDataLst>
          </p:nvPr>
        </p:nvGrpSpPr>
        <p:grpSpPr>
          <a:xfrm>
            <a:off x="4476011" y="3590363"/>
            <a:ext cx="1510977" cy="670861"/>
            <a:chOff x="3681413" y="3490966"/>
            <a:chExt cx="1558925" cy="692150"/>
          </a:xfrm>
          <a:solidFill>
            <a:srgbClr val="5A2149">
              <a:lumMod val="75000"/>
            </a:srgbClr>
          </a:solidFill>
        </p:grpSpPr>
        <p:sp>
          <p:nvSpPr>
            <p:cNvPr id="449" name="Freeform 277">
              <a:extLst>
                <a:ext uri="{FF2B5EF4-FFF2-40B4-BE49-F238E27FC236}">
                  <a16:creationId xmlns:a16="http://schemas.microsoft.com/office/drawing/2014/main" id="{5AD48BB3-9110-48DC-8AF7-AD1DF8164767}"/>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0" name="Freeform 355">
              <a:extLst>
                <a:ext uri="{FF2B5EF4-FFF2-40B4-BE49-F238E27FC236}">
                  <a16:creationId xmlns:a16="http://schemas.microsoft.com/office/drawing/2014/main" id="{199BC7E7-DF20-4B2F-B5B1-7CB8C8CF2A63}"/>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1" name="Freeform 356">
              <a:extLst>
                <a:ext uri="{FF2B5EF4-FFF2-40B4-BE49-F238E27FC236}">
                  <a16:creationId xmlns:a16="http://schemas.microsoft.com/office/drawing/2014/main" id="{8FA6CB82-BF28-4E45-BAAD-AC6CC1377A53}"/>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2" name="Freeform 372">
              <a:extLst>
                <a:ext uri="{FF2B5EF4-FFF2-40B4-BE49-F238E27FC236}">
                  <a16:creationId xmlns:a16="http://schemas.microsoft.com/office/drawing/2014/main" id="{405971AB-F5D0-429E-8FEF-84C1E1E3B903}"/>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3" name="Freeform 395">
              <a:extLst>
                <a:ext uri="{FF2B5EF4-FFF2-40B4-BE49-F238E27FC236}">
                  <a16:creationId xmlns:a16="http://schemas.microsoft.com/office/drawing/2014/main" id="{440E27C9-7890-47A2-97AB-CD8203CC8011}"/>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4" name="Freeform 417">
              <a:extLst>
                <a:ext uri="{FF2B5EF4-FFF2-40B4-BE49-F238E27FC236}">
                  <a16:creationId xmlns:a16="http://schemas.microsoft.com/office/drawing/2014/main" id="{404C01BC-4A47-416B-88FE-89AA70B5D62F}"/>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5" name="Freeform 420">
              <a:extLst>
                <a:ext uri="{FF2B5EF4-FFF2-40B4-BE49-F238E27FC236}">
                  <a16:creationId xmlns:a16="http://schemas.microsoft.com/office/drawing/2014/main" id="{20ACD15D-F7F1-4B6F-AF09-1D93B77CCBFD}"/>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6" name="Freeform 421">
              <a:extLst>
                <a:ext uri="{FF2B5EF4-FFF2-40B4-BE49-F238E27FC236}">
                  <a16:creationId xmlns:a16="http://schemas.microsoft.com/office/drawing/2014/main" id="{5E33D508-F755-4062-A1E8-05B0218F5FF4}"/>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7" name="Freeform 444">
              <a:extLst>
                <a:ext uri="{FF2B5EF4-FFF2-40B4-BE49-F238E27FC236}">
                  <a16:creationId xmlns:a16="http://schemas.microsoft.com/office/drawing/2014/main" id="{CC3A433C-E3DF-4333-82B6-191014F461D5}"/>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8" name="Freeform 445">
              <a:extLst>
                <a:ext uri="{FF2B5EF4-FFF2-40B4-BE49-F238E27FC236}">
                  <a16:creationId xmlns:a16="http://schemas.microsoft.com/office/drawing/2014/main" id="{116755C5-76BE-412E-9C82-EAB919272FFC}"/>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9" name="Freeform 465">
              <a:extLst>
                <a:ext uri="{FF2B5EF4-FFF2-40B4-BE49-F238E27FC236}">
                  <a16:creationId xmlns:a16="http://schemas.microsoft.com/office/drawing/2014/main" id="{6531554A-82B3-4CC3-A3C7-9DCF95847F7C}"/>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0" name="Freeform 466">
              <a:extLst>
                <a:ext uri="{FF2B5EF4-FFF2-40B4-BE49-F238E27FC236}">
                  <a16:creationId xmlns:a16="http://schemas.microsoft.com/office/drawing/2014/main" id="{56F0DC7C-C98F-4961-8A0F-FA0EE3B3C13F}"/>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1" name="Freeform 468">
              <a:extLst>
                <a:ext uri="{FF2B5EF4-FFF2-40B4-BE49-F238E27FC236}">
                  <a16:creationId xmlns:a16="http://schemas.microsoft.com/office/drawing/2014/main" id="{2E16571F-D918-4856-AD16-5B70398B02C5}"/>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2" name="Freeform 470">
              <a:extLst>
                <a:ext uri="{FF2B5EF4-FFF2-40B4-BE49-F238E27FC236}">
                  <a16:creationId xmlns:a16="http://schemas.microsoft.com/office/drawing/2014/main" id="{3664467A-CF24-4817-BF31-AED8C08A2642}"/>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3" name="Freeform 471">
              <a:extLst>
                <a:ext uri="{FF2B5EF4-FFF2-40B4-BE49-F238E27FC236}">
                  <a16:creationId xmlns:a16="http://schemas.microsoft.com/office/drawing/2014/main" id="{F1CD4A19-3CD3-46CE-BD15-03121FA42288}"/>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4" name="Freeform 473">
              <a:extLst>
                <a:ext uri="{FF2B5EF4-FFF2-40B4-BE49-F238E27FC236}">
                  <a16:creationId xmlns:a16="http://schemas.microsoft.com/office/drawing/2014/main" id="{8527EA91-6644-4B54-9C71-89E9C0CB62D7}"/>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5" name="Freeform 478">
              <a:extLst>
                <a:ext uri="{FF2B5EF4-FFF2-40B4-BE49-F238E27FC236}">
                  <a16:creationId xmlns:a16="http://schemas.microsoft.com/office/drawing/2014/main" id="{DD8EE047-1336-4D42-AC83-E1FAF9DE57FC}"/>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6" name="Freeform 483">
              <a:extLst>
                <a:ext uri="{FF2B5EF4-FFF2-40B4-BE49-F238E27FC236}">
                  <a16:creationId xmlns:a16="http://schemas.microsoft.com/office/drawing/2014/main" id="{52685E7A-389E-4D7E-8139-E0C812D4A4CD}"/>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7" name="Freeform 496">
              <a:extLst>
                <a:ext uri="{FF2B5EF4-FFF2-40B4-BE49-F238E27FC236}">
                  <a16:creationId xmlns:a16="http://schemas.microsoft.com/office/drawing/2014/main" id="{4A633CE9-ACAA-44B7-B96C-8B5987A365E0}"/>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468" name="Group 1315">
            <a:extLst>
              <a:ext uri="{FF2B5EF4-FFF2-40B4-BE49-F238E27FC236}">
                <a16:creationId xmlns:a16="http://schemas.microsoft.com/office/drawing/2014/main" id="{081AFB72-2ED6-4936-AD84-62AA749061B3}"/>
              </a:ext>
            </a:extLst>
          </p:cNvPr>
          <p:cNvGrpSpPr>
            <a:grpSpLocks/>
          </p:cNvGrpSpPr>
          <p:nvPr>
            <p:custDataLst>
              <p:tags r:id="rId7"/>
            </p:custDataLst>
          </p:nvPr>
        </p:nvGrpSpPr>
        <p:grpSpPr bwMode="auto">
          <a:xfrm>
            <a:off x="5497640" y="3144935"/>
            <a:ext cx="2273300" cy="1644650"/>
            <a:chOff x="4735513" y="3030591"/>
            <a:chExt cx="2344737" cy="1697037"/>
          </a:xfrm>
          <a:solidFill>
            <a:schemeClr val="accent4">
              <a:lumMod val="60000"/>
              <a:lumOff val="40000"/>
            </a:schemeClr>
          </a:solidFill>
        </p:grpSpPr>
        <p:sp>
          <p:nvSpPr>
            <p:cNvPr id="469" name="Freeform 275">
              <a:extLst>
                <a:ext uri="{FF2B5EF4-FFF2-40B4-BE49-F238E27FC236}">
                  <a16:creationId xmlns:a16="http://schemas.microsoft.com/office/drawing/2014/main" id="{484D878B-8FBE-4473-B0C9-FF492EABF89F}"/>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0" name="Freeform 282">
              <a:extLst>
                <a:ext uri="{FF2B5EF4-FFF2-40B4-BE49-F238E27FC236}">
                  <a16:creationId xmlns:a16="http://schemas.microsoft.com/office/drawing/2014/main" id="{D9882407-DE1B-4E28-BF08-CE76D31E1B9E}"/>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1" name="Freeform 284">
              <a:extLst>
                <a:ext uri="{FF2B5EF4-FFF2-40B4-BE49-F238E27FC236}">
                  <a16:creationId xmlns:a16="http://schemas.microsoft.com/office/drawing/2014/main" id="{A0236F44-DC94-48CA-B546-F320B59050F7}"/>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2" name="Freeform 290">
              <a:extLst>
                <a:ext uri="{FF2B5EF4-FFF2-40B4-BE49-F238E27FC236}">
                  <a16:creationId xmlns:a16="http://schemas.microsoft.com/office/drawing/2014/main" id="{6DBA65D4-9F44-4D87-A3E9-AF311B6C0E11}"/>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3" name="Freeform 291">
              <a:extLst>
                <a:ext uri="{FF2B5EF4-FFF2-40B4-BE49-F238E27FC236}">
                  <a16:creationId xmlns:a16="http://schemas.microsoft.com/office/drawing/2014/main" id="{426973F0-8F86-4511-83EE-FFC19D0171A5}"/>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4" name="Freeform 311">
              <a:extLst>
                <a:ext uri="{FF2B5EF4-FFF2-40B4-BE49-F238E27FC236}">
                  <a16:creationId xmlns:a16="http://schemas.microsoft.com/office/drawing/2014/main" id="{91D442BE-BFD3-41D5-A891-BF3B118257ED}"/>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5" name="Freeform 316">
              <a:extLst>
                <a:ext uri="{FF2B5EF4-FFF2-40B4-BE49-F238E27FC236}">
                  <a16:creationId xmlns:a16="http://schemas.microsoft.com/office/drawing/2014/main" id="{B348CEF2-68DB-4416-9251-DE9A87370972}"/>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6" name="Freeform 344">
              <a:extLst>
                <a:ext uri="{FF2B5EF4-FFF2-40B4-BE49-F238E27FC236}">
                  <a16:creationId xmlns:a16="http://schemas.microsoft.com/office/drawing/2014/main" id="{2F5CFBB7-E182-423E-A4EF-AFA8770E5DF2}"/>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7" name="Freeform 345">
              <a:extLst>
                <a:ext uri="{FF2B5EF4-FFF2-40B4-BE49-F238E27FC236}">
                  <a16:creationId xmlns:a16="http://schemas.microsoft.com/office/drawing/2014/main" id="{583EFC47-58D9-43BB-9EBB-112D63FCAA8C}"/>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8" name="Freeform 346">
              <a:extLst>
                <a:ext uri="{FF2B5EF4-FFF2-40B4-BE49-F238E27FC236}">
                  <a16:creationId xmlns:a16="http://schemas.microsoft.com/office/drawing/2014/main" id="{FFC17B00-389B-420A-917C-4CAE7A733638}"/>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9" name="Freeform 347">
              <a:extLst>
                <a:ext uri="{FF2B5EF4-FFF2-40B4-BE49-F238E27FC236}">
                  <a16:creationId xmlns:a16="http://schemas.microsoft.com/office/drawing/2014/main" id="{9AE92E43-11C4-4E84-B2F4-DAD15A0F9275}"/>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0" name="Freeform 348">
              <a:extLst>
                <a:ext uri="{FF2B5EF4-FFF2-40B4-BE49-F238E27FC236}">
                  <a16:creationId xmlns:a16="http://schemas.microsoft.com/office/drawing/2014/main" id="{1DA3042D-B027-46A8-8096-CD3BF5D27649}"/>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1" name="Freeform 349">
              <a:extLst>
                <a:ext uri="{FF2B5EF4-FFF2-40B4-BE49-F238E27FC236}">
                  <a16:creationId xmlns:a16="http://schemas.microsoft.com/office/drawing/2014/main" id="{4BFEDCE8-EBA9-4A14-AFB5-52083B7F911E}"/>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2" name="Freeform 350">
              <a:extLst>
                <a:ext uri="{FF2B5EF4-FFF2-40B4-BE49-F238E27FC236}">
                  <a16:creationId xmlns:a16="http://schemas.microsoft.com/office/drawing/2014/main" id="{241F1168-91B0-4AFB-A690-E6311A0740B1}"/>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3" name="Freeform 351">
              <a:extLst>
                <a:ext uri="{FF2B5EF4-FFF2-40B4-BE49-F238E27FC236}">
                  <a16:creationId xmlns:a16="http://schemas.microsoft.com/office/drawing/2014/main" id="{316FA7A0-99F8-4F16-8985-0534AD1AB3FF}"/>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4" name="Freeform 352">
              <a:extLst>
                <a:ext uri="{FF2B5EF4-FFF2-40B4-BE49-F238E27FC236}">
                  <a16:creationId xmlns:a16="http://schemas.microsoft.com/office/drawing/2014/main" id="{9471240C-A5B8-4934-881D-2EDB1465CBA7}"/>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5" name="Freeform 353">
              <a:extLst>
                <a:ext uri="{FF2B5EF4-FFF2-40B4-BE49-F238E27FC236}">
                  <a16:creationId xmlns:a16="http://schemas.microsoft.com/office/drawing/2014/main" id="{21F1ED20-E267-4D43-A70A-FD63487FF041}"/>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6" name="Freeform 354">
              <a:extLst>
                <a:ext uri="{FF2B5EF4-FFF2-40B4-BE49-F238E27FC236}">
                  <a16:creationId xmlns:a16="http://schemas.microsoft.com/office/drawing/2014/main" id="{9A0E7E2B-582C-4153-9610-3870B88F512E}"/>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7" name="Freeform 364">
              <a:extLst>
                <a:ext uri="{FF2B5EF4-FFF2-40B4-BE49-F238E27FC236}">
                  <a16:creationId xmlns:a16="http://schemas.microsoft.com/office/drawing/2014/main" id="{45E6BF87-6061-469D-AEC6-395C1D2A0696}"/>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8" name="Freeform 366">
              <a:extLst>
                <a:ext uri="{FF2B5EF4-FFF2-40B4-BE49-F238E27FC236}">
                  <a16:creationId xmlns:a16="http://schemas.microsoft.com/office/drawing/2014/main" id="{517C4321-ECCA-4B0A-B20F-0F2BD1B041C4}"/>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9" name="Freeform 368">
              <a:extLst>
                <a:ext uri="{FF2B5EF4-FFF2-40B4-BE49-F238E27FC236}">
                  <a16:creationId xmlns:a16="http://schemas.microsoft.com/office/drawing/2014/main" id="{F2E9753E-D53B-48A3-8A56-0FE6AA136302}"/>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0" name="Freeform 369">
              <a:extLst>
                <a:ext uri="{FF2B5EF4-FFF2-40B4-BE49-F238E27FC236}">
                  <a16:creationId xmlns:a16="http://schemas.microsoft.com/office/drawing/2014/main" id="{9C30C2CF-72EF-4BFC-982E-0C4D0430163F}"/>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1" name="Freeform 371">
              <a:extLst>
                <a:ext uri="{FF2B5EF4-FFF2-40B4-BE49-F238E27FC236}">
                  <a16:creationId xmlns:a16="http://schemas.microsoft.com/office/drawing/2014/main" id="{AF096910-29D8-49EF-8BB5-F58AD3A687C0}"/>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2" name="Freeform 373">
              <a:extLst>
                <a:ext uri="{FF2B5EF4-FFF2-40B4-BE49-F238E27FC236}">
                  <a16:creationId xmlns:a16="http://schemas.microsoft.com/office/drawing/2014/main" id="{5908110F-5AB4-4203-A495-BAF1A473647E}"/>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3" name="Freeform 379">
              <a:extLst>
                <a:ext uri="{FF2B5EF4-FFF2-40B4-BE49-F238E27FC236}">
                  <a16:creationId xmlns:a16="http://schemas.microsoft.com/office/drawing/2014/main" id="{B64C0025-7694-4B4C-B3EE-FC1417416207}"/>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4" name="Freeform 381">
              <a:extLst>
                <a:ext uri="{FF2B5EF4-FFF2-40B4-BE49-F238E27FC236}">
                  <a16:creationId xmlns:a16="http://schemas.microsoft.com/office/drawing/2014/main" id="{3DB3CC86-51E7-47EA-BB1F-3EE5F5BBD2CC}"/>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5" name="Freeform 382">
              <a:extLst>
                <a:ext uri="{FF2B5EF4-FFF2-40B4-BE49-F238E27FC236}">
                  <a16:creationId xmlns:a16="http://schemas.microsoft.com/office/drawing/2014/main" id="{E4D3ABEF-C530-4B99-83C6-7F35C269626F}"/>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6" name="Freeform 383">
              <a:extLst>
                <a:ext uri="{FF2B5EF4-FFF2-40B4-BE49-F238E27FC236}">
                  <a16:creationId xmlns:a16="http://schemas.microsoft.com/office/drawing/2014/main" id="{15FCD1E5-9554-4A1A-950F-DF5DF219846C}"/>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7" name="Freeform 386">
              <a:extLst>
                <a:ext uri="{FF2B5EF4-FFF2-40B4-BE49-F238E27FC236}">
                  <a16:creationId xmlns:a16="http://schemas.microsoft.com/office/drawing/2014/main" id="{0D013F14-965E-4292-9704-3CCBC257B776}"/>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8" name="Freeform 387">
              <a:extLst>
                <a:ext uri="{FF2B5EF4-FFF2-40B4-BE49-F238E27FC236}">
                  <a16:creationId xmlns:a16="http://schemas.microsoft.com/office/drawing/2014/main" id="{6685E4E7-4DFF-4E48-A444-BB0E2735FEFF}"/>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9" name="Freeform 388">
              <a:extLst>
                <a:ext uri="{FF2B5EF4-FFF2-40B4-BE49-F238E27FC236}">
                  <a16:creationId xmlns:a16="http://schemas.microsoft.com/office/drawing/2014/main" id="{9FAE51D1-A023-47F1-9403-281BDAE5DE03}"/>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0" name="Freeform 389">
              <a:extLst>
                <a:ext uri="{FF2B5EF4-FFF2-40B4-BE49-F238E27FC236}">
                  <a16:creationId xmlns:a16="http://schemas.microsoft.com/office/drawing/2014/main" id="{F3E9AE96-D7D6-4F48-A052-15D035CD8416}"/>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1" name="Freeform 390">
              <a:extLst>
                <a:ext uri="{FF2B5EF4-FFF2-40B4-BE49-F238E27FC236}">
                  <a16:creationId xmlns:a16="http://schemas.microsoft.com/office/drawing/2014/main" id="{1CEDB0F7-13EC-482D-807D-3B26A9D595FD}"/>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2" name="Freeform 391">
              <a:extLst>
                <a:ext uri="{FF2B5EF4-FFF2-40B4-BE49-F238E27FC236}">
                  <a16:creationId xmlns:a16="http://schemas.microsoft.com/office/drawing/2014/main" id="{8842C0A7-017A-46A9-A709-8FD143EF5B79}"/>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3" name="Freeform 418">
              <a:extLst>
                <a:ext uri="{FF2B5EF4-FFF2-40B4-BE49-F238E27FC236}">
                  <a16:creationId xmlns:a16="http://schemas.microsoft.com/office/drawing/2014/main" id="{CC719716-AA02-465A-A336-72310AA9D332}"/>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4" name="Freeform 443">
              <a:extLst>
                <a:ext uri="{FF2B5EF4-FFF2-40B4-BE49-F238E27FC236}">
                  <a16:creationId xmlns:a16="http://schemas.microsoft.com/office/drawing/2014/main" id="{0D78003C-63F9-476C-802C-3E6271F42350}"/>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5" name="Freeform 504">
              <a:extLst>
                <a:ext uri="{FF2B5EF4-FFF2-40B4-BE49-F238E27FC236}">
                  <a16:creationId xmlns:a16="http://schemas.microsoft.com/office/drawing/2014/main" id="{9717FAC0-0F75-4018-ABF0-8D840C318B96}"/>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6" name="Freeform 505">
              <a:extLst>
                <a:ext uri="{FF2B5EF4-FFF2-40B4-BE49-F238E27FC236}">
                  <a16:creationId xmlns:a16="http://schemas.microsoft.com/office/drawing/2014/main" id="{8FFF2164-490C-48C8-B344-EB0044D9BB27}"/>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7" name="Freeform 506">
              <a:extLst>
                <a:ext uri="{FF2B5EF4-FFF2-40B4-BE49-F238E27FC236}">
                  <a16:creationId xmlns:a16="http://schemas.microsoft.com/office/drawing/2014/main" id="{A708E2A0-55C5-483C-B439-54D797FF4A55}"/>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8" name="Freeform 507">
              <a:extLst>
                <a:ext uri="{FF2B5EF4-FFF2-40B4-BE49-F238E27FC236}">
                  <a16:creationId xmlns:a16="http://schemas.microsoft.com/office/drawing/2014/main" id="{AE8C6D3A-7AD2-4BD2-881E-DB70B6AD8487}"/>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9" name="Freeform 508">
              <a:extLst>
                <a:ext uri="{FF2B5EF4-FFF2-40B4-BE49-F238E27FC236}">
                  <a16:creationId xmlns:a16="http://schemas.microsoft.com/office/drawing/2014/main" id="{565F9883-7621-405A-BC90-5D42FCE9CB75}"/>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0" name="Freeform 509">
              <a:extLst>
                <a:ext uri="{FF2B5EF4-FFF2-40B4-BE49-F238E27FC236}">
                  <a16:creationId xmlns:a16="http://schemas.microsoft.com/office/drawing/2014/main" id="{6B154EFB-A390-4D0B-AD14-21F97F98A233}"/>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1" name="Freeform 510">
              <a:extLst>
                <a:ext uri="{FF2B5EF4-FFF2-40B4-BE49-F238E27FC236}">
                  <a16:creationId xmlns:a16="http://schemas.microsoft.com/office/drawing/2014/main" id="{83E8A35B-986E-4E23-9886-94C3B776227C}"/>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2" name="Freeform 511">
              <a:extLst>
                <a:ext uri="{FF2B5EF4-FFF2-40B4-BE49-F238E27FC236}">
                  <a16:creationId xmlns:a16="http://schemas.microsoft.com/office/drawing/2014/main" id="{033A02BB-571C-4CC9-828A-1BB24BA2DDEE}"/>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3" name="Freeform 512">
              <a:extLst>
                <a:ext uri="{FF2B5EF4-FFF2-40B4-BE49-F238E27FC236}">
                  <a16:creationId xmlns:a16="http://schemas.microsoft.com/office/drawing/2014/main" id="{7223D0EE-2B74-46D2-A27F-193448C1368D}"/>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514" name="Group 1361">
            <a:extLst>
              <a:ext uri="{FF2B5EF4-FFF2-40B4-BE49-F238E27FC236}">
                <a16:creationId xmlns:a16="http://schemas.microsoft.com/office/drawing/2014/main" id="{7951781E-056C-40F5-BDE2-69823BD652D5}"/>
              </a:ext>
            </a:extLst>
          </p:cNvPr>
          <p:cNvGrpSpPr>
            <a:grpSpLocks/>
          </p:cNvGrpSpPr>
          <p:nvPr>
            <p:custDataLst>
              <p:tags r:id="rId8"/>
            </p:custDataLst>
          </p:nvPr>
        </p:nvGrpSpPr>
        <p:grpSpPr bwMode="auto">
          <a:xfrm>
            <a:off x="6802565" y="3440210"/>
            <a:ext cx="1470025" cy="2255838"/>
            <a:chOff x="6081713" y="3335391"/>
            <a:chExt cx="1516063" cy="2328862"/>
          </a:xfrm>
          <a:solidFill>
            <a:schemeClr val="accent4">
              <a:lumMod val="75000"/>
            </a:schemeClr>
          </a:solidFill>
        </p:grpSpPr>
        <p:sp>
          <p:nvSpPr>
            <p:cNvPr id="515" name="Freeform 288">
              <a:extLst>
                <a:ext uri="{FF2B5EF4-FFF2-40B4-BE49-F238E27FC236}">
                  <a16:creationId xmlns:a16="http://schemas.microsoft.com/office/drawing/2014/main" id="{EEB4F30A-3535-4DE7-B4E4-5484CCE1E718}"/>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6" name="Freeform 354">
              <a:extLst>
                <a:ext uri="{FF2B5EF4-FFF2-40B4-BE49-F238E27FC236}">
                  <a16:creationId xmlns:a16="http://schemas.microsoft.com/office/drawing/2014/main" id="{59F82008-B668-473A-B0CF-E1EDFB755BA9}"/>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7" name="Freeform 279">
              <a:extLst>
                <a:ext uri="{FF2B5EF4-FFF2-40B4-BE49-F238E27FC236}">
                  <a16:creationId xmlns:a16="http://schemas.microsoft.com/office/drawing/2014/main" id="{A33B37A5-2F8E-4C18-8F7B-2C6742A5AB2C}"/>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8" name="Freeform 280">
              <a:extLst>
                <a:ext uri="{FF2B5EF4-FFF2-40B4-BE49-F238E27FC236}">
                  <a16:creationId xmlns:a16="http://schemas.microsoft.com/office/drawing/2014/main" id="{1F93C2DA-3E9A-47E6-8A0C-F486DEE8BED5}"/>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9" name="Freeform 317">
              <a:extLst>
                <a:ext uri="{FF2B5EF4-FFF2-40B4-BE49-F238E27FC236}">
                  <a16:creationId xmlns:a16="http://schemas.microsoft.com/office/drawing/2014/main" id="{A6A4C26C-9B38-40E6-9419-DC88990D43B0}"/>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0" name="Freeform 360">
              <a:extLst>
                <a:ext uri="{FF2B5EF4-FFF2-40B4-BE49-F238E27FC236}">
                  <a16:creationId xmlns:a16="http://schemas.microsoft.com/office/drawing/2014/main" id="{4CF2E550-9748-4500-B156-CB6A93177E24}"/>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1" name="Freeform 361">
              <a:extLst>
                <a:ext uri="{FF2B5EF4-FFF2-40B4-BE49-F238E27FC236}">
                  <a16:creationId xmlns:a16="http://schemas.microsoft.com/office/drawing/2014/main" id="{67DACB25-ED99-434B-B8FB-BA7CF91170BC}"/>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2" name="Freeform 362">
              <a:extLst>
                <a:ext uri="{FF2B5EF4-FFF2-40B4-BE49-F238E27FC236}">
                  <a16:creationId xmlns:a16="http://schemas.microsoft.com/office/drawing/2014/main" id="{6B80305E-7972-4C7B-989B-1EAA9F4F8E24}"/>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3" name="Freeform 363">
              <a:extLst>
                <a:ext uri="{FF2B5EF4-FFF2-40B4-BE49-F238E27FC236}">
                  <a16:creationId xmlns:a16="http://schemas.microsoft.com/office/drawing/2014/main" id="{03D76EB1-B097-4C74-8692-E9F627E1ED00}"/>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4" name="Freeform 365">
              <a:extLst>
                <a:ext uri="{FF2B5EF4-FFF2-40B4-BE49-F238E27FC236}">
                  <a16:creationId xmlns:a16="http://schemas.microsoft.com/office/drawing/2014/main" id="{6A2F721E-9721-4FAA-B741-FDC0F1B05C12}"/>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5" name="Freeform 375">
              <a:extLst>
                <a:ext uri="{FF2B5EF4-FFF2-40B4-BE49-F238E27FC236}">
                  <a16:creationId xmlns:a16="http://schemas.microsoft.com/office/drawing/2014/main" id="{82836B89-F222-4655-9671-28321138CB2E}"/>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6" name="Freeform 376">
              <a:extLst>
                <a:ext uri="{FF2B5EF4-FFF2-40B4-BE49-F238E27FC236}">
                  <a16:creationId xmlns:a16="http://schemas.microsoft.com/office/drawing/2014/main" id="{EB2311E3-0F65-4A6C-A276-EA172B72E339}"/>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7" name="Freeform 354">
              <a:extLst>
                <a:ext uri="{FF2B5EF4-FFF2-40B4-BE49-F238E27FC236}">
                  <a16:creationId xmlns:a16="http://schemas.microsoft.com/office/drawing/2014/main" id="{ACBAAA09-0507-4C62-A124-79CD02834592}"/>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sp>
        <p:nvSpPr>
          <p:cNvPr id="6" name="Text Placeholder 5">
            <a:extLst>
              <a:ext uri="{FF2B5EF4-FFF2-40B4-BE49-F238E27FC236}">
                <a16:creationId xmlns:a16="http://schemas.microsoft.com/office/drawing/2014/main" id="{BC84CE09-7096-48D1-9FDE-582993449B3F}"/>
              </a:ext>
            </a:extLst>
          </p:cNvPr>
          <p:cNvSpPr>
            <a:spLocks noGrp="1"/>
          </p:cNvSpPr>
          <p:nvPr>
            <p:ph type="body" sz="quarter" idx="16"/>
          </p:nvPr>
        </p:nvSpPr>
        <p:spPr/>
        <p:txBody>
          <a:bodyPr/>
          <a:lstStyle/>
          <a:p>
            <a:r>
              <a:rPr lang="en-GB" dirty="0"/>
              <a:t>Figure 24: Share of worldwide USD1.578 trillion telecoms service revenue and trends by region, 2019</a:t>
            </a:r>
          </a:p>
        </p:txBody>
      </p:sp>
      <p:sp>
        <p:nvSpPr>
          <p:cNvPr id="5" name="Title 4">
            <a:extLst>
              <a:ext uri="{FF2B5EF4-FFF2-40B4-BE49-F238E27FC236}">
                <a16:creationId xmlns:a16="http://schemas.microsoft.com/office/drawing/2014/main" id="{8BF05DE9-0954-48BE-8E93-B1721A5EA9EC}"/>
              </a:ext>
            </a:extLst>
          </p:cNvPr>
          <p:cNvSpPr>
            <a:spLocks noGrp="1"/>
          </p:cNvSpPr>
          <p:nvPr>
            <p:ph type="title"/>
          </p:nvPr>
        </p:nvSpPr>
        <p:spPr/>
        <p:txBody>
          <a:bodyPr/>
          <a:lstStyle/>
          <a:p>
            <a:r>
              <a:rPr lang="en-GB" dirty="0"/>
              <a:t>Overall telecoms services: </a:t>
            </a:r>
            <a:r>
              <a:rPr lang="en-GB" dirty="0">
                <a:solidFill>
                  <a:schemeClr val="accent2"/>
                </a:solidFill>
              </a:rPr>
              <a:t>revenue split and trends for regional markets</a:t>
            </a:r>
          </a:p>
        </p:txBody>
      </p:sp>
      <p:sp>
        <p:nvSpPr>
          <p:cNvPr id="264" name="Rectangle: Rounded Corners 263">
            <a:extLst>
              <a:ext uri="{FF2B5EF4-FFF2-40B4-BE49-F238E27FC236}">
                <a16:creationId xmlns:a16="http://schemas.microsoft.com/office/drawing/2014/main" id="{5A825F89-D408-4193-A8B5-477E7F98EFAE}"/>
              </a:ext>
            </a:extLst>
          </p:cNvPr>
          <p:cNvSpPr/>
          <p:nvPr/>
        </p:nvSpPr>
        <p:spPr>
          <a:xfrm>
            <a:off x="466977" y="1710105"/>
            <a:ext cx="2143416" cy="1476000"/>
          </a:xfrm>
          <a:prstGeom prst="roundRect">
            <a:avLst/>
          </a:prstGeom>
          <a:solidFill>
            <a:schemeClr val="accent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bg1"/>
                </a:solidFill>
              </a:rPr>
              <a:t>NORTH AMERICA</a:t>
            </a:r>
          </a:p>
          <a:p>
            <a:pPr algn="ctr">
              <a:lnSpc>
                <a:spcPct val="80000"/>
              </a:lnSpc>
              <a:spcAft>
                <a:spcPts val="300"/>
              </a:spcAft>
            </a:pPr>
            <a:r>
              <a:rPr lang="en-GB" sz="1200" b="1" spc="20" dirty="0">
                <a:solidFill>
                  <a:schemeClr val="bg1"/>
                </a:solidFill>
              </a:rPr>
              <a:t>32% </a:t>
            </a:r>
            <a:endParaRPr lang="en-GB" sz="1200" spc="20" dirty="0">
              <a:solidFill>
                <a:schemeClr val="bg1"/>
              </a:solidFill>
            </a:endParaRPr>
          </a:p>
          <a:p>
            <a:pPr marL="171450" indent="-171450">
              <a:lnSpc>
                <a:spcPct val="80000"/>
              </a:lnSpc>
              <a:spcAft>
                <a:spcPts val="300"/>
              </a:spcAft>
              <a:buFont typeface="Wingdings" panose="05000000000000000000" pitchFamily="2" charset="2"/>
              <a:buChar char="§"/>
            </a:pPr>
            <a:r>
              <a:rPr lang="en-GB" sz="1000" dirty="0">
                <a:solidFill>
                  <a:schemeClr val="bg1"/>
                </a:solidFill>
              </a:rPr>
              <a:t>Fixed and mobile data service revenue growth will drive the total telecoms revenue growth. </a:t>
            </a:r>
          </a:p>
          <a:p>
            <a:pPr marL="171450" indent="-171450">
              <a:lnSpc>
                <a:spcPct val="80000"/>
              </a:lnSpc>
              <a:spcAft>
                <a:spcPts val="300"/>
              </a:spcAft>
              <a:buFont typeface="Wingdings" panose="05000000000000000000" pitchFamily="2" charset="2"/>
              <a:buChar char="§"/>
            </a:pPr>
            <a:r>
              <a:rPr lang="en-GB" sz="1000" dirty="0">
                <a:solidFill>
                  <a:schemeClr val="bg1"/>
                </a:solidFill>
              </a:rPr>
              <a:t>5G take-up is expected to grow rapidly as 5G coverage improves and spectrum becomes available.</a:t>
            </a:r>
          </a:p>
        </p:txBody>
      </p:sp>
      <p:sp>
        <p:nvSpPr>
          <p:cNvPr id="265" name="Rectangle 264">
            <a:extLst>
              <a:ext uri="{FF2B5EF4-FFF2-40B4-BE49-F238E27FC236}">
                <a16:creationId xmlns:a16="http://schemas.microsoft.com/office/drawing/2014/main" id="{C2E8B436-AA18-411B-9960-457F2715980C}"/>
              </a:ext>
            </a:extLst>
          </p:cNvPr>
          <p:cNvSpPr>
            <a:spLocks noChangeArrowheads="1"/>
          </p:cNvSpPr>
          <p:nvPr/>
        </p:nvSpPr>
        <p:spPr bwMode="auto">
          <a:xfrm>
            <a:off x="8396314" y="6062947"/>
            <a:ext cx="10451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r"/>
            <a:r>
              <a:rPr kumimoji="0" lang="en-GB" sz="800" b="0" i="0" u="none" strike="noStrike" cap="none" normalizeH="0" baseline="0" dirty="0">
                <a:ln>
                  <a:noFill/>
                </a:ln>
                <a:solidFill>
                  <a:schemeClr val="bg1">
                    <a:lumMod val="65000"/>
                  </a:schemeClr>
                </a:solidFill>
                <a:effectLst/>
                <a:latin typeface="Franklin Gothic Book" panose="020B0503020102020204" pitchFamily="34" charset="0"/>
                <a:cs typeface="Arial" pitchFamily="34" charset="0"/>
              </a:rPr>
              <a:t>Source: Analysys</a:t>
            </a:r>
            <a:r>
              <a:rPr kumimoji="0" lang="en-GB" sz="800" b="0" i="0" u="none" strike="noStrike" cap="none" normalizeH="0" dirty="0">
                <a:ln>
                  <a:noFill/>
                </a:ln>
                <a:solidFill>
                  <a:schemeClr val="bg1">
                    <a:lumMod val="65000"/>
                  </a:schemeClr>
                </a:solidFill>
                <a:effectLst/>
                <a:latin typeface="Franklin Gothic Book" panose="020B0503020102020204" pitchFamily="34" charset="0"/>
                <a:cs typeface="Arial" pitchFamily="34" charset="0"/>
              </a:rPr>
              <a:t> </a:t>
            </a:r>
            <a:r>
              <a:rPr lang="en-GB" sz="800" dirty="0">
                <a:solidFill>
                  <a:schemeClr val="bg1">
                    <a:lumMod val="65000"/>
                  </a:schemeClr>
                </a:solidFill>
                <a:latin typeface="Franklin Gothic Book" panose="020B0503020102020204" pitchFamily="34" charset="0"/>
                <a:cs typeface="Arial" pitchFamily="34" charset="0"/>
              </a:rPr>
              <a:t>Mason</a:t>
            </a:r>
            <a:endParaRPr kumimoji="0" lang="en-GB" sz="800" b="0" i="0" u="none" strike="noStrike" cap="none" normalizeH="0" baseline="0" dirty="0">
              <a:ln>
                <a:noFill/>
              </a:ln>
              <a:solidFill>
                <a:schemeClr val="bg1">
                  <a:lumMod val="65000"/>
                </a:schemeClr>
              </a:solidFill>
              <a:effectLst/>
              <a:latin typeface="Franklin Gothic Book" panose="020B0503020102020204" pitchFamily="34" charset="0"/>
              <a:cs typeface="Arial" pitchFamily="34" charset="0"/>
            </a:endParaRPr>
          </a:p>
        </p:txBody>
      </p:sp>
      <p:sp>
        <p:nvSpPr>
          <p:cNvPr id="266" name="Rectangle: Rounded Corners 265">
            <a:extLst>
              <a:ext uri="{FF2B5EF4-FFF2-40B4-BE49-F238E27FC236}">
                <a16:creationId xmlns:a16="http://schemas.microsoft.com/office/drawing/2014/main" id="{8FB3F313-5293-4785-B78E-ADF70ED16179}"/>
              </a:ext>
            </a:extLst>
          </p:cNvPr>
          <p:cNvSpPr/>
          <p:nvPr/>
        </p:nvSpPr>
        <p:spPr>
          <a:xfrm>
            <a:off x="2744003" y="1710284"/>
            <a:ext cx="2143416" cy="1476000"/>
          </a:xfrm>
          <a:prstGeom prst="roundRect">
            <a:avLst/>
          </a:prstGeom>
          <a:solidFill>
            <a:schemeClr val="accent1">
              <a:lumMod val="20000"/>
              <a:lumOff val="8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tx1"/>
                </a:solidFill>
                <a:latin typeface="Franklin Gothic Book" panose="020B0503020102020204" pitchFamily="34" charset="0"/>
              </a:rPr>
              <a:t>WESTERN EUROPE</a:t>
            </a:r>
          </a:p>
          <a:p>
            <a:pPr algn="ctr">
              <a:lnSpc>
                <a:spcPct val="80000"/>
              </a:lnSpc>
              <a:spcAft>
                <a:spcPts val="300"/>
              </a:spcAft>
            </a:pPr>
            <a:r>
              <a:rPr lang="en-GB" sz="1200" b="1" spc="20" dirty="0">
                <a:solidFill>
                  <a:schemeClr val="tx1"/>
                </a:solidFill>
                <a:latin typeface="Franklin Gothic Book" panose="020B0503020102020204" pitchFamily="34" charset="0"/>
              </a:rPr>
              <a:t>19%</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Fixed broadband household penetration will continue to grow in all countries.</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The adoption of 5G will have a small impact on mobile revenue.</a:t>
            </a:r>
          </a:p>
        </p:txBody>
      </p:sp>
      <p:sp>
        <p:nvSpPr>
          <p:cNvPr id="267" name="Rectangle: Rounded Corners 266">
            <a:extLst>
              <a:ext uri="{FF2B5EF4-FFF2-40B4-BE49-F238E27FC236}">
                <a16:creationId xmlns:a16="http://schemas.microsoft.com/office/drawing/2014/main" id="{41FB9A3F-2698-4E4C-8ECE-1DEAC201FE73}"/>
              </a:ext>
            </a:extLst>
          </p:cNvPr>
          <p:cNvSpPr/>
          <p:nvPr/>
        </p:nvSpPr>
        <p:spPr>
          <a:xfrm>
            <a:off x="5021029" y="1710284"/>
            <a:ext cx="2143416" cy="1476000"/>
          </a:xfrm>
          <a:prstGeom prst="roundRect">
            <a:avLst/>
          </a:prstGeom>
          <a:solidFill>
            <a:schemeClr val="accent5">
              <a:lumMod val="75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050" b="1" spc="20" dirty="0">
                <a:solidFill>
                  <a:schemeClr val="bg1"/>
                </a:solidFill>
                <a:latin typeface="Franklin Gothic Book" panose="020B0503020102020204" pitchFamily="34" charset="0"/>
              </a:rPr>
              <a:t>CENTRAL AND EASTERN EUROPE</a:t>
            </a:r>
          </a:p>
          <a:p>
            <a:pPr algn="ctr">
              <a:lnSpc>
                <a:spcPct val="80000"/>
              </a:lnSpc>
              <a:spcAft>
                <a:spcPts val="300"/>
              </a:spcAft>
            </a:pPr>
            <a:r>
              <a:rPr lang="en-GB" sz="1200" b="1" spc="20" dirty="0">
                <a:solidFill>
                  <a:schemeClr val="bg1"/>
                </a:solidFill>
                <a:latin typeface="Franklin Gothic Book" panose="020B0503020102020204" pitchFamily="34" charset="0"/>
              </a:rPr>
              <a:t>5%</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Mobile handset data and fixed broadband are the largest areas for revenue growth.</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Operators will continue to invest in improving LTE network coverage and speeds.</a:t>
            </a:r>
          </a:p>
        </p:txBody>
      </p:sp>
      <p:sp>
        <p:nvSpPr>
          <p:cNvPr id="268" name="Rectangle: Rounded Corners 267">
            <a:extLst>
              <a:ext uri="{FF2B5EF4-FFF2-40B4-BE49-F238E27FC236}">
                <a16:creationId xmlns:a16="http://schemas.microsoft.com/office/drawing/2014/main" id="{4037CE33-856B-4409-9D86-BC2CBF5969A9}"/>
              </a:ext>
            </a:extLst>
          </p:cNvPr>
          <p:cNvSpPr/>
          <p:nvPr/>
        </p:nvSpPr>
        <p:spPr>
          <a:xfrm>
            <a:off x="7298056" y="1710652"/>
            <a:ext cx="2143416" cy="1476000"/>
          </a:xfrm>
          <a:prstGeom prst="roundRect">
            <a:avLst/>
          </a:prstGeom>
          <a:solidFill>
            <a:schemeClr val="accent4">
              <a:lumMod val="75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bg1"/>
                </a:solidFill>
              </a:rPr>
              <a:t>DEVELOPED ASIA–PACIFIC</a:t>
            </a:r>
          </a:p>
          <a:p>
            <a:pPr algn="ctr">
              <a:lnSpc>
                <a:spcPct val="80000"/>
              </a:lnSpc>
              <a:spcAft>
                <a:spcPts val="300"/>
              </a:spcAft>
            </a:pPr>
            <a:r>
              <a:rPr lang="en-GB" sz="1200" b="1" spc="20" dirty="0">
                <a:solidFill>
                  <a:schemeClr val="bg1"/>
                </a:solidFill>
              </a:rPr>
              <a:t>12%</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Revenue growth will be driven by demand for gigabit access speeds. </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The growing demand for 5G services and their rapid take-up will limit mobile ARPU decline.</a:t>
            </a:r>
          </a:p>
        </p:txBody>
      </p:sp>
      <p:sp>
        <p:nvSpPr>
          <p:cNvPr id="269" name="Rectangle: Rounded Corners 268">
            <a:extLst>
              <a:ext uri="{FF2B5EF4-FFF2-40B4-BE49-F238E27FC236}">
                <a16:creationId xmlns:a16="http://schemas.microsoft.com/office/drawing/2014/main" id="{9CAD53E4-5A23-43EB-9733-B91CF981E351}"/>
              </a:ext>
            </a:extLst>
          </p:cNvPr>
          <p:cNvSpPr/>
          <p:nvPr/>
        </p:nvSpPr>
        <p:spPr>
          <a:xfrm>
            <a:off x="466977" y="4587280"/>
            <a:ext cx="2143416" cy="1480145"/>
          </a:xfrm>
          <a:prstGeom prst="roundRect">
            <a:avLst/>
          </a:prstGeom>
          <a:solidFill>
            <a:schemeClr val="accent1">
              <a:lumMod val="60000"/>
              <a:lumOff val="4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bg1"/>
                </a:solidFill>
                <a:latin typeface="Franklin Gothic Book" panose="020B0503020102020204" pitchFamily="34" charset="0"/>
              </a:rPr>
              <a:t>LATIN AMERICA</a:t>
            </a:r>
          </a:p>
          <a:p>
            <a:pPr algn="ctr">
              <a:lnSpc>
                <a:spcPct val="80000"/>
              </a:lnSpc>
              <a:spcAft>
                <a:spcPts val="300"/>
              </a:spcAft>
            </a:pPr>
            <a:r>
              <a:rPr lang="en-GB" sz="1200" b="1" spc="20" dirty="0">
                <a:solidFill>
                  <a:schemeClr val="bg1"/>
                </a:solidFill>
                <a:latin typeface="Franklin Gothic Book" panose="020B0503020102020204" pitchFamily="34" charset="0"/>
              </a:rPr>
              <a:t>6%</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Growth in fixed broadband, mobile handset and pay-TV revenue will drive overall growth.</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Investments in mobile and fixed infrastructure will increase.</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5G will be launched in 2021. </a:t>
            </a:r>
            <a:endParaRPr lang="fr-FR" sz="1000" dirty="0">
              <a:solidFill>
                <a:schemeClr val="bg1"/>
              </a:solidFill>
              <a:latin typeface="Franklin Gothic Book" panose="020B0503020102020204" pitchFamily="34" charset="0"/>
            </a:endParaRPr>
          </a:p>
        </p:txBody>
      </p:sp>
      <p:sp>
        <p:nvSpPr>
          <p:cNvPr id="270" name="Rectangle: Rounded Corners 269">
            <a:extLst>
              <a:ext uri="{FF2B5EF4-FFF2-40B4-BE49-F238E27FC236}">
                <a16:creationId xmlns:a16="http://schemas.microsoft.com/office/drawing/2014/main" id="{01B9FE3F-819E-4149-98D7-008679710E88}"/>
              </a:ext>
            </a:extLst>
          </p:cNvPr>
          <p:cNvSpPr/>
          <p:nvPr/>
        </p:nvSpPr>
        <p:spPr>
          <a:xfrm>
            <a:off x="2703909" y="4578190"/>
            <a:ext cx="2143416" cy="1489235"/>
          </a:xfrm>
          <a:prstGeom prst="roundRect">
            <a:avLst/>
          </a:prstGeom>
          <a:solidFill>
            <a:schemeClr val="accent5">
              <a:lumMod val="20000"/>
              <a:lumOff val="8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rgbClr val="000000"/>
                </a:solidFill>
                <a:latin typeface="Franklin Gothic Book" panose="020B0503020102020204" pitchFamily="34" charset="0"/>
              </a:rPr>
              <a:t>SUB-SAHARAN AFRICA</a:t>
            </a:r>
          </a:p>
          <a:p>
            <a:pPr algn="ctr">
              <a:lnSpc>
                <a:spcPct val="80000"/>
              </a:lnSpc>
              <a:spcAft>
                <a:spcPts val="300"/>
              </a:spcAft>
            </a:pPr>
            <a:r>
              <a:rPr lang="en-GB" sz="1200" b="1" spc="20" dirty="0">
                <a:solidFill>
                  <a:srgbClr val="000000"/>
                </a:solidFill>
                <a:latin typeface="Franklin Gothic Book" panose="020B0503020102020204" pitchFamily="34" charset="0"/>
              </a:rPr>
              <a:t>2%</a:t>
            </a:r>
          </a:p>
          <a:p>
            <a:pPr marL="171450" indent="-171450">
              <a:lnSpc>
                <a:spcPct val="80000"/>
              </a:lnSpc>
              <a:spcAft>
                <a:spcPts val="300"/>
              </a:spcAft>
              <a:buFont typeface="Wingdings" panose="05000000000000000000" pitchFamily="2" charset="2"/>
              <a:buChar char="§"/>
            </a:pPr>
            <a:r>
              <a:rPr lang="en-GB" sz="1000" dirty="0">
                <a:solidFill>
                  <a:srgbClr val="000000"/>
                </a:solidFill>
                <a:latin typeface="Franklin Gothic Book" panose="020B0503020102020204" pitchFamily="34" charset="0"/>
              </a:rPr>
              <a:t>Mobile services will continue to generate the vast majority of telecoms revenue.</a:t>
            </a:r>
          </a:p>
          <a:p>
            <a:pPr marL="171450" indent="-171450">
              <a:lnSpc>
                <a:spcPct val="80000"/>
              </a:lnSpc>
              <a:spcAft>
                <a:spcPts val="300"/>
              </a:spcAft>
              <a:buFont typeface="Wingdings" panose="05000000000000000000" pitchFamily="2" charset="2"/>
              <a:buChar char="§"/>
            </a:pPr>
            <a:r>
              <a:rPr lang="en-GB" sz="1000" dirty="0">
                <a:solidFill>
                  <a:srgbClr val="000000"/>
                </a:solidFill>
                <a:latin typeface="Franklin Gothic Book" panose="020B0503020102020204" pitchFamily="34" charset="0"/>
              </a:rPr>
              <a:t>Rapid handset data revenue growth drive the overall telecoms revenue growth. </a:t>
            </a:r>
            <a:endParaRPr lang="en-GB" sz="900" dirty="0">
              <a:solidFill>
                <a:srgbClr val="000000"/>
              </a:solidFill>
              <a:latin typeface="Franklin Gothic Medium Cond" panose="020B0606030402020204" pitchFamily="34" charset="0"/>
            </a:endParaRPr>
          </a:p>
        </p:txBody>
      </p:sp>
      <p:sp>
        <p:nvSpPr>
          <p:cNvPr id="271" name="Rectangle: Rounded Corners 270">
            <a:extLst>
              <a:ext uri="{FF2B5EF4-FFF2-40B4-BE49-F238E27FC236}">
                <a16:creationId xmlns:a16="http://schemas.microsoft.com/office/drawing/2014/main" id="{BBFB24B5-6841-4B8B-94BA-02CB9BD21C00}"/>
              </a:ext>
            </a:extLst>
          </p:cNvPr>
          <p:cNvSpPr/>
          <p:nvPr/>
        </p:nvSpPr>
        <p:spPr>
          <a:xfrm>
            <a:off x="5018069" y="4585142"/>
            <a:ext cx="2143416" cy="1477805"/>
          </a:xfrm>
          <a:prstGeom prst="roundRect">
            <a:avLst/>
          </a:prstGeom>
          <a:solidFill>
            <a:schemeClr val="accent5">
              <a:lumMod val="40000"/>
              <a:lumOff val="6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050" b="1" spc="20" dirty="0">
                <a:solidFill>
                  <a:schemeClr val="bg1"/>
                </a:solidFill>
                <a:latin typeface="Franklin Gothic Book" panose="020B0503020102020204" pitchFamily="34" charset="0"/>
              </a:rPr>
              <a:t>MIDDLE EAST AND NORTH AFRICA</a:t>
            </a:r>
          </a:p>
          <a:p>
            <a:pPr algn="ctr">
              <a:lnSpc>
                <a:spcPct val="80000"/>
              </a:lnSpc>
              <a:spcAft>
                <a:spcPts val="300"/>
              </a:spcAft>
            </a:pPr>
            <a:r>
              <a:rPr lang="en-GB" sz="1200" b="1" spc="20" dirty="0">
                <a:solidFill>
                  <a:schemeClr val="bg1"/>
                </a:solidFill>
                <a:latin typeface="Franklin Gothic Book" panose="020B0503020102020204" pitchFamily="34" charset="0"/>
              </a:rPr>
              <a:t>4%</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Fixed broadband revenue growth will offset the decline in traditional voice services revenue. </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Spending on improving mobile data speeds and coverage will increase.</a:t>
            </a:r>
          </a:p>
        </p:txBody>
      </p:sp>
      <p:sp>
        <p:nvSpPr>
          <p:cNvPr id="272" name="Rectangle: Rounded Corners 271">
            <a:extLst>
              <a:ext uri="{FF2B5EF4-FFF2-40B4-BE49-F238E27FC236}">
                <a16:creationId xmlns:a16="http://schemas.microsoft.com/office/drawing/2014/main" id="{9D53CF67-2900-4DB4-94C4-6CB1686D699B}"/>
              </a:ext>
            </a:extLst>
          </p:cNvPr>
          <p:cNvSpPr/>
          <p:nvPr/>
        </p:nvSpPr>
        <p:spPr>
          <a:xfrm>
            <a:off x="7299541" y="4587280"/>
            <a:ext cx="2166675" cy="1475667"/>
          </a:xfrm>
          <a:prstGeom prst="roundRect">
            <a:avLst/>
          </a:prstGeom>
          <a:solidFill>
            <a:schemeClr val="accent4">
              <a:lumMod val="60000"/>
              <a:lumOff val="4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tx1"/>
                </a:solidFill>
                <a:latin typeface="Franklin Gothic Book" panose="020B0503020102020204" pitchFamily="34" charset="0"/>
              </a:rPr>
              <a:t>EMERGING ASIA–PACIFIC</a:t>
            </a:r>
          </a:p>
          <a:p>
            <a:pPr algn="ctr">
              <a:lnSpc>
                <a:spcPct val="80000"/>
              </a:lnSpc>
              <a:spcAft>
                <a:spcPts val="300"/>
              </a:spcAft>
            </a:pPr>
            <a:r>
              <a:rPr lang="en-GB" sz="1200" b="1" spc="20" dirty="0">
                <a:solidFill>
                  <a:schemeClr val="tx1"/>
                </a:solidFill>
                <a:latin typeface="Franklin Gothic Book" panose="020B0503020102020204" pitchFamily="34" charset="0"/>
              </a:rPr>
              <a:t>20%</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Pay-TV revenue will grow sharply, driven by improved internet coverage and speeds.</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The mobile penetration rate is expected to grow strongly in countries with low starting bases.</a:t>
            </a:r>
          </a:p>
          <a:p>
            <a:pPr marL="171450" indent="-171450">
              <a:lnSpc>
                <a:spcPct val="80000"/>
              </a:lnSpc>
              <a:spcAft>
                <a:spcPts val="300"/>
              </a:spcAft>
              <a:buFont typeface="Wingdings" panose="05000000000000000000" pitchFamily="2" charset="2"/>
              <a:buChar char="§"/>
            </a:pPr>
            <a:endParaRPr lang="en-GB" sz="10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33170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a:extLst>
              <a:ext uri="{FF2B5EF4-FFF2-40B4-BE49-F238E27FC236}">
                <a16:creationId xmlns:a16="http://schemas.microsoft.com/office/drawing/2014/main" id="{55AF08E1-A41B-47D4-82A2-CE94071BDBDA}"/>
              </a:ext>
            </a:extLst>
          </p:cNvPr>
          <p:cNvGraphicFramePr>
            <a:graphicFrameLocks noGrp="1"/>
          </p:cNvGraphicFramePr>
          <p:nvPr>
            <p:ph type="tbl" sz="quarter" idx="13"/>
          </p:nvPr>
        </p:nvGraphicFramePr>
        <p:xfrm>
          <a:off x="452438" y="1673225"/>
          <a:ext cx="9001119" cy="2773380"/>
        </p:xfrm>
        <a:graphic>
          <a:graphicData uri="http://schemas.openxmlformats.org/drawingml/2006/table">
            <a:tbl>
              <a:tblPr firstRow="1" bandRow="1">
                <a:tableStyleId>{5C22544A-7EE6-4342-B048-85BDC9FD1C3A}</a:tableStyleId>
              </a:tblPr>
              <a:tblGrid>
                <a:gridCol w="1678203">
                  <a:extLst>
                    <a:ext uri="{9D8B030D-6E8A-4147-A177-3AD203B41FA5}">
                      <a16:colId xmlns:a16="http://schemas.microsoft.com/office/drawing/2014/main" val="20000"/>
                    </a:ext>
                  </a:extLst>
                </a:gridCol>
                <a:gridCol w="825930">
                  <a:extLst>
                    <a:ext uri="{9D8B030D-6E8A-4147-A177-3AD203B41FA5}">
                      <a16:colId xmlns:a16="http://schemas.microsoft.com/office/drawing/2014/main" val="20001"/>
                    </a:ext>
                  </a:extLst>
                </a:gridCol>
                <a:gridCol w="825930">
                  <a:extLst>
                    <a:ext uri="{9D8B030D-6E8A-4147-A177-3AD203B41FA5}">
                      <a16:colId xmlns:a16="http://schemas.microsoft.com/office/drawing/2014/main" val="20002"/>
                    </a:ext>
                  </a:extLst>
                </a:gridCol>
                <a:gridCol w="825930">
                  <a:extLst>
                    <a:ext uri="{9D8B030D-6E8A-4147-A177-3AD203B41FA5}">
                      <a16:colId xmlns:a16="http://schemas.microsoft.com/office/drawing/2014/main" val="20003"/>
                    </a:ext>
                  </a:extLst>
                </a:gridCol>
                <a:gridCol w="807521">
                  <a:extLst>
                    <a:ext uri="{9D8B030D-6E8A-4147-A177-3AD203B41FA5}">
                      <a16:colId xmlns:a16="http://schemas.microsoft.com/office/drawing/2014/main" val="20004"/>
                    </a:ext>
                  </a:extLst>
                </a:gridCol>
                <a:gridCol w="807521">
                  <a:extLst>
                    <a:ext uri="{9D8B030D-6E8A-4147-A177-3AD203B41FA5}">
                      <a16:colId xmlns:a16="http://schemas.microsoft.com/office/drawing/2014/main" val="20005"/>
                    </a:ext>
                  </a:extLst>
                </a:gridCol>
                <a:gridCol w="807521">
                  <a:extLst>
                    <a:ext uri="{9D8B030D-6E8A-4147-A177-3AD203B41FA5}">
                      <a16:colId xmlns:a16="http://schemas.microsoft.com/office/drawing/2014/main" val="20006"/>
                    </a:ext>
                  </a:extLst>
                </a:gridCol>
                <a:gridCol w="807521">
                  <a:extLst>
                    <a:ext uri="{9D8B030D-6E8A-4147-A177-3AD203B41FA5}">
                      <a16:colId xmlns:a16="http://schemas.microsoft.com/office/drawing/2014/main" val="20007"/>
                    </a:ext>
                  </a:extLst>
                </a:gridCol>
                <a:gridCol w="807521">
                  <a:extLst>
                    <a:ext uri="{9D8B030D-6E8A-4147-A177-3AD203B41FA5}">
                      <a16:colId xmlns:a16="http://schemas.microsoft.com/office/drawing/2014/main" val="20008"/>
                    </a:ext>
                  </a:extLst>
                </a:gridCol>
                <a:gridCol w="807521">
                  <a:extLst>
                    <a:ext uri="{9D8B030D-6E8A-4147-A177-3AD203B41FA5}">
                      <a16:colId xmlns:a16="http://schemas.microsoft.com/office/drawing/2014/main" val="20009"/>
                    </a:ext>
                  </a:extLst>
                </a:gridCol>
              </a:tblGrid>
              <a:tr h="224418">
                <a:tc rowSpan="2">
                  <a:txBody>
                    <a:bodyPr/>
                    <a:lstStyle/>
                    <a:p>
                      <a:pPr algn="ctr" fontAlgn="ctr"/>
                      <a:r>
                        <a:rPr lang="en-GB" sz="1000" b="0" i="0" u="none" strike="noStrike" dirty="0">
                          <a:solidFill>
                            <a:schemeClr val="bg1"/>
                          </a:solidFill>
                          <a:effectLst/>
                          <a:latin typeface="+mn-lt"/>
                        </a:rPr>
                        <a:t>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rowSpan="2">
                  <a:txBody>
                    <a:bodyPr/>
                    <a:lstStyle/>
                    <a:p>
                      <a:pPr algn="ctr" fontAlgn="ctr"/>
                      <a:r>
                        <a:rPr lang="en-GB" sz="1000" b="1" i="0" u="none" strike="noStrike" spc="20" baseline="0" dirty="0">
                          <a:effectLst/>
                          <a:latin typeface="+mn-lt"/>
                        </a:rPr>
                        <a:t>Population</a:t>
                      </a:r>
                      <a:r>
                        <a:rPr lang="en-GB" sz="1000" b="0" i="0" u="none" strike="noStrike" dirty="0">
                          <a:effectLst/>
                          <a:latin typeface="+mn-lt"/>
                        </a:rPr>
                        <a:t> (million)</a:t>
                      </a:r>
                      <a:r>
                        <a:rPr lang="en-GB" sz="1000" b="0" i="0" u="none" strike="noStrike" baseline="30000" dirty="0">
                          <a:effectLst/>
                          <a:latin typeface="+mn-lt"/>
                        </a:rPr>
                        <a:t>1</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rowSpan="2">
                  <a:txBody>
                    <a:bodyPr/>
                    <a:lstStyle/>
                    <a:p>
                      <a:pPr algn="ctr" fontAlgn="ctr"/>
                      <a:r>
                        <a:rPr lang="en-GB" sz="1000" b="1" i="0" u="none" strike="noStrike" spc="20" dirty="0">
                          <a:effectLst/>
                          <a:latin typeface="+mn-lt"/>
                        </a:rPr>
                        <a:t>GDP</a:t>
                      </a:r>
                      <a:r>
                        <a:rPr lang="en-GB" sz="1000" b="0" i="0" u="none" strike="noStrike" spc="20" dirty="0">
                          <a:effectLst/>
                          <a:latin typeface="+mn-lt"/>
                        </a:rPr>
                        <a:t> (USD billion)</a:t>
                      </a:r>
                      <a:r>
                        <a:rPr lang="en-GB" sz="1000" b="0" i="0" u="none" strike="noStrike" spc="20" baseline="30000" dirty="0">
                          <a:effectLst/>
                          <a:latin typeface="+mn-lt"/>
                        </a:rPr>
                        <a:t>1</a:t>
                      </a:r>
                      <a:r>
                        <a:rPr lang="en-GB" sz="1000" b="0" i="0" u="none" strike="noStrike" spc="20" dirty="0">
                          <a:effectLst/>
                          <a:latin typeface="+mn-lt"/>
                        </a:rPr>
                        <a:t>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en-GB" sz="1000" b="1" i="0" u="none" strike="noStrike" spc="20" dirty="0">
                          <a:effectLst/>
                          <a:latin typeface="+mn-lt"/>
                        </a:rPr>
                        <a:t>GDP per capita </a:t>
                      </a:r>
                      <a:r>
                        <a:rPr lang="en-GB" sz="1000" b="0" i="0" u="none" strike="noStrike" spc="20" dirty="0">
                          <a:effectLst/>
                          <a:latin typeface="+mn-lt"/>
                        </a:rPr>
                        <a:t>(USD thousand)</a:t>
                      </a:r>
                      <a:r>
                        <a:rPr lang="en-GB" sz="1000" b="0" i="0" u="none" strike="noStrike" spc="20" baseline="30000" dirty="0">
                          <a:effectLst/>
                          <a:latin typeface="+mn-lt"/>
                        </a:rPr>
                        <a:t>1</a:t>
                      </a:r>
                      <a:r>
                        <a:rPr lang="en-GB" sz="1000" b="0" i="0" u="none" strike="noStrike" spc="20" dirty="0">
                          <a:effectLst/>
                          <a:latin typeface="+mn-lt"/>
                        </a:rPr>
                        <a:t>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gridSpan="4">
                  <a:txBody>
                    <a:bodyPr/>
                    <a:lstStyle/>
                    <a:p>
                      <a:pPr algn="ctr" fontAlgn="ctr"/>
                      <a:r>
                        <a:rPr lang="en-GB" sz="1000" b="1" i="0" u="none" strike="noStrike" spc="20" dirty="0">
                          <a:solidFill>
                            <a:schemeClr val="bg1"/>
                          </a:solidFill>
                          <a:effectLst/>
                          <a:latin typeface="Franklin Gothic Book" panose="020B0503020102020204" pitchFamily="34" charset="0"/>
                        </a:rPr>
                        <a:t>Telecoms</a:t>
                      </a:r>
                      <a:r>
                        <a:rPr lang="en-GB" sz="1000" b="1" i="0" u="none" strike="noStrike" spc="20" baseline="0" dirty="0">
                          <a:solidFill>
                            <a:schemeClr val="bg1"/>
                          </a:solidFill>
                          <a:effectLst/>
                          <a:latin typeface="Franklin Gothic Book" panose="020B0503020102020204" pitchFamily="34" charset="0"/>
                        </a:rPr>
                        <a:t> </a:t>
                      </a:r>
                      <a:r>
                        <a:rPr lang="en-GB" sz="1000" b="1" i="0" u="none" strike="noStrike" spc="20" dirty="0">
                          <a:solidFill>
                            <a:schemeClr val="bg1"/>
                          </a:solidFill>
                          <a:effectLst/>
                          <a:latin typeface="Franklin Gothic Book" panose="020B0503020102020204" pitchFamily="34" charset="0"/>
                        </a:rPr>
                        <a:t>revenue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000" b="1" i="0" u="none" strike="noStrike" spc="20" dirty="0">
                          <a:solidFill>
                            <a:schemeClr val="bg1"/>
                          </a:solidFill>
                          <a:effectLst/>
                          <a:latin typeface="+mn-lt"/>
                        </a:rPr>
                        <a:t>Mobile SIM population penetration</a:t>
                      </a:r>
                      <a:r>
                        <a:rPr lang="en-GB" sz="1000" b="1" i="0" u="none" strike="noStrike" spc="20" baseline="30000" dirty="0">
                          <a:solidFill>
                            <a:schemeClr val="bg1"/>
                          </a:solidFill>
                          <a:effectLst/>
                          <a:latin typeface="+mn-lt"/>
                        </a:rPr>
                        <a:t>2</a:t>
                      </a:r>
                      <a:endParaRPr lang="en-GB" sz="1000" b="1" i="0" u="none" strike="noStrike" spc="20" dirty="0">
                        <a:solidFill>
                          <a:schemeClr val="bg1"/>
                        </a:solidFill>
                        <a:effectLst/>
                        <a:latin typeface="+mn-lt"/>
                      </a:endParaRP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rowSpan="2">
                  <a:txBody>
                    <a:bodyPr/>
                    <a:lstStyle/>
                    <a:p>
                      <a:pPr algn="ctr" fontAlgn="ctr"/>
                      <a:r>
                        <a:rPr lang="en-GB" sz="1000" b="1" i="0" u="none" strike="noStrike" spc="20" dirty="0">
                          <a:solidFill>
                            <a:schemeClr val="bg1"/>
                          </a:solidFill>
                          <a:effectLst/>
                          <a:latin typeface="+mn-lt"/>
                        </a:rPr>
                        <a:t>Fixed broadband population penetration</a:t>
                      </a:r>
                      <a:r>
                        <a:rPr lang="en-GB" sz="1000" b="1" i="0" u="none" strike="noStrike" spc="20" baseline="30000" dirty="0">
                          <a:solidFill>
                            <a:schemeClr val="bg1"/>
                          </a:solidFill>
                          <a:effectLst/>
                          <a:latin typeface="+mn-lt"/>
                        </a:rPr>
                        <a:t>3</a:t>
                      </a:r>
                      <a:endParaRPr lang="en-GB" sz="1000" b="1" i="0" u="none" strike="noStrike" spc="20" dirty="0">
                        <a:solidFill>
                          <a:schemeClr val="bg1"/>
                        </a:solidFill>
                        <a:effectLst/>
                        <a:latin typeface="+mn-lt"/>
                      </a:endParaRP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96307">
                <a:tc vMerge="1">
                  <a:txBody>
                    <a:bodyPr/>
                    <a:lstStyle/>
                    <a:p>
                      <a:endParaRPr lang="en-GB"/>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21F72"/>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000" b="1" i="0" u="none" strike="noStrike" spc="20" baseline="0" dirty="0">
                          <a:solidFill>
                            <a:schemeClr val="bg1"/>
                          </a:solidFill>
                          <a:effectLst/>
                          <a:latin typeface="+mn-lt"/>
                        </a:rPr>
                        <a:t>Mobile</a:t>
                      </a:r>
                    </a:p>
                    <a:p>
                      <a:pPr algn="ctr" fontAlgn="ctr"/>
                      <a:endParaRPr lang="en-GB" sz="1000" b="0" i="0" u="none" strike="noStrike" dirty="0">
                        <a:solidFill>
                          <a:schemeClr val="bg1"/>
                        </a:solidFill>
                        <a:effectLst/>
                        <a:latin typeface="+mn-lt"/>
                      </a:endParaRPr>
                    </a:p>
                    <a:p>
                      <a:pPr algn="ctr" fontAlgn="ctr"/>
                      <a:r>
                        <a:rPr lang="en-GB" sz="1000" b="0" i="0" u="none" strike="noStrike" dirty="0">
                          <a:solidFill>
                            <a:schemeClr val="bg1"/>
                          </a:solidFill>
                          <a:effectLst/>
                          <a:latin typeface="+mn-lt"/>
                        </a:rPr>
                        <a:t>(USD billion) </a:t>
                      </a:r>
                    </a:p>
                  </a:txBody>
                  <a:tcPr marL="36064" marR="36064"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fontAlgn="ctr"/>
                      <a:r>
                        <a:rPr lang="en-GB" sz="1000" b="1" i="0" u="none" strike="noStrike" spc="20" baseline="0" dirty="0">
                          <a:solidFill>
                            <a:schemeClr val="bg1"/>
                          </a:solidFill>
                          <a:effectLst/>
                          <a:latin typeface="+mn-lt"/>
                        </a:rPr>
                        <a:t>IoT</a:t>
                      </a:r>
                    </a:p>
                    <a:p>
                      <a:pPr algn="ctr" fontAlgn="ctr"/>
                      <a:endParaRPr lang="en-GB" sz="1000" b="0" i="0" u="none" strike="noStrike" dirty="0">
                        <a:solidFill>
                          <a:schemeClr val="bg1"/>
                        </a:solidFill>
                        <a:effectLst/>
                        <a:latin typeface="+mn-lt"/>
                      </a:endParaRPr>
                    </a:p>
                    <a:p>
                      <a:pPr algn="ctr" fontAlgn="ctr"/>
                      <a:r>
                        <a:rPr lang="en-GB" sz="1000" b="0" i="0" u="none" strike="noStrike" dirty="0">
                          <a:solidFill>
                            <a:schemeClr val="bg1"/>
                          </a:solidFill>
                          <a:effectLst/>
                          <a:latin typeface="+mn-lt"/>
                        </a:rPr>
                        <a:t>(USD billion)</a:t>
                      </a:r>
                    </a:p>
                  </a:txBody>
                  <a:tcPr marL="36064" marR="36064"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fontAlgn="ctr"/>
                      <a:r>
                        <a:rPr lang="en-GB" sz="1000" b="1" i="0" u="none" strike="noStrike" spc="20" baseline="0" dirty="0">
                          <a:solidFill>
                            <a:schemeClr val="bg1"/>
                          </a:solidFill>
                          <a:effectLst/>
                          <a:latin typeface="+mn-lt"/>
                        </a:rPr>
                        <a:t>Consumer fixed</a:t>
                      </a:r>
                    </a:p>
                    <a:p>
                      <a:pPr algn="ctr" fontAlgn="ctr"/>
                      <a:r>
                        <a:rPr lang="en-GB" sz="1000" b="0" i="0" u="none" strike="noStrike" dirty="0">
                          <a:solidFill>
                            <a:schemeClr val="bg1"/>
                          </a:solidFill>
                          <a:effectLst/>
                          <a:latin typeface="+mn-lt"/>
                        </a:rPr>
                        <a:t>(USD billion) </a:t>
                      </a:r>
                    </a:p>
                  </a:txBody>
                  <a:tcPr marL="36064" marR="36064"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fontAlgn="ctr"/>
                      <a:r>
                        <a:rPr lang="en-GB" sz="1000" b="1" i="0" u="none" strike="noStrike" spc="20" baseline="0" dirty="0">
                          <a:solidFill>
                            <a:schemeClr val="bg1"/>
                          </a:solidFill>
                          <a:effectLst/>
                          <a:latin typeface="+mn-lt"/>
                        </a:rPr>
                        <a:t>Business fixed</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bg1"/>
                          </a:solidFill>
                          <a:effectLst/>
                          <a:latin typeface="+mn-lt"/>
                        </a:rPr>
                        <a:t>(USD billion) </a:t>
                      </a:r>
                    </a:p>
                  </a:txBody>
                  <a:tcPr marL="36064" marR="36064"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vMerge="1">
                  <a:txBody>
                    <a:bodyPr/>
                    <a:lstStyle/>
                    <a:p>
                      <a:pPr algn="ctr" fontAlgn="ctr"/>
                      <a:endParaRPr lang="en-GB" sz="1000" b="0" i="0" u="none" strike="noStrike">
                        <a:solidFill>
                          <a:schemeClr val="bg1"/>
                        </a:solidFill>
                        <a:effectLst/>
                        <a:latin typeface="Franklin Gothic Medium" panose="020B0603020102020204" pitchFamily="34" charset="0"/>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vMerge="1">
                  <a:txBody>
                    <a:bodyPr/>
                    <a:lstStyle/>
                    <a:p>
                      <a:pPr algn="ctr" fontAlgn="ctr"/>
                      <a:endParaRPr lang="en-GB" sz="1000" b="0" i="0" u="none" strike="noStrike">
                        <a:solidFill>
                          <a:schemeClr val="bg1"/>
                        </a:solidFill>
                        <a:effectLst/>
                        <a:latin typeface="Franklin Gothic Medium" panose="020B06030201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North America</a:t>
                      </a:r>
                    </a:p>
                  </a:txBody>
                  <a:tcPr marL="72127" marR="72127" marT="0" marB="0" anchor="ctr">
                    <a:lnT w="38100" cap="flat" cmpd="sng" algn="ctr">
                      <a:solidFill>
                        <a:schemeClr val="bg1"/>
                      </a:solidFill>
                      <a:prstDash val="solid"/>
                      <a:round/>
                      <a:headEnd type="none" w="med" len="med"/>
                      <a:tailEnd type="none" w="med" len="med"/>
                    </a:lnT>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367.6</a:t>
                      </a:r>
                    </a:p>
                  </a:txBody>
                  <a:tcPr marL="72000" marR="72000" marT="0" marB="0"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23 172</a:t>
                      </a:r>
                    </a:p>
                  </a:txBody>
                  <a:tcPr marL="72000" marR="7200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63.0</a:t>
                      </a:r>
                    </a:p>
                  </a:txBody>
                  <a:tcPr marL="72000" marR="7200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202.3</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3.4</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192.8</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102.6</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106.2%</a:t>
                      </a:r>
                    </a:p>
                  </a:txBody>
                  <a:tcPr marL="72000" marR="72000" marT="0" marB="0"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34.6%</a:t>
                      </a:r>
                    </a:p>
                  </a:txBody>
                  <a:tcPr marL="72000" marR="72000" marT="0" marB="0" anchor="ctr">
                    <a:lnT w="381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2"/>
                  </a:ext>
                </a:extLst>
              </a:tr>
              <a:tr h="2244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ranklin Gothic Book" panose="020B0503020102020204" pitchFamily="34" charset="0"/>
                        </a:rPr>
                        <a:t>Latin America</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651.1</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5 285</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8.1</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48.6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32.8</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14.5</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101.9%</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13.4%</a:t>
                      </a:r>
                    </a:p>
                  </a:txBody>
                  <a:tcPr marL="72000" marR="72000" marT="0" marB="0" anchor="ctr">
                    <a:solidFill>
                      <a:schemeClr val="accent5">
                        <a:lumMod val="20000"/>
                        <a:lumOff val="80000"/>
                      </a:schemeClr>
                    </a:solidFill>
                  </a:tcPr>
                </a:tc>
                <a:extLst>
                  <a:ext uri="{0D108BD9-81ED-4DB2-BD59-A6C34878D82A}">
                    <a16:rowId xmlns:a16="http://schemas.microsoft.com/office/drawing/2014/main" val="2710655404"/>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Western Europe</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422.5</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17 714</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41.9</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114.8</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2.2</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99.8</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76.9</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122.6%</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39.1%</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3"/>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Central and Eastern Europe</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407.9</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4 473</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11.0</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39.4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0.9</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16.6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14.8</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132.9%</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22.3%</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4"/>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Developed Asia–Pacific</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247.0</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9 775</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39.6</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102.4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1.3</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48.6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42.3</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130.7%</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34.9%</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5"/>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Emerging Asia–Pacific</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4072.7</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20 773</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5.1</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218.6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5.4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64.1</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28.5</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96.4%</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12.6%</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6"/>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Middle East and North Africa</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459.5</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3 639</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7.9</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42.6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12.4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9.6</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107.8%</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7.5%</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8"/>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Sub-Saharan Africa</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1123.7</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1 726</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1.5</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32.1</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0.3</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4.0</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2.7</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76.9%</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0.5%</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9"/>
                  </a:ext>
                </a:extLst>
              </a:tr>
              <a:tr h="224418">
                <a:tc>
                  <a:txBody>
                    <a:bodyPr/>
                    <a:lstStyle/>
                    <a:p>
                      <a:pPr marL="0" algn="l" defTabSz="914400" rtl="0" eaLnBrk="1" fontAlgn="ctr" latinLnBrk="0" hangingPunct="1"/>
                      <a:r>
                        <a:rPr lang="en-GB" sz="1000" b="1" i="0" u="none" strike="noStrike" kern="1200" spc="20" baseline="0" dirty="0">
                          <a:solidFill>
                            <a:srgbClr val="000000"/>
                          </a:solidFill>
                          <a:effectLst/>
                          <a:latin typeface="+mn-lt"/>
                          <a:ea typeface="+mn-ea"/>
                          <a:cs typeface="+mn-cs"/>
                        </a:rPr>
                        <a:t>Worldwide</a:t>
                      </a:r>
                    </a:p>
                  </a:txBody>
                  <a:tcPr marL="72127" marR="72127" marT="0" marB="0" anchor="ct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7751.9</a:t>
                      </a:r>
                    </a:p>
                  </a:txBody>
                  <a:tcPr marL="72000" marR="72000" marT="0" marB="0" anchor="ctr">
                    <a:solidFill>
                      <a:schemeClr val="accent2">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    86 556</a:t>
                      </a:r>
                    </a:p>
                  </a:txBody>
                  <a:tcPr marL="72000" marR="72000" marT="0" marB="0" anchor="ctr">
                    <a:solidFill>
                      <a:schemeClr val="accent1">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11.2</a:t>
                      </a:r>
                    </a:p>
                  </a:txBody>
                  <a:tcPr marL="72000" marR="72000" marT="0" marB="0" anchor="ctr">
                    <a:solidFill>
                      <a:schemeClr val="accent1">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800.9</a:t>
                      </a:r>
                    </a:p>
                  </a:txBody>
                  <a:tcPr marL="72000" marR="72000" marT="0" marB="0" anchor="ctr">
                    <a:solidFill>
                      <a:schemeClr val="accent4">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14.5</a:t>
                      </a:r>
                    </a:p>
                  </a:txBody>
                  <a:tcPr marL="72000" marR="72000" marT="0" marB="0" anchor="ctr">
                    <a:solidFill>
                      <a:schemeClr val="accent4">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471.2</a:t>
                      </a:r>
                    </a:p>
                  </a:txBody>
                  <a:tcPr marL="72000" marR="72000" marT="0" marB="0" anchor="ctr">
                    <a:solidFill>
                      <a:schemeClr val="accent4">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291.8</a:t>
                      </a:r>
                    </a:p>
                  </a:txBody>
                  <a:tcPr marL="72000" marR="72000" marT="0" marB="0" anchor="ctr">
                    <a:solidFill>
                      <a:schemeClr val="accent4">
                        <a:lumMod val="20000"/>
                        <a:lumOff val="80000"/>
                        <a:alpha val="50000"/>
                      </a:schemeClr>
                    </a:solidFill>
                  </a:tcPr>
                </a:tc>
                <a:tc>
                  <a:txBody>
                    <a:bodyPr/>
                    <a:lstStyle/>
                    <a:p>
                      <a:pPr marL="0" algn="r" defTabSz="914400" rtl="0" eaLnBrk="1" fontAlgn="b" latinLnBrk="0" hangingPunct="1"/>
                      <a:r>
                        <a:rPr lang="en-GB" sz="1000" b="1" i="0" u="none" strike="noStrike" kern="1200" spc="20" baseline="0" dirty="0">
                          <a:solidFill>
                            <a:srgbClr val="000000"/>
                          </a:solidFill>
                          <a:effectLst/>
                          <a:latin typeface="+mn-lt"/>
                          <a:ea typeface="+mn-ea"/>
                          <a:cs typeface="+mn-cs"/>
                        </a:rPr>
                        <a:t>99.6%</a:t>
                      </a:r>
                    </a:p>
                  </a:txBody>
                  <a:tcPr marL="72000" marR="72000" marT="0" marB="0" anchor="ctr">
                    <a:solidFill>
                      <a:schemeClr val="accent5">
                        <a:lumMod val="20000"/>
                        <a:lumOff val="80000"/>
                        <a:alpha val="50000"/>
                      </a:schemeClr>
                    </a:solidFill>
                  </a:tcPr>
                </a:tc>
                <a:tc>
                  <a:txBody>
                    <a:bodyPr/>
                    <a:lstStyle/>
                    <a:p>
                      <a:pPr marL="0" algn="r" defTabSz="914400" rtl="0" eaLnBrk="1" fontAlgn="b" latinLnBrk="0" hangingPunct="1"/>
                      <a:r>
                        <a:rPr lang="en-GB" sz="1000" b="1" i="0" u="none" strike="noStrike" kern="1200" spc="20" baseline="0" dirty="0">
                          <a:solidFill>
                            <a:srgbClr val="000000"/>
                          </a:solidFill>
                          <a:effectLst/>
                          <a:latin typeface="+mn-lt"/>
                          <a:ea typeface="+mn-ea"/>
                          <a:cs typeface="+mn-cs"/>
                        </a:rPr>
                        <a:t>14.3%</a:t>
                      </a:r>
                    </a:p>
                  </a:txBody>
                  <a:tcPr marL="72000" marR="72000" marT="0" marB="0" anchor="ctr">
                    <a:solidFill>
                      <a:schemeClr val="accent5">
                        <a:lumMod val="20000"/>
                        <a:lumOff val="80000"/>
                        <a:alpha val="50000"/>
                      </a:schemeClr>
                    </a:solidFill>
                  </a:tcPr>
                </a:tc>
                <a:extLst>
                  <a:ext uri="{0D108BD9-81ED-4DB2-BD59-A6C34878D82A}">
                    <a16:rowId xmlns:a16="http://schemas.microsoft.com/office/drawing/2014/main" val="4289832386"/>
                  </a:ext>
                </a:extLst>
              </a:tr>
            </a:tbl>
          </a:graphicData>
        </a:graphic>
      </p:graphicFrame>
      <p:sp>
        <p:nvSpPr>
          <p:cNvPr id="13" name="Text Placeholder 12">
            <a:extLst>
              <a:ext uri="{FF2B5EF4-FFF2-40B4-BE49-F238E27FC236}">
                <a16:creationId xmlns:a16="http://schemas.microsoft.com/office/drawing/2014/main" id="{1EC7A293-5B61-43E6-A19E-D5336305FB4F}"/>
              </a:ext>
            </a:extLst>
          </p:cNvPr>
          <p:cNvSpPr>
            <a:spLocks noGrp="1"/>
          </p:cNvSpPr>
          <p:nvPr>
            <p:ph type="body" sz="quarter" idx="16"/>
          </p:nvPr>
        </p:nvSpPr>
        <p:spPr/>
        <p:txBody>
          <a:bodyPr/>
          <a:lstStyle/>
          <a:p>
            <a:r>
              <a:rPr lang="en-GB" dirty="0"/>
              <a:t>Figure 25: Metrics for the eight regions modelled individually and worldwide, 2019</a:t>
            </a:r>
          </a:p>
          <a:p>
            <a:endParaRPr lang="en-GB" dirty="0"/>
          </a:p>
        </p:txBody>
      </p:sp>
      <p:sp>
        <p:nvSpPr>
          <p:cNvPr id="4" name="Slide Number Placeholder 3">
            <a:extLst>
              <a:ext uri="{FF2B5EF4-FFF2-40B4-BE49-F238E27FC236}">
                <a16:creationId xmlns:a16="http://schemas.microsoft.com/office/drawing/2014/main" id="{4F5968EA-6EF4-4212-981D-876ABD402EC3}"/>
              </a:ext>
            </a:extLst>
          </p:cNvPr>
          <p:cNvSpPr>
            <a:spLocks noGrp="1"/>
          </p:cNvSpPr>
          <p:nvPr>
            <p:ph type="sldNum" sz="quarter" idx="4"/>
          </p:nvPr>
        </p:nvSpPr>
        <p:spPr/>
        <p:txBody>
          <a:bodyPr/>
          <a:lstStyle/>
          <a:p>
            <a:fld id="{E78626B2-E168-480E-BAE6-B60060C6AB83}" type="slidenum">
              <a:rPr lang="en-GB" smtClean="0"/>
              <a:pPr/>
              <a:t>21</a:t>
            </a:fld>
            <a:endParaRPr lang="en-GB" dirty="0"/>
          </a:p>
        </p:txBody>
      </p:sp>
      <p:sp>
        <p:nvSpPr>
          <p:cNvPr id="7" name="Title 6">
            <a:extLst>
              <a:ext uri="{FF2B5EF4-FFF2-40B4-BE49-F238E27FC236}">
                <a16:creationId xmlns:a16="http://schemas.microsoft.com/office/drawing/2014/main" id="{7B006AD2-3056-4AC3-BCC1-AAA3943075A2}"/>
              </a:ext>
            </a:extLst>
          </p:cNvPr>
          <p:cNvSpPr>
            <a:spLocks noGrp="1"/>
          </p:cNvSpPr>
          <p:nvPr>
            <p:ph type="title"/>
          </p:nvPr>
        </p:nvSpPr>
        <p:spPr/>
        <p:txBody>
          <a:bodyPr/>
          <a:lstStyle/>
          <a:p>
            <a:r>
              <a:rPr lang="en-GB" dirty="0"/>
              <a:t>Overall telecoms services: </a:t>
            </a:r>
            <a:r>
              <a:rPr lang="en-GB" dirty="0">
                <a:solidFill>
                  <a:schemeClr val="accent2"/>
                </a:solidFill>
              </a:rPr>
              <a:t>regional service breakouts</a:t>
            </a:r>
            <a:endParaRPr lang="en-GB" dirty="0"/>
          </a:p>
        </p:txBody>
      </p:sp>
      <p:sp>
        <p:nvSpPr>
          <p:cNvPr id="14" name="Text Placeholder 13">
            <a:extLst>
              <a:ext uri="{FF2B5EF4-FFF2-40B4-BE49-F238E27FC236}">
                <a16:creationId xmlns:a16="http://schemas.microsoft.com/office/drawing/2014/main" id="{EC7491EC-212F-4B41-9676-28EA8AA8FBDE}"/>
              </a:ext>
            </a:extLst>
          </p:cNvPr>
          <p:cNvSpPr>
            <a:spLocks noGrp="1"/>
          </p:cNvSpPr>
          <p:nvPr>
            <p:ph type="body" sz="quarter" idx="19"/>
          </p:nvPr>
        </p:nvSpPr>
        <p:spPr/>
        <p:txBody>
          <a:bodyPr/>
          <a:lstStyle/>
          <a:p>
            <a:pPr marL="0"/>
            <a:r>
              <a:rPr lang="en-GB" baseline="30000" dirty="0"/>
              <a:t>1  </a:t>
            </a:r>
            <a:r>
              <a:rPr lang="en-GB" dirty="0"/>
              <a:t>Population and GDP data is from the Economist Intelligence Unit. The rest of the data are from Analysys Mason’s DataHub.</a:t>
            </a:r>
            <a:br>
              <a:rPr lang="en-GB" dirty="0"/>
            </a:br>
            <a:r>
              <a:rPr lang="en-GB" baseline="30000" dirty="0"/>
              <a:t>2  </a:t>
            </a:r>
            <a:r>
              <a:rPr lang="en-GB" dirty="0"/>
              <a:t>Excludes IoT SIMs.</a:t>
            </a:r>
            <a:br>
              <a:rPr lang="en-GB" dirty="0"/>
            </a:br>
            <a:r>
              <a:rPr lang="en-GB" baseline="30000" dirty="0"/>
              <a:t>3  </a:t>
            </a:r>
            <a:r>
              <a:rPr lang="en-GB" dirty="0"/>
              <a:t>Total fixed broadband connections (including business) expressed as a share of population.</a:t>
            </a:r>
          </a:p>
        </p:txBody>
      </p:sp>
      <p:sp>
        <p:nvSpPr>
          <p:cNvPr id="9" name="Text Placeholder 8">
            <a:extLst>
              <a:ext uri="{FF2B5EF4-FFF2-40B4-BE49-F238E27FC236}">
                <a16:creationId xmlns:a16="http://schemas.microsoft.com/office/drawing/2014/main" id="{FAEA9137-FBAF-4E94-A87C-A3990ED066B7}"/>
              </a:ext>
            </a:extLst>
          </p:cNvPr>
          <p:cNvSpPr>
            <a:spLocks noGrp="1"/>
          </p:cNvSpPr>
          <p:nvPr>
            <p:ph type="body" sz="quarter" idx="12"/>
          </p:nvPr>
        </p:nvSpPr>
        <p:spPr>
          <a:xfrm>
            <a:off x="453673" y="4681056"/>
            <a:ext cx="8999889" cy="1519717"/>
          </a:xfrm>
        </p:spPr>
        <p:txBody>
          <a:bodyPr/>
          <a:lstStyle/>
          <a:p>
            <a:pPr marL="4762" lvl="1" indent="0">
              <a:buClr>
                <a:schemeClr val="accent2"/>
              </a:buClr>
              <a:buNone/>
            </a:pPr>
            <a:r>
              <a:rPr lang="en-GB" dirty="0"/>
              <a:t>Macroeconomic and general regional factors (such as population) provide significant context for the telecoms revenue figures that we track in the Analysys Mason DataHub. The availability of fixed broadband services remains limited in Latin America, emerging Asia–Pacific, the Middle East and North Africa and Sub-Saharan Africa because of the costs associated with infrastructure deployment and the low GDP per capita, both of which limit service affordability. Mobile SIM penetration in Sub-Saharan Africa is growing steadily, but remains considerably lower than 100% (it is close to, or above, 100% elsewhere). Almost 50 operators worldwide launched 5G services in 2019, and many more are preparing to do the same in 2020. Many 5G launches are associated with improved network capacity and data speeds, and several CSPs initially offered 5G in the form of fixed-wireless access broadband. CSPs in North America and developed Asia–Pacific are leading the 5G race, but those in emerging regions such as China are also moving quickly.</a:t>
            </a:r>
          </a:p>
        </p:txBody>
      </p:sp>
    </p:spTree>
    <p:extLst>
      <p:ext uri="{BB962C8B-B14F-4D97-AF65-F5344CB8AC3E}">
        <p14:creationId xmlns:p14="http://schemas.microsoft.com/office/powerpoint/2010/main" val="267343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D706E9-5966-48C2-B94A-CA42624D9424}"/>
              </a:ext>
            </a:extLst>
          </p:cNvPr>
          <p:cNvSpPr>
            <a:spLocks noGrp="1"/>
          </p:cNvSpPr>
          <p:nvPr>
            <p:ph type="body" sz="quarter" idx="16"/>
          </p:nvPr>
        </p:nvSpPr>
        <p:spPr/>
        <p:txBody>
          <a:bodyPr lIns="0" rIns="0" anchor="t"/>
          <a:lstStyle/>
          <a:p>
            <a:r>
              <a:rPr lang="en-GB" dirty="0">
                <a:latin typeface="Franklin Gothic Book"/>
                <a:ea typeface="ＭＳ Ｐゴシック"/>
                <a:cs typeface="Arial"/>
              </a:rPr>
              <a:t>Figure 26: Overall telecoms revenue by region and service type, 2019</a:t>
            </a:r>
            <a:endParaRPr lang="en-GB" dirty="0"/>
          </a:p>
        </p:txBody>
      </p:sp>
      <p:sp>
        <p:nvSpPr>
          <p:cNvPr id="4" name="Slide Number Placeholder 3">
            <a:extLst>
              <a:ext uri="{FF2B5EF4-FFF2-40B4-BE49-F238E27FC236}">
                <a16:creationId xmlns:a16="http://schemas.microsoft.com/office/drawing/2014/main" id="{50D72353-F103-4FC8-8AEB-CDCD65D363C9}"/>
              </a:ext>
            </a:extLst>
          </p:cNvPr>
          <p:cNvSpPr>
            <a:spLocks noGrp="1"/>
          </p:cNvSpPr>
          <p:nvPr>
            <p:ph type="sldNum" sz="quarter" idx="4"/>
          </p:nvPr>
        </p:nvSpPr>
        <p:spPr/>
        <p:txBody>
          <a:bodyPr/>
          <a:lstStyle/>
          <a:p>
            <a:fld id="{E78626B2-E168-480E-BAE6-B60060C6AB83}" type="slidenum">
              <a:rPr lang="en-GB" smtClean="0"/>
              <a:pPr/>
              <a:t>22</a:t>
            </a:fld>
            <a:endParaRPr lang="en-GB" dirty="0"/>
          </a:p>
        </p:txBody>
      </p:sp>
      <p:sp>
        <p:nvSpPr>
          <p:cNvPr id="8" name="Title 7">
            <a:extLst>
              <a:ext uri="{FF2B5EF4-FFF2-40B4-BE49-F238E27FC236}">
                <a16:creationId xmlns:a16="http://schemas.microsoft.com/office/drawing/2014/main" id="{F754A4A0-36C9-4382-8ED3-B3B5038C1B84}"/>
              </a:ext>
            </a:extLst>
          </p:cNvPr>
          <p:cNvSpPr>
            <a:spLocks noGrp="1"/>
          </p:cNvSpPr>
          <p:nvPr>
            <p:ph type="title"/>
          </p:nvPr>
        </p:nvSpPr>
        <p:spPr/>
        <p:txBody>
          <a:bodyPr/>
          <a:lstStyle/>
          <a:p>
            <a:r>
              <a:rPr lang="en-GB" dirty="0"/>
              <a:t>Overall telecoms services: </a:t>
            </a:r>
            <a:r>
              <a:rPr lang="en-GB" dirty="0">
                <a:solidFill>
                  <a:schemeClr val="accent2"/>
                </a:solidFill>
              </a:rPr>
              <a:t>regional service comparison</a:t>
            </a:r>
            <a:endParaRPr lang="en-GB" dirty="0"/>
          </a:p>
        </p:txBody>
      </p:sp>
      <p:graphicFrame>
        <p:nvGraphicFramePr>
          <p:cNvPr id="12" name="Chart Placeholder 13">
            <a:extLst>
              <a:ext uri="{FF2B5EF4-FFF2-40B4-BE49-F238E27FC236}">
                <a16:creationId xmlns:a16="http://schemas.microsoft.com/office/drawing/2014/main" id="{A41C904B-F41A-4B28-928E-BFC0CFAB3BF0}"/>
              </a:ext>
            </a:extLst>
          </p:cNvPr>
          <p:cNvGraphicFramePr>
            <a:graphicFrameLocks noGrp="1"/>
          </p:cNvGraphicFramePr>
          <p:nvPr>
            <p:ph type="pic" sz="quarter" idx="18"/>
          </p:nvPr>
        </p:nvGraphicFramePr>
        <p:xfrm>
          <a:off x="258763" y="1676400"/>
          <a:ext cx="9342437"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A555666C-4DBE-4267-9910-BA2EA0DD0C86}"/>
              </a:ext>
            </a:extLst>
          </p:cNvPr>
          <p:cNvSpPr>
            <a:spLocks noChangeArrowheads="1"/>
          </p:cNvSpPr>
          <p:nvPr/>
        </p:nvSpPr>
        <p:spPr bwMode="auto">
          <a:xfrm>
            <a:off x="8408404" y="6125289"/>
            <a:ext cx="10451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a:t>
            </a:r>
            <a:r>
              <a:rPr kumimoji="0" lang="en-GB" sz="800" b="0" i="0" u="none" strike="noStrike" cap="none" normalizeH="0" dirty="0">
                <a:ln>
                  <a:noFill/>
                </a:ln>
                <a:solidFill>
                  <a:schemeClr val="bg1">
                    <a:lumMod val="50000"/>
                  </a:schemeClr>
                </a:solidFill>
                <a:effectLst/>
                <a:latin typeface="Franklin Gothic Book" panose="020B0503020102020204" pitchFamily="34" charset="0"/>
                <a:cs typeface="Arial" pitchFamily="34" charset="0"/>
              </a:rPr>
              <a:t> </a:t>
            </a:r>
            <a:r>
              <a:rPr lang="en-GB" sz="800" dirty="0">
                <a:solidFill>
                  <a:schemeClr val="bg1">
                    <a:lumMod val="50000"/>
                  </a:schemeClr>
                </a:solidFill>
                <a:latin typeface="Franklin Gothic Book" panose="020B0503020102020204" pitchFamily="34" charset="0"/>
                <a:cs typeface="Arial" pitchFamily="34" charset="0"/>
              </a:rPr>
              <a:t>Mason</a:t>
            </a:r>
            <a:endPar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37591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2C043B-03E3-4F7E-995A-4E2A52628669}"/>
              </a:ext>
            </a:extLst>
          </p:cNvPr>
          <p:cNvSpPr>
            <a:spLocks noGrp="1"/>
          </p:cNvSpPr>
          <p:nvPr>
            <p:ph type="title"/>
          </p:nvPr>
        </p:nvSpPr>
        <p:spPr/>
        <p:txBody>
          <a:bodyPr/>
          <a:lstStyle/>
          <a:p>
            <a:r>
              <a:rPr lang="en-GB" dirty="0"/>
              <a:t>Overall telecoms services: </a:t>
            </a:r>
            <a:r>
              <a:rPr lang="en-GB" dirty="0">
                <a:solidFill>
                  <a:schemeClr val="accent2"/>
                </a:solidFill>
              </a:rPr>
              <a:t>investments and spending </a:t>
            </a:r>
            <a:endParaRPr lang="en-US" dirty="0">
              <a:solidFill>
                <a:schemeClr val="accent2"/>
              </a:solidFill>
            </a:endParaRPr>
          </a:p>
        </p:txBody>
      </p:sp>
      <p:sp>
        <p:nvSpPr>
          <p:cNvPr id="3" name="Text Placeholder 2">
            <a:extLst>
              <a:ext uri="{FF2B5EF4-FFF2-40B4-BE49-F238E27FC236}">
                <a16:creationId xmlns:a16="http://schemas.microsoft.com/office/drawing/2014/main" id="{5B8A433C-1383-44B0-8E6A-11487CE38A94}"/>
              </a:ext>
            </a:extLst>
          </p:cNvPr>
          <p:cNvSpPr>
            <a:spLocks noGrp="1"/>
          </p:cNvSpPr>
          <p:nvPr>
            <p:ph type="body" sz="quarter" idx="15"/>
          </p:nvPr>
        </p:nvSpPr>
        <p:spPr/>
        <p:txBody>
          <a:bodyPr/>
          <a:lstStyle/>
          <a:p>
            <a:r>
              <a:rPr lang="en-GB" dirty="0"/>
              <a:t>Figure 28: </a:t>
            </a:r>
            <a:r>
              <a:rPr lang="en-GB" dirty="0">
                <a:solidFill>
                  <a:srgbClr val="000000"/>
                </a:solidFill>
              </a:rPr>
              <a:t>Wireline and wireless opex, worldwide, 2017–2026</a:t>
            </a:r>
          </a:p>
        </p:txBody>
      </p:sp>
      <p:sp>
        <p:nvSpPr>
          <p:cNvPr id="4" name="Slide Number Placeholder 3">
            <a:extLst>
              <a:ext uri="{FF2B5EF4-FFF2-40B4-BE49-F238E27FC236}">
                <a16:creationId xmlns:a16="http://schemas.microsoft.com/office/drawing/2014/main" id="{B2335908-F52C-4D26-A9DE-5BA8A3EAB0F5}"/>
              </a:ext>
            </a:extLst>
          </p:cNvPr>
          <p:cNvSpPr>
            <a:spLocks noGrp="1"/>
          </p:cNvSpPr>
          <p:nvPr>
            <p:ph type="sldNum" sz="quarter" idx="4"/>
          </p:nvPr>
        </p:nvSpPr>
        <p:spPr/>
        <p:txBody>
          <a:bodyPr/>
          <a:lstStyle/>
          <a:p>
            <a:fld id="{E78626B2-E168-480E-BAE6-B60060C6AB83}" type="slidenum">
              <a:rPr lang="en-GB" smtClean="0"/>
              <a:pPr/>
              <a:t>23</a:t>
            </a:fld>
            <a:endParaRPr lang="en-GB" dirty="0"/>
          </a:p>
        </p:txBody>
      </p:sp>
      <p:sp>
        <p:nvSpPr>
          <p:cNvPr id="14" name="Text Placeholder 13">
            <a:extLst>
              <a:ext uri="{FF2B5EF4-FFF2-40B4-BE49-F238E27FC236}">
                <a16:creationId xmlns:a16="http://schemas.microsoft.com/office/drawing/2014/main" id="{8997625B-7509-4FB1-8BD9-1EB4975993FF}"/>
              </a:ext>
            </a:extLst>
          </p:cNvPr>
          <p:cNvSpPr>
            <a:spLocks noGrp="1"/>
          </p:cNvSpPr>
          <p:nvPr>
            <p:ph type="body" sz="quarter" idx="20"/>
          </p:nvPr>
        </p:nvSpPr>
        <p:spPr>
          <a:xfrm>
            <a:off x="5210217" y="3817328"/>
            <a:ext cx="4248150" cy="2383447"/>
          </a:xfrm>
        </p:spPr>
        <p:txBody>
          <a:bodyPr/>
          <a:lstStyle/>
          <a:p>
            <a:r>
              <a:rPr lang="en-GB" dirty="0"/>
              <a:t>CSP </a:t>
            </a:r>
            <a:r>
              <a:rPr lang="en-GB" dirty="0">
                <a:solidFill>
                  <a:srgbClr val="000000"/>
                </a:solidFill>
              </a:rPr>
              <a:t>spending on telecoms software is heavily influenced by both overall investment levels (capex) and overall expenses (opex). </a:t>
            </a:r>
          </a:p>
          <a:p>
            <a:r>
              <a:rPr lang="en-GB" dirty="0">
                <a:solidFill>
                  <a:srgbClr val="000000"/>
                </a:solidFill>
              </a:rPr>
              <a:t>Network capex was approximately USD350 billion in 2019, and telecoms software accounted for approximately USD52 billion of this (15%). CSP</a:t>
            </a:r>
            <a:r>
              <a:rPr lang="en-GB" dirty="0"/>
              <a:t>s are under increasing pressure to reduce opex and protect margins as revenue growth slows. This will lead to an increase in telecoms software spending in order to reduce operational costs through automation. Telecoms software capex as a percentage of the total software spend is falling because software technology is increasingly being delivered as a service. </a:t>
            </a:r>
          </a:p>
          <a:p>
            <a:r>
              <a:rPr lang="en-GB" dirty="0"/>
              <a:t>Telecoms software opex was approximately USD25 billion in 2019 (2% of the total network opex). </a:t>
            </a:r>
          </a:p>
        </p:txBody>
      </p:sp>
      <p:sp>
        <p:nvSpPr>
          <p:cNvPr id="15" name="Text Placeholder 14">
            <a:extLst>
              <a:ext uri="{FF2B5EF4-FFF2-40B4-BE49-F238E27FC236}">
                <a16:creationId xmlns:a16="http://schemas.microsoft.com/office/drawing/2014/main" id="{A1BEE123-1EF5-499A-90D7-7CA4C51A5127}"/>
              </a:ext>
            </a:extLst>
          </p:cNvPr>
          <p:cNvSpPr>
            <a:spLocks noGrp="1"/>
          </p:cNvSpPr>
          <p:nvPr>
            <p:ph type="body" sz="quarter" idx="22"/>
          </p:nvPr>
        </p:nvSpPr>
        <p:spPr/>
        <p:txBody>
          <a:bodyPr/>
          <a:lstStyle/>
          <a:p>
            <a:r>
              <a:rPr lang="en-US" dirty="0"/>
              <a:t>Figure </a:t>
            </a:r>
            <a:r>
              <a:rPr lang="en-GB" dirty="0"/>
              <a:t>27</a:t>
            </a:r>
            <a:r>
              <a:rPr lang="en-US" dirty="0"/>
              <a:t>: Wireline and wireless capex (including that from non-traditional investors), worldwide, 2017–2026</a:t>
            </a:r>
            <a:endParaRPr lang="en-GB" dirty="0"/>
          </a:p>
          <a:p>
            <a:endParaRPr lang="en-GB" dirty="0"/>
          </a:p>
        </p:txBody>
      </p:sp>
      <p:pic>
        <p:nvPicPr>
          <p:cNvPr id="24" name="Picture 23">
            <a:extLst>
              <a:ext uri="{FF2B5EF4-FFF2-40B4-BE49-F238E27FC236}">
                <a16:creationId xmlns:a16="http://schemas.microsoft.com/office/drawing/2014/main" id="{C988D335-DBFC-4CBA-9E4A-0D75283FA8C3}"/>
              </a:ext>
            </a:extLst>
          </p:cNvPr>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470368" y="1703342"/>
            <a:ext cx="4216617" cy="4496031"/>
          </a:xfrm>
          <a:prstGeom prst="rect">
            <a:avLst/>
          </a:prstGeom>
        </p:spPr>
      </p:pic>
      <p:pic>
        <p:nvPicPr>
          <p:cNvPr id="12" name="Picture Placeholder 11">
            <a:extLst>
              <a:ext uri="{FF2B5EF4-FFF2-40B4-BE49-F238E27FC236}">
                <a16:creationId xmlns:a16="http://schemas.microsoft.com/office/drawing/2014/main" id="{A6DC071B-DC51-46DA-A581-F877A2533B9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l="73" r="73"/>
          <a:stretch>
            <a:fillRect/>
          </a:stretch>
        </p:blipFill>
        <p:spPr>
          <a:xfrm>
            <a:off x="5014913" y="1673225"/>
            <a:ext cx="4589462" cy="2089150"/>
          </a:xfrm>
          <a:prstGeom prst="rect">
            <a:avLst/>
          </a:prstGeom>
        </p:spPr>
      </p:pic>
    </p:spTree>
    <p:extLst>
      <p:ext uri="{BB962C8B-B14F-4D97-AF65-F5344CB8AC3E}">
        <p14:creationId xmlns:p14="http://schemas.microsoft.com/office/powerpoint/2010/main" val="11357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CB727FB-8D0A-4EBB-9660-F1A45FDED8DE}"/>
              </a:ext>
            </a:extLst>
          </p:cNvPr>
          <p:cNvGraphicFramePr>
            <a:graphicFrameLocks noGrp="1"/>
          </p:cNvGraphicFramePr>
          <p:nvPr>
            <p:ph type="tbl" sz="quarter" idx="13"/>
          </p:nvPr>
        </p:nvGraphicFramePr>
        <p:xfrm>
          <a:off x="452438" y="1673225"/>
          <a:ext cx="9001125" cy="4511040"/>
        </p:xfrm>
        <a:graphic>
          <a:graphicData uri="http://schemas.openxmlformats.org/drawingml/2006/table">
            <a:tbl>
              <a:tblPr firstRow="1" bandRow="1">
                <a:tableStyleId>{5C22544A-7EE6-4342-B048-85BDC9FD1C3A}</a:tableStyleId>
              </a:tblPr>
              <a:tblGrid>
                <a:gridCol w="1116386">
                  <a:extLst>
                    <a:ext uri="{9D8B030D-6E8A-4147-A177-3AD203B41FA5}">
                      <a16:colId xmlns:a16="http://schemas.microsoft.com/office/drawing/2014/main" val="797922204"/>
                    </a:ext>
                  </a:extLst>
                </a:gridCol>
                <a:gridCol w="2805952">
                  <a:extLst>
                    <a:ext uri="{9D8B030D-6E8A-4147-A177-3AD203B41FA5}">
                      <a16:colId xmlns:a16="http://schemas.microsoft.com/office/drawing/2014/main" val="2042643916"/>
                    </a:ext>
                  </a:extLst>
                </a:gridCol>
                <a:gridCol w="5078787">
                  <a:extLst>
                    <a:ext uri="{9D8B030D-6E8A-4147-A177-3AD203B41FA5}">
                      <a16:colId xmlns:a16="http://schemas.microsoft.com/office/drawing/2014/main" val="1473988318"/>
                    </a:ext>
                  </a:extLst>
                </a:gridCol>
              </a:tblGrid>
              <a:tr h="181889">
                <a:tc>
                  <a:txBody>
                    <a:bodyPr/>
                    <a:lstStyle/>
                    <a:p>
                      <a:r>
                        <a:rPr lang="en-GB" spc="20" baseline="0" dirty="0"/>
                        <a:t>Driver</a:t>
                      </a:r>
                      <a:endParaRPr lang="en-US" spc="20" baseline="0" dirty="0"/>
                    </a:p>
                  </a:txBody>
                  <a:tcPr/>
                </a:tc>
                <a:tc>
                  <a:txBody>
                    <a:bodyPr/>
                    <a:lstStyle/>
                    <a:p>
                      <a:r>
                        <a:rPr lang="en-GB" spc="20" baseline="0" dirty="0">
                          <a:solidFill>
                            <a:schemeClr val="bg1"/>
                          </a:solidFill>
                        </a:rPr>
                        <a:t>Key elements</a:t>
                      </a:r>
                      <a:endParaRPr lang="en-US" spc="20" baseline="0" dirty="0">
                        <a:solidFill>
                          <a:schemeClr val="bg1"/>
                        </a:solidFill>
                      </a:endParaRPr>
                    </a:p>
                  </a:txBody>
                  <a:tcPr/>
                </a:tc>
                <a:tc>
                  <a:txBody>
                    <a:bodyPr/>
                    <a:lstStyle/>
                    <a:p>
                      <a:r>
                        <a:rPr lang="en-GB" spc="20" baseline="0" dirty="0"/>
                        <a:t>Discussion</a:t>
                      </a:r>
                      <a:endParaRPr lang="en-US" spc="20" baseline="0" dirty="0"/>
                    </a:p>
                  </a:txBody>
                  <a:tcPr/>
                </a:tc>
                <a:extLst>
                  <a:ext uri="{0D108BD9-81ED-4DB2-BD59-A6C34878D82A}">
                    <a16:rowId xmlns:a16="http://schemas.microsoft.com/office/drawing/2014/main" val="2258027790"/>
                  </a:ext>
                </a:extLst>
              </a:tr>
              <a:tr h="636610">
                <a:tc>
                  <a:txBody>
                    <a:bodyPr/>
                    <a:lstStyle/>
                    <a:p>
                      <a:r>
                        <a:rPr lang="en-GB" sz="1000" dirty="0"/>
                        <a:t>5G</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Converged core</a:t>
                      </a:r>
                    </a:p>
                    <a:p>
                      <a:pPr marL="171450" indent="-171450">
                        <a:buFont typeface="Arial" panose="020B0604020202020204" pitchFamily="34" charset="0"/>
                        <a:buChar char="•"/>
                      </a:pPr>
                      <a:r>
                        <a:rPr lang="en-GB" sz="1000" dirty="0">
                          <a:solidFill>
                            <a:schemeClr val="tx1"/>
                          </a:solidFill>
                        </a:rPr>
                        <a:t>Cloud RAN</a:t>
                      </a:r>
                    </a:p>
                    <a:p>
                      <a:pPr marL="171450" indent="-171450">
                        <a:buFont typeface="Arial" panose="020B0604020202020204" pitchFamily="34" charset="0"/>
                        <a:buChar char="•"/>
                      </a:pPr>
                      <a:r>
                        <a:rPr lang="en-GB" sz="1000" dirty="0">
                          <a:solidFill>
                            <a:schemeClr val="tx1"/>
                          </a:solidFill>
                        </a:rPr>
                        <a:t>Infrastructure investments</a:t>
                      </a:r>
                    </a:p>
                    <a:p>
                      <a:pPr marL="171450" indent="-171450">
                        <a:buFont typeface="Arial" panose="020B0604020202020204" pitchFamily="34" charset="0"/>
                        <a:buChar char="•"/>
                      </a:pPr>
                      <a:r>
                        <a:rPr lang="en-GB" sz="1000" dirty="0">
                          <a:solidFill>
                            <a:schemeClr val="tx1"/>
                          </a:solidFill>
                        </a:rPr>
                        <a:t>Network slicing</a:t>
                      </a:r>
                    </a:p>
                    <a:p>
                      <a:pPr marL="171450" indent="-171450">
                        <a:buFont typeface="Arial" panose="020B0604020202020204" pitchFamily="34" charset="0"/>
                        <a:buChar char="•"/>
                      </a:pPr>
                      <a:r>
                        <a:rPr lang="en-GB" sz="1000" dirty="0">
                          <a:solidFill>
                            <a:schemeClr val="tx1"/>
                          </a:solidFill>
                        </a:rPr>
                        <a:t>Optimising capex/opex</a:t>
                      </a:r>
                      <a:endParaRPr lang="en-US" sz="1000" dirty="0">
                        <a:solidFill>
                          <a:schemeClr val="tx1"/>
                        </a:solidFill>
                      </a:endParaRPr>
                    </a:p>
                  </a:txBody>
                  <a:tcPr/>
                </a:tc>
                <a:tc>
                  <a:txBody>
                    <a:bodyPr/>
                    <a:lstStyle/>
                    <a:p>
                      <a:r>
                        <a:rPr lang="en-GB" dirty="0">
                          <a:solidFill>
                            <a:schemeClr val="tx1"/>
                          </a:solidFill>
                        </a:rPr>
                        <a:t>Investment in 5G is the biggest single factor driving the telecoms software and services industry. Such investments drive software spending for the network itself, for network orchestration and automation and for improvements to OSS and BSS. </a:t>
                      </a:r>
                      <a:endParaRPr lang="en-US" dirty="0">
                        <a:solidFill>
                          <a:schemeClr val="tx1"/>
                        </a:solidFill>
                      </a:endParaRPr>
                    </a:p>
                  </a:txBody>
                  <a:tcPr/>
                </a:tc>
                <a:extLst>
                  <a:ext uri="{0D108BD9-81ED-4DB2-BD59-A6C34878D82A}">
                    <a16:rowId xmlns:a16="http://schemas.microsoft.com/office/drawing/2014/main" val="1368795039"/>
                  </a:ext>
                </a:extLst>
              </a:tr>
              <a:tr h="636610">
                <a:tc>
                  <a:txBody>
                    <a:bodyPr/>
                    <a:lstStyle/>
                    <a:p>
                      <a:r>
                        <a:rPr lang="en-GB" sz="1000" dirty="0"/>
                        <a:t>Cloud</a:t>
                      </a:r>
                      <a:endParaRPr lang="en-US" sz="10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rPr>
                        <a:t>Moving current payloads to public cloud</a:t>
                      </a:r>
                    </a:p>
                    <a:p>
                      <a:pPr marL="171450" indent="-171450">
                        <a:buFont typeface="Arial" panose="020B0604020202020204" pitchFamily="34" charset="0"/>
                        <a:buChar char="•"/>
                      </a:pPr>
                      <a:r>
                        <a:rPr lang="en-GB" sz="1000" dirty="0">
                          <a:solidFill>
                            <a:schemeClr val="tx1"/>
                          </a:solidFill>
                        </a:rPr>
                        <a:t>Cloud-native development</a:t>
                      </a:r>
                    </a:p>
                    <a:p>
                      <a:pPr marL="171450" indent="-171450">
                        <a:buFont typeface="Arial" panose="020B0604020202020204" pitchFamily="34" charset="0"/>
                        <a:buChar char="•"/>
                      </a:pPr>
                      <a:r>
                        <a:rPr lang="en-GB" sz="1000" dirty="0">
                          <a:solidFill>
                            <a:schemeClr val="tx1"/>
                          </a:solidFill>
                        </a:rPr>
                        <a:t>Cloud technology for telecoms networks</a:t>
                      </a:r>
                    </a:p>
                    <a:p>
                      <a:pPr marL="171450" indent="-171450">
                        <a:buFont typeface="Arial" panose="020B0604020202020204" pitchFamily="34" charset="0"/>
                        <a:buChar char="•"/>
                      </a:pPr>
                      <a:r>
                        <a:rPr lang="en-GB" sz="1000" dirty="0">
                          <a:solidFill>
                            <a:schemeClr val="tx1"/>
                          </a:solidFill>
                        </a:rPr>
                        <a:t>Platform data services/AI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rPr>
                        <a:t>Edge computing</a:t>
                      </a:r>
                    </a:p>
                  </a:txBody>
                  <a:tcPr/>
                </a:tc>
                <a:tc>
                  <a:txBody>
                    <a:bodyPr/>
                    <a:lstStyle/>
                    <a:p>
                      <a:r>
                        <a:rPr lang="en-GB" dirty="0">
                          <a:solidFill>
                            <a:schemeClr val="tx1"/>
                          </a:solidFill>
                        </a:rPr>
                        <a:t>Cloud is disrupting the way in which all industries work, including telecoms. The biggest near-term issue is moving existing payloads to the cloud. However, there is a greater emphasis on using software offered as a service, generally in the public cloud and for new cloud-native development, including of the network itself. </a:t>
                      </a:r>
                      <a:endParaRPr lang="en-US" dirty="0">
                        <a:solidFill>
                          <a:schemeClr val="tx1"/>
                        </a:solidFill>
                      </a:endParaRPr>
                    </a:p>
                  </a:txBody>
                  <a:tcPr/>
                </a:tc>
                <a:extLst>
                  <a:ext uri="{0D108BD9-81ED-4DB2-BD59-A6C34878D82A}">
                    <a16:rowId xmlns:a16="http://schemas.microsoft.com/office/drawing/2014/main" val="952044652"/>
                  </a:ext>
                </a:extLst>
              </a:tr>
              <a:tr h="636610">
                <a:tc>
                  <a:txBody>
                    <a:bodyPr/>
                    <a:lstStyle/>
                    <a:p>
                      <a:r>
                        <a:rPr lang="en-GB" sz="1000" dirty="0"/>
                        <a:t>Enterprise services</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SD-WAN</a:t>
                      </a:r>
                    </a:p>
                    <a:p>
                      <a:pPr marL="171450" indent="-171450">
                        <a:buFont typeface="Arial" panose="020B0604020202020204" pitchFamily="34" charset="0"/>
                        <a:buChar char="•"/>
                      </a:pPr>
                      <a:r>
                        <a:rPr lang="en-GB" sz="1000" dirty="0">
                          <a:solidFill>
                            <a:schemeClr val="tx1"/>
                          </a:solidFill>
                        </a:rPr>
                        <a:t>IoT ecosystems</a:t>
                      </a:r>
                    </a:p>
                    <a:p>
                      <a:pPr marL="171450" indent="-171450">
                        <a:buFont typeface="Arial" panose="020B0604020202020204" pitchFamily="34" charset="0"/>
                        <a:buChar char="•"/>
                      </a:pPr>
                      <a:r>
                        <a:rPr lang="en-GB" sz="1000" dirty="0">
                          <a:solidFill>
                            <a:schemeClr val="tx1"/>
                          </a:solidFill>
                        </a:rPr>
                        <a:t>Cloud IT services</a:t>
                      </a:r>
                    </a:p>
                    <a:p>
                      <a:pPr marL="171450" indent="-171450">
                        <a:buFont typeface="Arial" panose="020B0604020202020204" pitchFamily="34" charset="0"/>
                        <a:buChar char="•"/>
                      </a:pPr>
                      <a:r>
                        <a:rPr lang="en-GB" sz="1000" dirty="0">
                          <a:solidFill>
                            <a:schemeClr val="tx1"/>
                          </a:solidFill>
                        </a:rPr>
                        <a:t>Enterprise digital experience/self service</a:t>
                      </a:r>
                    </a:p>
                    <a:p>
                      <a:pPr marL="171450" indent="-171450">
                        <a:buFont typeface="Arial" panose="020B0604020202020204" pitchFamily="34" charset="0"/>
                        <a:buChar char="•"/>
                      </a:pPr>
                      <a:r>
                        <a:rPr lang="en-GB" sz="1000" dirty="0">
                          <a:solidFill>
                            <a:schemeClr val="tx1"/>
                          </a:solidFill>
                        </a:rPr>
                        <a:t>Private 5G</a:t>
                      </a:r>
                      <a:endParaRPr lang="en-US" sz="1000" dirty="0">
                        <a:solidFill>
                          <a:schemeClr val="tx1"/>
                        </a:solidFill>
                      </a:endParaRPr>
                    </a:p>
                  </a:txBody>
                  <a:tcPr/>
                </a:tc>
                <a:tc>
                  <a:txBody>
                    <a:bodyPr/>
                    <a:lstStyle/>
                    <a:p>
                      <a:r>
                        <a:rPr lang="en-GB" dirty="0">
                          <a:solidFill>
                            <a:schemeClr val="tx1"/>
                          </a:solidFill>
                        </a:rPr>
                        <a:t>CSPs are placing a greater emphasis on making money from enterprise services. There are a range of drivers including cloud IT services and IoT. SD-WAN provides lower costs and faster deployments, thereby enabling new use cases. Enterprises now expect self-service through a digital experience. </a:t>
                      </a:r>
                      <a:endParaRPr lang="en-US" dirty="0">
                        <a:solidFill>
                          <a:schemeClr val="tx1"/>
                        </a:solidFill>
                      </a:endParaRPr>
                    </a:p>
                  </a:txBody>
                  <a:tcPr/>
                </a:tc>
                <a:extLst>
                  <a:ext uri="{0D108BD9-81ED-4DB2-BD59-A6C34878D82A}">
                    <a16:rowId xmlns:a16="http://schemas.microsoft.com/office/drawing/2014/main" val="1897098496"/>
                  </a:ext>
                </a:extLst>
              </a:tr>
              <a:tr h="636610">
                <a:tc>
                  <a:txBody>
                    <a:bodyPr/>
                    <a:lstStyle/>
                    <a:p>
                      <a:r>
                        <a:rPr lang="en-GB" sz="1000" dirty="0"/>
                        <a:t>Digital transformation</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Digital experience</a:t>
                      </a:r>
                    </a:p>
                    <a:p>
                      <a:pPr marL="171450" indent="-171450">
                        <a:buFont typeface="Arial" panose="020B0604020202020204" pitchFamily="34" charset="0"/>
                        <a:buChar char="•"/>
                      </a:pPr>
                      <a:r>
                        <a:rPr lang="en-GB" sz="1000" dirty="0">
                          <a:solidFill>
                            <a:schemeClr val="tx1"/>
                          </a:solidFill>
                        </a:rPr>
                        <a:t>Automated customer journeys</a:t>
                      </a:r>
                    </a:p>
                    <a:p>
                      <a:pPr marL="171450" indent="-171450">
                        <a:buFont typeface="Arial" panose="020B0604020202020204" pitchFamily="34" charset="0"/>
                        <a:buChar char="•"/>
                      </a:pPr>
                      <a:r>
                        <a:rPr lang="en-GB" sz="1000" dirty="0">
                          <a:solidFill>
                            <a:schemeClr val="tx1"/>
                          </a:solidFill>
                        </a:rPr>
                        <a:t>Cloud-loop automation/lower TCO</a:t>
                      </a:r>
                    </a:p>
                    <a:p>
                      <a:pPr marL="171450" indent="-171450">
                        <a:buFont typeface="Arial" panose="020B0604020202020204" pitchFamily="34" charset="0"/>
                        <a:buChar char="•"/>
                      </a:pPr>
                      <a:r>
                        <a:rPr lang="en-GB" sz="1000" dirty="0">
                          <a:solidFill>
                            <a:schemeClr val="tx1"/>
                          </a:solidFill>
                        </a:rPr>
                        <a:t>Use of cloud services/SaaS </a:t>
                      </a:r>
                    </a:p>
                    <a:p>
                      <a:pPr marL="171450" indent="-171450">
                        <a:buFont typeface="Arial" panose="020B0604020202020204" pitchFamily="34" charset="0"/>
                        <a:buChar char="•"/>
                      </a:pPr>
                      <a:r>
                        <a:rPr lang="en-GB" sz="1000" dirty="0">
                          <a:solidFill>
                            <a:schemeClr val="tx1"/>
                          </a:solidFill>
                        </a:rPr>
                        <a:t>Culture change (to be like cloud providers)</a:t>
                      </a:r>
                    </a:p>
                  </a:txBody>
                  <a:tcPr/>
                </a:tc>
                <a:tc>
                  <a:txBody>
                    <a:bodyPr/>
                    <a:lstStyle/>
                    <a:p>
                      <a:r>
                        <a:rPr lang="en-GB" dirty="0">
                          <a:solidFill>
                            <a:schemeClr val="tx1"/>
                          </a:solidFill>
                        </a:rPr>
                        <a:t>The telecoms industry has been pushing digital transformation for some time and is now getting significant pay-off. Nearly all CSPs have deployed and are improving digital customer channels. Increased levels of automation lower network operational costs. All this has been made possible by underlying changes to enable the use of cloud methods and more cloud services. </a:t>
                      </a:r>
                      <a:endParaRPr lang="en-US" dirty="0">
                        <a:solidFill>
                          <a:schemeClr val="tx1"/>
                        </a:solidFill>
                      </a:endParaRPr>
                    </a:p>
                  </a:txBody>
                  <a:tcPr/>
                </a:tc>
                <a:extLst>
                  <a:ext uri="{0D108BD9-81ED-4DB2-BD59-A6C34878D82A}">
                    <a16:rowId xmlns:a16="http://schemas.microsoft.com/office/drawing/2014/main" val="2841222029"/>
                  </a:ext>
                </a:extLst>
              </a:tr>
              <a:tr h="636610">
                <a:tc>
                  <a:txBody>
                    <a:bodyPr/>
                    <a:lstStyle/>
                    <a:p>
                      <a:r>
                        <a:rPr lang="en-GB" sz="1000" dirty="0"/>
                        <a:t>Network disaggregation </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Impact of virtual networks</a:t>
                      </a:r>
                    </a:p>
                    <a:p>
                      <a:pPr marL="171450" indent="-171450">
                        <a:buFont typeface="Arial" panose="020B0604020202020204" pitchFamily="34" charset="0"/>
                        <a:buChar char="•"/>
                      </a:pPr>
                      <a:r>
                        <a:rPr lang="en-GB" sz="1000" dirty="0">
                          <a:solidFill>
                            <a:schemeClr val="tx1"/>
                          </a:solidFill>
                        </a:rPr>
                        <a:t>Infrastructure capex changes</a:t>
                      </a:r>
                    </a:p>
                    <a:p>
                      <a:pPr marL="171450" indent="-171450">
                        <a:buFont typeface="Arial" panose="020B0604020202020204" pitchFamily="34" charset="0"/>
                        <a:buChar char="•"/>
                      </a:pPr>
                      <a:r>
                        <a:rPr lang="en-GB" sz="1000" dirty="0">
                          <a:solidFill>
                            <a:schemeClr val="tx1"/>
                          </a:solidFill>
                        </a:rPr>
                        <a:t>Infrastructure as real estate </a:t>
                      </a:r>
                    </a:p>
                    <a:p>
                      <a:pPr marL="171450" indent="-171450">
                        <a:buFont typeface="Arial" panose="020B0604020202020204" pitchFamily="34" charset="0"/>
                        <a:buChar char="•"/>
                      </a:pPr>
                      <a:r>
                        <a:rPr lang="en-GB" sz="1000" dirty="0">
                          <a:solidFill>
                            <a:schemeClr val="tx1"/>
                          </a:solidFill>
                        </a:rPr>
                        <a:t>Cell densification</a:t>
                      </a:r>
                    </a:p>
                    <a:p>
                      <a:pPr marL="171450" indent="-171450">
                        <a:buFont typeface="Arial" panose="020B0604020202020204" pitchFamily="34" charset="0"/>
                        <a:buChar char="•"/>
                      </a:pPr>
                      <a:r>
                        <a:rPr lang="en-GB" sz="1000" dirty="0">
                          <a:solidFill>
                            <a:schemeClr val="tx1"/>
                          </a:solidFill>
                        </a:rPr>
                        <a:t>Private 5G</a:t>
                      </a:r>
                      <a:endParaRPr lang="en-US" sz="1000" dirty="0">
                        <a:solidFill>
                          <a:schemeClr val="tx1"/>
                        </a:solidFill>
                      </a:endParaRPr>
                    </a:p>
                  </a:txBody>
                  <a:tcPr/>
                </a:tc>
                <a:tc>
                  <a:txBody>
                    <a:bodyPr/>
                    <a:lstStyle/>
                    <a:p>
                      <a:r>
                        <a:rPr lang="en-GB" dirty="0">
                          <a:solidFill>
                            <a:schemeClr val="tx1"/>
                          </a:solidFill>
                        </a:rPr>
                        <a:t>Digital transformation has led to network disaggregation. The full vertical integration of networks and services is no longer necessary nor always efficient. Investors such as towercos, fibrecos and hosting centres provide wholesale access to fundamental infrastructure used by many retail service providers.</a:t>
                      </a:r>
                      <a:endParaRPr lang="en-US" dirty="0">
                        <a:solidFill>
                          <a:schemeClr val="tx1"/>
                        </a:solidFill>
                      </a:endParaRPr>
                    </a:p>
                  </a:txBody>
                  <a:tcPr/>
                </a:tc>
                <a:extLst>
                  <a:ext uri="{0D108BD9-81ED-4DB2-BD59-A6C34878D82A}">
                    <a16:rowId xmlns:a16="http://schemas.microsoft.com/office/drawing/2014/main" val="2727136184"/>
                  </a:ext>
                </a:extLst>
              </a:tr>
            </a:tbl>
          </a:graphicData>
        </a:graphic>
      </p:graphicFrame>
      <p:sp>
        <p:nvSpPr>
          <p:cNvPr id="3" name="Text Placeholder 2">
            <a:extLst>
              <a:ext uri="{FF2B5EF4-FFF2-40B4-BE49-F238E27FC236}">
                <a16:creationId xmlns:a16="http://schemas.microsoft.com/office/drawing/2014/main" id="{3C74F230-8776-4867-9E9A-640980B82AF9}"/>
              </a:ext>
            </a:extLst>
          </p:cNvPr>
          <p:cNvSpPr>
            <a:spLocks noGrp="1"/>
          </p:cNvSpPr>
          <p:nvPr>
            <p:ph type="body" sz="quarter" idx="16"/>
          </p:nvPr>
        </p:nvSpPr>
        <p:spPr/>
        <p:txBody>
          <a:bodyPr/>
          <a:lstStyle/>
          <a:p>
            <a:r>
              <a:rPr lang="en-GB" dirty="0"/>
              <a:t>Figure 29: key drivers of the telecoms software and services industry</a:t>
            </a:r>
          </a:p>
        </p:txBody>
      </p:sp>
      <p:sp>
        <p:nvSpPr>
          <p:cNvPr id="4" name="Slide Number Placeholder 3">
            <a:extLst>
              <a:ext uri="{FF2B5EF4-FFF2-40B4-BE49-F238E27FC236}">
                <a16:creationId xmlns:a16="http://schemas.microsoft.com/office/drawing/2014/main" id="{F267B7AA-8888-4861-9B73-88500756B78F}"/>
              </a:ext>
            </a:extLst>
          </p:cNvPr>
          <p:cNvSpPr>
            <a:spLocks noGrp="1"/>
          </p:cNvSpPr>
          <p:nvPr>
            <p:ph type="sldNum" sz="quarter" idx="4"/>
          </p:nvPr>
        </p:nvSpPr>
        <p:spPr/>
        <p:txBody>
          <a:bodyPr/>
          <a:lstStyle/>
          <a:p>
            <a:fld id="{E78626B2-E168-480E-BAE6-B60060C6AB83}" type="slidenum">
              <a:rPr lang="en-GB" smtClean="0"/>
              <a:pPr/>
              <a:t>24</a:t>
            </a:fld>
            <a:endParaRPr lang="en-GB" dirty="0"/>
          </a:p>
        </p:txBody>
      </p:sp>
      <p:sp>
        <p:nvSpPr>
          <p:cNvPr id="5" name="Title 4">
            <a:extLst>
              <a:ext uri="{FF2B5EF4-FFF2-40B4-BE49-F238E27FC236}">
                <a16:creationId xmlns:a16="http://schemas.microsoft.com/office/drawing/2014/main" id="{18446E2C-6796-417F-94CE-C8C4856C5523}"/>
              </a:ext>
            </a:extLst>
          </p:cNvPr>
          <p:cNvSpPr>
            <a:spLocks noGrp="1"/>
          </p:cNvSpPr>
          <p:nvPr>
            <p:ph type="title"/>
          </p:nvPr>
        </p:nvSpPr>
        <p:spPr/>
        <p:txBody>
          <a:bodyPr/>
          <a:lstStyle/>
          <a:p>
            <a:r>
              <a:rPr lang="en-GB" dirty="0"/>
              <a:t>Overall telecoms services: </a:t>
            </a:r>
            <a:r>
              <a:rPr lang="en-GB" dirty="0">
                <a:solidFill>
                  <a:schemeClr val="accent2"/>
                </a:solidFill>
              </a:rPr>
              <a:t>key industry drivers</a:t>
            </a:r>
          </a:p>
        </p:txBody>
      </p:sp>
    </p:spTree>
    <p:extLst>
      <p:ext uri="{BB962C8B-B14F-4D97-AF65-F5344CB8AC3E}">
        <p14:creationId xmlns:p14="http://schemas.microsoft.com/office/powerpoint/2010/main" val="321295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6"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29C0B474-D215-4A44-A108-54E7CEB39590}"/>
              </a:ext>
            </a:extLst>
          </p:cNvPr>
          <p:cNvGraphicFramePr>
            <a:graphicFrameLocks noGrp="1"/>
          </p:cNvGraphicFramePr>
          <p:nvPr>
            <p:ph type="tbl" sz="quarter" idx="10"/>
            <p:extLst>
              <p:ext uri="{D42A27DB-BD31-4B8C-83A1-F6EECF244321}">
                <p14:modId xmlns:p14="http://schemas.microsoft.com/office/powerpoint/2010/main" val="2332579938"/>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438591"/>
                  </a:ext>
                </a:extLst>
              </a:tr>
              <a:tr h="432000">
                <a:tc>
                  <a:txBody>
                    <a:bodyPr/>
                    <a:lstStyle/>
                    <a:p>
                      <a:r>
                        <a:rPr lang="en-GB" sz="1400" b="1"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451358"/>
                  </a:ext>
                </a:extLst>
              </a:tr>
            </a:tbl>
          </a:graphicData>
        </a:graphic>
      </p:graphicFrame>
    </p:spTree>
    <p:extLst>
      <p:ext uri="{BB962C8B-B14F-4D97-AF65-F5344CB8AC3E}">
        <p14:creationId xmlns:p14="http://schemas.microsoft.com/office/powerpoint/2010/main" val="133726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Accenture</a:t>
            </a:r>
          </a:p>
        </p:txBody>
      </p:sp>
      <p:sp>
        <p:nvSpPr>
          <p:cNvPr id="3" name="Text Placeholder 2"/>
          <p:cNvSpPr>
            <a:spLocks noGrp="1"/>
          </p:cNvSpPr>
          <p:nvPr>
            <p:ph type="body" sz="quarter" idx="10"/>
          </p:nvPr>
        </p:nvSpPr>
        <p:spPr/>
        <p:txBody>
          <a:bodyPr/>
          <a:lstStyle/>
          <a:p>
            <a:r>
              <a:rPr lang="en-GB" dirty="0"/>
              <a:t>www.accenture.com</a:t>
            </a:r>
          </a:p>
        </p:txBody>
      </p:sp>
      <p:sp>
        <p:nvSpPr>
          <p:cNvPr id="4" name="Text Placeholder 3"/>
          <p:cNvSpPr>
            <a:spLocks noGrp="1"/>
          </p:cNvSpPr>
          <p:nvPr>
            <p:ph type="body" sz="quarter" idx="29"/>
          </p:nvPr>
        </p:nvSpPr>
        <p:spPr/>
        <p:txBody>
          <a:bodyPr/>
          <a:lstStyle/>
          <a:p>
            <a:r>
              <a:rPr lang="en-GB" dirty="0"/>
              <a:t>Accenture offers a range of services to the telecoms sector, including strategy and business consulting, outsourced operations and systems integration services.</a:t>
            </a:r>
          </a:p>
          <a:p>
            <a:r>
              <a:rPr lang="en-GB" dirty="0"/>
              <a:t>Its digital customer interaction services help CSPs to personalise customer interactions across all channels using analytics and content management capabilities.</a:t>
            </a:r>
          </a:p>
          <a:p>
            <a:r>
              <a:rPr lang="en-GB" dirty="0"/>
              <a:t>It is supporting CSP clients in digital transformation projects for business support systems in order to deliver user-level engagement in an omni-channel environment.</a:t>
            </a:r>
          </a:p>
        </p:txBody>
      </p:sp>
      <p:sp>
        <p:nvSpPr>
          <p:cNvPr id="5" name="Text Placeholder 4"/>
          <p:cNvSpPr>
            <a:spLocks noGrp="1"/>
          </p:cNvSpPr>
          <p:nvPr>
            <p:ph type="body" sz="quarter" idx="30"/>
          </p:nvPr>
        </p:nvSpPr>
        <p:spPr/>
        <p:txBody>
          <a:bodyPr/>
          <a:lstStyle/>
          <a:p>
            <a:r>
              <a:rPr lang="en-GB" dirty="0"/>
              <a:t>Accenture is highly regarded for its technology transformation, organisation change and digital experience expertise.</a:t>
            </a:r>
          </a:p>
          <a:p>
            <a:r>
              <a:rPr lang="en-GB" dirty="0"/>
              <a:t>The company has a well-entrenched presence in digital transformation projects at multiple Tier-1 CSPs.</a:t>
            </a:r>
          </a:p>
          <a:p>
            <a:r>
              <a:rPr lang="en-GB" dirty="0"/>
              <a:t>It has partnerships with leading customer engagement product vendors including Nokia, Oracle, Salesforce and SAP.</a:t>
            </a:r>
          </a:p>
          <a:p>
            <a:r>
              <a:rPr lang="en-GB" dirty="0"/>
              <a:t>However, many product vendors are beginning to offer services on their own – this may limit Accenture’s ability to use vendor partnerships to access CSPs. In addition, SaaS deployments, which require limited professional services support, are increasing.</a:t>
            </a:r>
          </a:p>
        </p:txBody>
      </p:sp>
      <p:sp>
        <p:nvSpPr>
          <p:cNvPr id="6" name="Text Placeholder 5"/>
          <p:cNvSpPr>
            <a:spLocks noGrp="1"/>
          </p:cNvSpPr>
          <p:nvPr>
            <p:ph type="body" sz="quarter" idx="31"/>
          </p:nvPr>
        </p:nvSpPr>
        <p:spPr/>
        <p:txBody>
          <a:bodyPr/>
          <a:lstStyle/>
          <a:p>
            <a:r>
              <a:rPr lang="en-GB" dirty="0"/>
              <a:t>1989</a:t>
            </a:r>
          </a:p>
        </p:txBody>
      </p:sp>
      <p:sp>
        <p:nvSpPr>
          <p:cNvPr id="8" name="Text Placeholder 7"/>
          <p:cNvSpPr>
            <a:spLocks noGrp="1"/>
          </p:cNvSpPr>
          <p:nvPr>
            <p:ph type="body" sz="quarter" idx="33"/>
          </p:nvPr>
        </p:nvSpPr>
        <p:spPr/>
        <p:txBody>
          <a:bodyPr/>
          <a:lstStyle/>
          <a:p>
            <a:r>
              <a:rPr lang="en-GB" dirty="0"/>
              <a:t>Worldwide</a:t>
            </a:r>
          </a:p>
        </p:txBody>
      </p:sp>
      <p:sp>
        <p:nvSpPr>
          <p:cNvPr id="9" name="Text Placeholder 8"/>
          <p:cNvSpPr>
            <a:spLocks noGrp="1"/>
          </p:cNvSpPr>
          <p:nvPr>
            <p:ph type="body" sz="quarter" idx="34"/>
          </p:nvPr>
        </p:nvSpPr>
        <p:spPr/>
        <p:txBody>
          <a:bodyPr/>
          <a:lstStyle/>
          <a:p>
            <a:r>
              <a:rPr lang="en-GB" dirty="0"/>
              <a:t>It will enhance its services offerings to support CSPs’ initiatives to become digital service providers.</a:t>
            </a:r>
          </a:p>
        </p:txBody>
      </p:sp>
      <p:sp>
        <p:nvSpPr>
          <p:cNvPr id="10" name="Text Placeholder 9"/>
          <p:cNvSpPr>
            <a:spLocks noGrp="1"/>
          </p:cNvSpPr>
          <p:nvPr>
            <p:ph type="body" sz="quarter" idx="35"/>
          </p:nvPr>
        </p:nvSpPr>
        <p:spPr/>
        <p:txBody>
          <a:bodyPr/>
          <a:lstStyle/>
          <a:p>
            <a:r>
              <a:rPr lang="en-GB" dirty="0"/>
              <a:t>The company will continue to expand and build relationships with established and upcoming software vendors.</a:t>
            </a:r>
          </a:p>
        </p:txBody>
      </p:sp>
      <p:sp>
        <p:nvSpPr>
          <p:cNvPr id="11" name="Text Placeholder 10"/>
          <p:cNvSpPr>
            <a:spLocks noGrp="1"/>
          </p:cNvSpPr>
          <p:nvPr>
            <p:ph type="body" sz="quarter" idx="36"/>
          </p:nvPr>
        </p:nvSpPr>
        <p:spPr/>
        <p:txBody>
          <a:bodyPr/>
          <a:lstStyle/>
          <a:p>
            <a:pPr marL="138113" indent="-138113">
              <a:buSzPct val="100000"/>
            </a:pPr>
            <a:r>
              <a:rPr lang="en-GB" dirty="0"/>
              <a:t>Nokia</a:t>
            </a:r>
          </a:p>
          <a:p>
            <a:pPr marL="138113" indent="-138113">
              <a:buSzPct val="100000"/>
            </a:pPr>
            <a:r>
              <a:rPr lang="en-GB" dirty="0"/>
              <a:t>Oracle</a:t>
            </a:r>
          </a:p>
          <a:p>
            <a:pPr marL="138113" indent="-138113">
              <a:buSzPct val="100000"/>
            </a:pPr>
            <a:r>
              <a:rPr lang="en-GB" dirty="0"/>
              <a:t>SAP</a:t>
            </a:r>
          </a:p>
        </p:txBody>
      </p:sp>
      <p:sp>
        <p:nvSpPr>
          <p:cNvPr id="12" name="Text Placeholder 11"/>
          <p:cNvSpPr>
            <a:spLocks noGrp="1"/>
          </p:cNvSpPr>
          <p:nvPr>
            <p:ph type="body" sz="quarter" idx="37"/>
          </p:nvPr>
        </p:nvSpPr>
        <p:spPr/>
        <p:txBody>
          <a:bodyPr/>
          <a:lstStyle/>
          <a:p>
            <a:r>
              <a:rPr lang="en-GB" dirty="0"/>
              <a:t>Accenture is a global professional services firm that offers consulting and operational services to multiple sectors,  including banking, retail and telecoms.</a:t>
            </a:r>
          </a:p>
        </p:txBody>
      </p:sp>
      <p:sp>
        <p:nvSpPr>
          <p:cNvPr id="13" name="Text Placeholder 12"/>
          <p:cNvSpPr>
            <a:spLocks noGrp="1"/>
          </p:cNvSpPr>
          <p:nvPr>
            <p:ph type="body" sz="quarter" idx="38"/>
          </p:nvPr>
        </p:nvSpPr>
        <p:spPr/>
        <p:txBody>
          <a:bodyPr/>
          <a:lstStyle/>
          <a:p>
            <a:r>
              <a:rPr lang="en-GB" dirty="0"/>
              <a:t>Dublin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2857" y="3935328"/>
            <a:ext cx="109728" cy="152400"/>
          </a:xfrm>
          <a:prstGeom prst="rect">
            <a:avLst/>
          </a:prstGeom>
        </p:spPr>
      </p:pic>
      <p:sp>
        <p:nvSpPr>
          <p:cNvPr id="17" name="Text Placeholder 6">
            <a:extLst>
              <a:ext uri="{FF2B5EF4-FFF2-40B4-BE49-F238E27FC236}">
                <a16:creationId xmlns:a16="http://schemas.microsoft.com/office/drawing/2014/main" id="{7397C2FD-3844-4D72-BCB0-267E105FC972}"/>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268456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Amdocs</a:t>
            </a:r>
          </a:p>
        </p:txBody>
      </p:sp>
      <p:sp>
        <p:nvSpPr>
          <p:cNvPr id="3" name="Text Placeholder 2"/>
          <p:cNvSpPr>
            <a:spLocks noGrp="1"/>
          </p:cNvSpPr>
          <p:nvPr>
            <p:ph type="body" sz="quarter" idx="10"/>
          </p:nvPr>
        </p:nvSpPr>
        <p:spPr/>
        <p:txBody>
          <a:bodyPr/>
          <a:lstStyle/>
          <a:p>
            <a:r>
              <a:rPr lang="en-GB" dirty="0"/>
              <a:t>www.amdocs.com</a:t>
            </a:r>
          </a:p>
        </p:txBody>
      </p:sp>
      <p:sp>
        <p:nvSpPr>
          <p:cNvPr id="4" name="Text Placeholder 3"/>
          <p:cNvSpPr>
            <a:spLocks noGrp="1"/>
          </p:cNvSpPr>
          <p:nvPr>
            <p:ph type="body" sz="quarter" idx="29"/>
          </p:nvPr>
        </p:nvSpPr>
        <p:spPr>
          <a:xfrm>
            <a:off x="655651" y="2134409"/>
            <a:ext cx="1828800" cy="3586163"/>
          </a:xfrm>
        </p:spPr>
        <p:txBody>
          <a:bodyPr/>
          <a:lstStyle/>
          <a:p>
            <a:pPr marL="138113" indent="-138113"/>
            <a:r>
              <a:rPr lang="en-GB" dirty="0"/>
              <a:t>Amdocs DigitalONE is a cloud-native platform that provides commerce and care functions across any channel. The platform is open, modular and built microservices.</a:t>
            </a:r>
            <a:r>
              <a:rPr lang="en-US" dirty="0"/>
              <a:t> DigitalONE is part of the CES20 full BSS/OSS suite. </a:t>
            </a:r>
            <a:endParaRPr lang="en-GB" dirty="0"/>
          </a:p>
          <a:p>
            <a:r>
              <a:rPr lang="en-GB" dirty="0"/>
              <a:t>Amdocs CatalogONE is a cloud-native catalogue solution for BSS and OSS. </a:t>
            </a:r>
          </a:p>
          <a:p>
            <a:r>
              <a:rPr lang="en-US" dirty="0"/>
              <a:t>Amdocs Optima is a digital BSS suite covering care, commerce, billing and charging that is targeted at Tier-2/3 CSPs and MVNOs. </a:t>
            </a:r>
          </a:p>
          <a:p>
            <a:r>
              <a:rPr lang="en-GB" dirty="0"/>
              <a:t>Amdocs provides professional services, mainly business consulting and managed services capabilities.</a:t>
            </a:r>
          </a:p>
          <a:p>
            <a:r>
              <a:rPr lang="en-GB" dirty="0"/>
              <a:t>Amdocs also offers MS360 as a microservices foundation to enable CSPs to own or co-develop DevOps applications.</a:t>
            </a:r>
          </a:p>
        </p:txBody>
      </p:sp>
      <p:sp>
        <p:nvSpPr>
          <p:cNvPr id="5" name="Text Placeholder 4"/>
          <p:cNvSpPr>
            <a:spLocks noGrp="1"/>
          </p:cNvSpPr>
          <p:nvPr>
            <p:ph type="body" sz="quarter" idx="30"/>
          </p:nvPr>
        </p:nvSpPr>
        <p:spPr>
          <a:xfrm>
            <a:off x="7419188" y="2133716"/>
            <a:ext cx="1828800" cy="3663077"/>
          </a:xfrm>
        </p:spPr>
        <p:txBody>
          <a:bodyPr/>
          <a:lstStyle/>
          <a:p>
            <a:pPr marL="171450" indent="-171450">
              <a:defRPr/>
            </a:pPr>
            <a:r>
              <a:rPr lang="en-GB" dirty="0"/>
              <a:t>Amdocs is well-entrenched with many large CSPs and is one of the leading vendors with an end-to-end BSS offering. It </a:t>
            </a:r>
            <a:r>
              <a:rPr lang="en-US" dirty="0"/>
              <a:t>can be deployed as best of breed thanks to its modular framework.</a:t>
            </a:r>
          </a:p>
          <a:p>
            <a:pPr marL="171450" indent="-171450">
              <a:defRPr/>
            </a:pPr>
            <a:r>
              <a:rPr lang="en-GB" dirty="0"/>
              <a:t>The company has a growing vendor-agnostic professional services base, which may be attractive to CSPs preparing for digital transformation.</a:t>
            </a:r>
          </a:p>
          <a:p>
            <a:pPr marL="171450" indent="-171450">
              <a:defRPr/>
            </a:pPr>
            <a:r>
              <a:rPr lang="en-US" dirty="0"/>
              <a:t>The company has improved its reach among Tier-3/4 CSPs and MVNOs with Amdocs Optima. </a:t>
            </a:r>
          </a:p>
          <a:p>
            <a:pPr marL="171450" indent="-171450">
              <a:defRPr/>
            </a:pPr>
            <a:r>
              <a:rPr lang="en-GB" dirty="0"/>
              <a:t>Amdocs has also been growing inorganically in this segment and in the media vertical, with key acquisitions of companies such as Vubiquity, Vindicia, UXPsystems, projeckt202, Brite:bill and Pontis.</a:t>
            </a:r>
          </a:p>
        </p:txBody>
      </p:sp>
      <p:sp>
        <p:nvSpPr>
          <p:cNvPr id="6" name="Text Placeholder 5"/>
          <p:cNvSpPr>
            <a:spLocks noGrp="1"/>
          </p:cNvSpPr>
          <p:nvPr>
            <p:ph type="body" sz="quarter" idx="31"/>
          </p:nvPr>
        </p:nvSpPr>
        <p:spPr/>
        <p:txBody>
          <a:bodyPr/>
          <a:lstStyle/>
          <a:p>
            <a:r>
              <a:rPr lang="en-GB" dirty="0"/>
              <a:t>1982</a:t>
            </a:r>
          </a:p>
        </p:txBody>
      </p:sp>
      <p:sp>
        <p:nvSpPr>
          <p:cNvPr id="8" name="Text Placeholder 7"/>
          <p:cNvSpPr>
            <a:spLocks noGrp="1"/>
          </p:cNvSpPr>
          <p:nvPr>
            <p:ph type="body" sz="quarter" idx="33"/>
          </p:nvPr>
        </p:nvSpPr>
        <p:spPr/>
        <p:txBody>
          <a:bodyPr/>
          <a:lstStyle/>
          <a:p>
            <a:r>
              <a:rPr lang="en-GB" dirty="0"/>
              <a:t>Amdocs’s inorganic growth through acquisitions will provide it with expanded coverage in telecoms and media verticals worldwide.</a:t>
            </a:r>
          </a:p>
        </p:txBody>
      </p:sp>
      <p:sp>
        <p:nvSpPr>
          <p:cNvPr id="9" name="Text Placeholder 8"/>
          <p:cNvSpPr>
            <a:spLocks noGrp="1"/>
          </p:cNvSpPr>
          <p:nvPr>
            <p:ph type="body" sz="quarter" idx="34"/>
          </p:nvPr>
        </p:nvSpPr>
        <p:spPr/>
        <p:txBody>
          <a:bodyPr/>
          <a:lstStyle/>
          <a:p>
            <a:r>
              <a:rPr lang="en-GB" dirty="0"/>
              <a:t>It will continue to enhance its product and services offerings to support telecoms and media digital transformation initiatives.</a:t>
            </a:r>
          </a:p>
        </p:txBody>
      </p:sp>
      <p:sp>
        <p:nvSpPr>
          <p:cNvPr id="10" name="Text Placeholder 9"/>
          <p:cNvSpPr>
            <a:spLocks noGrp="1"/>
          </p:cNvSpPr>
          <p:nvPr>
            <p:ph type="body" sz="quarter" idx="35"/>
          </p:nvPr>
        </p:nvSpPr>
        <p:spPr/>
        <p:txBody>
          <a:bodyPr/>
          <a:lstStyle/>
          <a:p>
            <a:endParaRPr lang="en-GB" dirty="0"/>
          </a:p>
          <a:p>
            <a:r>
              <a:rPr lang="en-GB" dirty="0"/>
              <a:t>Amdocs is establishing a partner ecosystem that offers complementary capabilities. It will aim to use this network for new sales.</a:t>
            </a:r>
          </a:p>
          <a:p>
            <a:endParaRPr lang="en-GB" dirty="0"/>
          </a:p>
        </p:txBody>
      </p:sp>
      <p:sp>
        <p:nvSpPr>
          <p:cNvPr id="11" name="Text Placeholder 10"/>
          <p:cNvSpPr>
            <a:spLocks noGrp="1"/>
          </p:cNvSpPr>
          <p:nvPr>
            <p:ph type="body" sz="quarter" idx="36"/>
          </p:nvPr>
        </p:nvSpPr>
        <p:spPr/>
        <p:txBody>
          <a:bodyPr/>
          <a:lstStyle/>
          <a:p>
            <a:r>
              <a:rPr lang="en-GB" dirty="0"/>
              <a:t>IBM</a:t>
            </a:r>
          </a:p>
          <a:p>
            <a:r>
              <a:rPr lang="en-GB" dirty="0"/>
              <a:t>Adobe</a:t>
            </a:r>
          </a:p>
          <a:p>
            <a:r>
              <a:rPr lang="en-GB" dirty="0"/>
              <a:t>AWS</a:t>
            </a:r>
          </a:p>
        </p:txBody>
      </p:sp>
      <p:sp>
        <p:nvSpPr>
          <p:cNvPr id="12" name="Text Placeholder 11"/>
          <p:cNvSpPr>
            <a:spLocks noGrp="1"/>
          </p:cNvSpPr>
          <p:nvPr>
            <p:ph type="body" sz="quarter" idx="37"/>
          </p:nvPr>
        </p:nvSpPr>
        <p:spPr/>
        <p:txBody>
          <a:bodyPr/>
          <a:lstStyle/>
          <a:p>
            <a:r>
              <a:rPr lang="en-GB" dirty="0"/>
              <a:t>Amdocs is a leading software products and services company that specialises in BSS for the telecoms, media and entertainment industries. </a:t>
            </a:r>
          </a:p>
        </p:txBody>
      </p:sp>
      <p:sp>
        <p:nvSpPr>
          <p:cNvPr id="13" name="Text Placeholder 12"/>
          <p:cNvSpPr>
            <a:spLocks noGrp="1"/>
          </p:cNvSpPr>
          <p:nvPr>
            <p:ph type="body" sz="quarter" idx="38"/>
          </p:nvPr>
        </p:nvSpPr>
        <p:spPr>
          <a:xfrm>
            <a:off x="5084006" y="3591618"/>
            <a:ext cx="1136650" cy="247650"/>
          </a:xfrm>
        </p:spPr>
        <p:txBody>
          <a:bodyPr/>
          <a:lstStyle/>
          <a:p>
            <a:r>
              <a:rPr lang="en-GB" dirty="0"/>
              <a:t>Chesterfield, MO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7150" y="4035549"/>
            <a:ext cx="109728" cy="152400"/>
          </a:xfrm>
          <a:prstGeom prst="rect">
            <a:avLst/>
          </a:prstGeom>
        </p:spPr>
      </p:pic>
      <p:sp>
        <p:nvSpPr>
          <p:cNvPr id="17" name="Text Placeholder 6">
            <a:extLst>
              <a:ext uri="{FF2B5EF4-FFF2-40B4-BE49-F238E27FC236}">
                <a16:creationId xmlns:a16="http://schemas.microsoft.com/office/drawing/2014/main" id="{C7D0BA71-04A2-4C09-B893-14918065B932}"/>
              </a:ext>
            </a:extLst>
          </p:cNvPr>
          <p:cNvSpPr txBox="1">
            <a:spLocks/>
          </p:cNvSpPr>
          <p:nvPr/>
        </p:nvSpPr>
        <p:spPr>
          <a:xfrm>
            <a:off x="7595936" y="344488"/>
            <a:ext cx="2249738" cy="338137"/>
          </a:xfrm>
          <a:prstGeom prst="rect">
            <a:avLst/>
          </a:prstGeom>
        </p:spPr>
        <p:txBody>
          <a:bodyPr/>
          <a:lstStyle>
            <a:lvl1pPr marL="136800" indent="-136800" algn="ctr" rtl="0" eaLnBrk="1" fontAlgn="base" hangingPunct="1">
              <a:lnSpc>
                <a:spcPct val="100000"/>
              </a:lnSpc>
              <a:spcBef>
                <a:spcPct val="0"/>
              </a:spcBef>
              <a:spcAft>
                <a:spcPts val="400"/>
              </a:spcAft>
              <a:buClr>
                <a:schemeClr val="accent2"/>
              </a:buClr>
              <a:buFont typeface="Wingdings" pitchFamily="2" charset="2"/>
              <a:buNone/>
              <a:defRPr sz="1400" kern="1200" baseline="0">
                <a:solidFill>
                  <a:schemeClr val="bg2">
                    <a:lumMod val="40000"/>
                    <a:lumOff val="60000"/>
                  </a:schemeClr>
                </a:solidFill>
                <a:latin typeface="Franklin Gothic Book" panose="020B0503020102020204" pitchFamily="34" charset="0"/>
                <a:ea typeface="ＭＳ Ｐゴシック" charset="-128"/>
                <a:cs typeface="Arial" pitchFamily="34" charset="0"/>
              </a:defRPr>
            </a:lvl1pPr>
            <a:lvl2pPr marL="354013" indent="-176213" algn="l" rtl="0" eaLnBrk="1" fontAlgn="base" hangingPunct="1">
              <a:lnSpc>
                <a:spcPts val="2600"/>
              </a:lnSpc>
              <a:spcBef>
                <a:spcPct val="0"/>
              </a:spcBef>
              <a:spcAft>
                <a:spcPct val="0"/>
              </a:spcAft>
              <a:buClr>
                <a:schemeClr val="accent2"/>
              </a:buClr>
              <a:buFont typeface="Symbol" pitchFamily="18" charset="2"/>
              <a:buChar char="-"/>
              <a:defRPr sz="1200" kern="1200">
                <a:solidFill>
                  <a:schemeClr val="tx2"/>
                </a:solidFill>
                <a:latin typeface="Arial" pitchFamily="34" charset="0"/>
                <a:ea typeface="ＭＳ Ｐゴシック" charset="-128"/>
                <a:cs typeface="Arial" pitchFamily="34" charset="0"/>
              </a:defRPr>
            </a:lvl2pPr>
            <a:lvl3pPr marL="541338" indent="-185738" algn="l" rtl="0" eaLnBrk="1" fontAlgn="base" hangingPunct="1">
              <a:lnSpc>
                <a:spcPts val="2600"/>
              </a:lnSpc>
              <a:spcBef>
                <a:spcPct val="0"/>
              </a:spcBef>
              <a:spcAft>
                <a:spcPct val="0"/>
              </a:spcAft>
              <a:buClr>
                <a:schemeClr val="accent2"/>
              </a:buClr>
              <a:buSzPct val="60000"/>
              <a:buFont typeface="Wingdings" pitchFamily="2" charset="2"/>
              <a:buChar char="§"/>
              <a:defRPr sz="1200" kern="1200">
                <a:solidFill>
                  <a:schemeClr val="tx2"/>
                </a:solidFill>
                <a:latin typeface="Arial" pitchFamily="34" charset="0"/>
                <a:ea typeface="ＭＳ Ｐゴシック" charset="-128"/>
                <a:cs typeface="Arial" pitchFamily="34" charset="0"/>
              </a:defRPr>
            </a:lvl3pPr>
            <a:lvl4pPr marL="719138" indent="-177800" algn="l" rtl="0" eaLnBrk="1" fontAlgn="base" hangingPunct="1">
              <a:lnSpc>
                <a:spcPts val="2600"/>
              </a:lnSpc>
              <a:spcBef>
                <a:spcPct val="0"/>
              </a:spcBef>
              <a:spcAft>
                <a:spcPct val="0"/>
              </a:spcAft>
              <a:buClr>
                <a:schemeClr val="accent2"/>
              </a:buClr>
              <a:buFont typeface="Symbol" pitchFamily="18" charset="2"/>
              <a:buChar char="-"/>
              <a:defRPr sz="1200" kern="1200">
                <a:solidFill>
                  <a:schemeClr val="tx2"/>
                </a:solidFill>
                <a:latin typeface="Arial"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2"/>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CUSTOMER ENGAGEMENT</a:t>
            </a:r>
          </a:p>
        </p:txBody>
      </p:sp>
    </p:spTree>
    <p:extLst>
      <p:ext uri="{BB962C8B-B14F-4D97-AF65-F5344CB8AC3E}">
        <p14:creationId xmlns:p14="http://schemas.microsoft.com/office/powerpoint/2010/main" val="257500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Ericsson</a:t>
            </a:r>
          </a:p>
        </p:txBody>
      </p:sp>
      <p:sp>
        <p:nvSpPr>
          <p:cNvPr id="3" name="Text Placeholder 2"/>
          <p:cNvSpPr>
            <a:spLocks noGrp="1"/>
          </p:cNvSpPr>
          <p:nvPr>
            <p:ph type="body" sz="quarter" idx="10"/>
          </p:nvPr>
        </p:nvSpPr>
        <p:spPr/>
        <p:txBody>
          <a:bodyPr/>
          <a:lstStyle/>
          <a:p>
            <a:r>
              <a:rPr lang="en-GB" dirty="0"/>
              <a:t>www.ericsson.com</a:t>
            </a:r>
          </a:p>
        </p:txBody>
      </p:sp>
      <p:sp>
        <p:nvSpPr>
          <p:cNvPr id="4" name="Text Placeholder 3"/>
          <p:cNvSpPr>
            <a:spLocks noGrp="1"/>
          </p:cNvSpPr>
          <p:nvPr>
            <p:ph type="body" sz="quarter" idx="29"/>
          </p:nvPr>
        </p:nvSpPr>
        <p:spPr/>
        <p:txBody>
          <a:bodyPr/>
          <a:lstStyle/>
          <a:p>
            <a:pPr lvl="0">
              <a:defRPr/>
            </a:pPr>
            <a:r>
              <a:rPr lang="en-GB" dirty="0">
                <a:solidFill>
                  <a:srgbClr val="61586C"/>
                </a:solidFill>
              </a:rPr>
              <a:t>Ericsson’s device management product suite includes Enterprise Mobility Management, Automatic Device Configuration and Remote Device Manager.</a:t>
            </a:r>
          </a:p>
          <a:p>
            <a:r>
              <a:rPr lang="en-GB" dirty="0"/>
              <a:t>Device Connection Platform is cloud-based and focused on the M2M sector. </a:t>
            </a:r>
          </a:p>
          <a:p>
            <a:r>
              <a:rPr lang="en-GB" dirty="0"/>
              <a:t>It has a strong professional services portfolio in the telecoms sector, including supporting CSPs with systems integration and managed services.</a:t>
            </a:r>
          </a:p>
          <a:p>
            <a:pPr lvl="0">
              <a:defRPr/>
            </a:pPr>
            <a:r>
              <a:rPr lang="en-GB" dirty="0">
                <a:solidFill>
                  <a:schemeClr val="tx1"/>
                </a:solidFill>
                <a:ea typeface="+mn-ea"/>
                <a:cs typeface="+mn-cs"/>
              </a:rPr>
              <a:t>It added </a:t>
            </a:r>
            <a:r>
              <a:rPr lang="en-GB" dirty="0">
                <a:solidFill>
                  <a:schemeClr val="tx1"/>
                </a:solidFill>
              </a:rPr>
              <a:t>product catalogue and order orchestration products to its portfolio through the</a:t>
            </a:r>
            <a:r>
              <a:rPr lang="en-GB" dirty="0">
                <a:solidFill>
                  <a:schemeClr val="tx1"/>
                </a:solidFill>
                <a:ea typeface="+mn-ea"/>
                <a:cs typeface="+mn-cs"/>
              </a:rPr>
              <a:t> acquisition of ConceptWave. </a:t>
            </a:r>
          </a:p>
        </p:txBody>
      </p:sp>
      <p:sp>
        <p:nvSpPr>
          <p:cNvPr id="5" name="Text Placeholder 4"/>
          <p:cNvSpPr>
            <a:spLocks noGrp="1"/>
          </p:cNvSpPr>
          <p:nvPr>
            <p:ph type="body" sz="quarter" idx="30"/>
          </p:nvPr>
        </p:nvSpPr>
        <p:spPr/>
        <p:txBody>
          <a:bodyPr/>
          <a:lstStyle/>
          <a:p>
            <a:pPr>
              <a:defRPr/>
            </a:pPr>
            <a:r>
              <a:rPr lang="en-GB" dirty="0"/>
              <a:t>In January 2019, Ericsson restructured its digital BSS business at a cost of around USD687 million. The company has since announced a strategic shift in its digital BSS portfolio, with a greater focus on a phased approach to digital transformation.</a:t>
            </a:r>
          </a:p>
          <a:p>
            <a:pPr>
              <a:defRPr/>
            </a:pPr>
            <a:r>
              <a:rPr lang="en-GB" dirty="0"/>
              <a:t>Ericsson continues to have a strong brand, worldwide channel coverage and well-regarded managed services expertise. The company is well-positioned in large end-to-end transformations that include network components. </a:t>
            </a:r>
          </a:p>
          <a:p>
            <a:pPr lvl="0">
              <a:defRPr/>
            </a:pPr>
            <a:r>
              <a:rPr lang="en-GB" dirty="0">
                <a:solidFill>
                  <a:srgbClr val="61586C"/>
                </a:solidFill>
                <a:ea typeface="+mn-ea"/>
                <a:cs typeface="+mn-cs"/>
              </a:rPr>
              <a:t>Ericsson’s customer engagement capability is heavily partner-reliant. The company is working towards building some key functions in-house.</a:t>
            </a:r>
          </a:p>
        </p:txBody>
      </p:sp>
      <p:sp>
        <p:nvSpPr>
          <p:cNvPr id="6" name="Text Placeholder 5"/>
          <p:cNvSpPr>
            <a:spLocks noGrp="1"/>
          </p:cNvSpPr>
          <p:nvPr>
            <p:ph type="body" sz="quarter" idx="31"/>
          </p:nvPr>
        </p:nvSpPr>
        <p:spPr/>
        <p:txBody>
          <a:bodyPr/>
          <a:lstStyle/>
          <a:p>
            <a:r>
              <a:rPr lang="en-GB" dirty="0"/>
              <a:t>1876</a:t>
            </a:r>
          </a:p>
        </p:txBody>
      </p:sp>
      <p:sp>
        <p:nvSpPr>
          <p:cNvPr id="8" name="Text Placeholder 7"/>
          <p:cNvSpPr>
            <a:spLocks noGrp="1"/>
          </p:cNvSpPr>
          <p:nvPr>
            <p:ph type="body" sz="quarter" idx="33"/>
          </p:nvPr>
        </p:nvSpPr>
        <p:spPr/>
        <p:txBody>
          <a:bodyPr/>
          <a:lstStyle/>
          <a:p>
            <a:r>
              <a:rPr lang="en-GB" dirty="0"/>
              <a:t>Ericsson will continue to focus on growth in emerging markets and also large transformation projects. </a:t>
            </a:r>
          </a:p>
        </p:txBody>
      </p:sp>
      <p:sp>
        <p:nvSpPr>
          <p:cNvPr id="9" name="Text Placeholder 8"/>
          <p:cNvSpPr>
            <a:spLocks noGrp="1"/>
          </p:cNvSpPr>
          <p:nvPr>
            <p:ph type="body" sz="quarter" idx="34"/>
          </p:nvPr>
        </p:nvSpPr>
        <p:spPr/>
        <p:txBody>
          <a:bodyPr/>
          <a:lstStyle/>
          <a:p>
            <a:r>
              <a:rPr lang="en-GB" dirty="0"/>
              <a:t>It will enhance its device management product capability and expand its coverage for customer engagement.</a:t>
            </a:r>
          </a:p>
        </p:txBody>
      </p:sp>
      <p:sp>
        <p:nvSpPr>
          <p:cNvPr id="10" name="Text Placeholder 9"/>
          <p:cNvSpPr>
            <a:spLocks noGrp="1"/>
          </p:cNvSpPr>
          <p:nvPr>
            <p:ph type="body" sz="quarter" idx="35"/>
          </p:nvPr>
        </p:nvSpPr>
        <p:spPr/>
        <p:txBody>
          <a:bodyPr/>
          <a:lstStyle/>
          <a:p>
            <a:r>
              <a:rPr lang="en-GB" dirty="0"/>
              <a:t>The company will continue to partner with vendors to enhance its customer engagement systems portfolio.</a:t>
            </a:r>
          </a:p>
        </p:txBody>
      </p:sp>
      <p:sp>
        <p:nvSpPr>
          <p:cNvPr id="11" name="Text Placeholder 10"/>
          <p:cNvSpPr>
            <a:spLocks noGrp="1"/>
          </p:cNvSpPr>
          <p:nvPr>
            <p:ph type="body" sz="quarter" idx="36"/>
          </p:nvPr>
        </p:nvSpPr>
        <p:spPr/>
        <p:txBody>
          <a:bodyPr/>
          <a:lstStyle/>
          <a:p>
            <a:endParaRPr lang="en-GB" dirty="0"/>
          </a:p>
          <a:p>
            <a:r>
              <a:rPr lang="en-GB" dirty="0"/>
              <a:t>IBM</a:t>
            </a:r>
          </a:p>
          <a:p>
            <a:r>
              <a:rPr lang="en-GB" dirty="0"/>
              <a:t>TCS</a:t>
            </a:r>
          </a:p>
        </p:txBody>
      </p:sp>
      <p:sp>
        <p:nvSpPr>
          <p:cNvPr id="12" name="Text Placeholder 11"/>
          <p:cNvSpPr>
            <a:spLocks noGrp="1"/>
          </p:cNvSpPr>
          <p:nvPr>
            <p:ph type="body" sz="quarter" idx="37"/>
          </p:nvPr>
        </p:nvSpPr>
        <p:spPr/>
        <p:txBody>
          <a:bodyPr/>
          <a:lstStyle/>
          <a:p>
            <a:r>
              <a:rPr lang="en-GB" dirty="0"/>
              <a:t>Ericsson is a major equipment, software and services company that serves multiple industry verticals, including telecoms.</a:t>
            </a:r>
          </a:p>
        </p:txBody>
      </p:sp>
      <p:sp>
        <p:nvSpPr>
          <p:cNvPr id="13" name="Text Placeholder 12"/>
          <p:cNvSpPr>
            <a:spLocks noGrp="1"/>
          </p:cNvSpPr>
          <p:nvPr>
            <p:ph type="body" sz="quarter" idx="38"/>
          </p:nvPr>
        </p:nvSpPr>
        <p:spPr/>
        <p:txBody>
          <a:bodyPr/>
          <a:lstStyle/>
          <a:p>
            <a:r>
              <a:rPr lang="en-GB" dirty="0"/>
              <a:t>Stockholm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229" y="3927040"/>
            <a:ext cx="109728" cy="152400"/>
          </a:xfrm>
          <a:prstGeom prst="rect">
            <a:avLst/>
          </a:prstGeom>
        </p:spPr>
      </p:pic>
      <p:sp>
        <p:nvSpPr>
          <p:cNvPr id="17" name="Text Placeholder 6">
            <a:extLst>
              <a:ext uri="{FF2B5EF4-FFF2-40B4-BE49-F238E27FC236}">
                <a16:creationId xmlns:a16="http://schemas.microsoft.com/office/drawing/2014/main" id="{B11E83B6-BB1C-40B6-BBD8-515C1AC9B670}"/>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299899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91CE99-8250-4541-8A18-2F7765E5EF1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0" name="think-cell Slide" r:id="rId4" imgW="498" imgH="499" progId="TCLayout.ActiveDocument.1">
                  <p:embed/>
                </p:oleObj>
              </mc:Choice>
              <mc:Fallback>
                <p:oleObj name="think-cell Slide" r:id="rId4" imgW="498" imgH="499" progId="TCLayout.ActiveDocument.1">
                  <p:embed/>
                  <p:pic>
                    <p:nvPicPr>
                      <p:cNvPr id="4" name="Object 3" hidden="1">
                        <a:extLst>
                          <a:ext uri="{FF2B5EF4-FFF2-40B4-BE49-F238E27FC236}">
                            <a16:creationId xmlns:a16="http://schemas.microsoft.com/office/drawing/2014/main" id="{B391CE99-8250-4541-8A18-2F7765E5EF1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Text Placeholder 20"/>
          <p:cNvSpPr>
            <a:spLocks noGrp="1"/>
          </p:cNvSpPr>
          <p:nvPr>
            <p:ph type="body" sz="quarter" idx="10"/>
          </p:nvPr>
        </p:nvSpPr>
        <p:spPr/>
        <p:txBody>
          <a:bodyPr/>
          <a:lstStyle/>
          <a:p>
            <a:r>
              <a:rPr lang="en-GB" dirty="0"/>
              <a:t>www.flytxt.com</a:t>
            </a:r>
          </a:p>
        </p:txBody>
      </p:sp>
      <p:sp>
        <p:nvSpPr>
          <p:cNvPr id="22" name="Text Placeholder 21"/>
          <p:cNvSpPr>
            <a:spLocks noGrp="1"/>
          </p:cNvSpPr>
          <p:nvPr>
            <p:ph type="body" sz="quarter" idx="29"/>
          </p:nvPr>
        </p:nvSpPr>
        <p:spPr/>
        <p:txBody>
          <a:bodyPr/>
          <a:lstStyle/>
          <a:p>
            <a:pPr marL="138113" indent="-138113"/>
            <a:r>
              <a:rPr lang="en-GB" dirty="0"/>
              <a:t>The NEON-dX platform has four main applications: Precision Marketer for multi-channel campaign management and real-time contextual marketing, Intent Management for personalisation and next-best offers, Insight Workbench for collaborative data analytics and Precision Ad Server for targeted mobile advertising. </a:t>
            </a:r>
          </a:p>
          <a:p>
            <a:pPr marL="138113" indent="-138113"/>
            <a:r>
              <a:rPr lang="en-GB" dirty="0"/>
              <a:t>It also has multiple add-ons such as Digital-Plus for extending customer engagement over digital channels such as social media, Packaged Analytics Models for augmenting marketing decision making, Robo-X for autonomous marketing and Talk-2-Me for enabling human-like conversations over voice interfaces such as Amazon Alexa or Google Assistant.</a:t>
            </a:r>
          </a:p>
        </p:txBody>
      </p:sp>
      <p:sp>
        <p:nvSpPr>
          <p:cNvPr id="23" name="Text Placeholder 22"/>
          <p:cNvSpPr>
            <a:spLocks noGrp="1"/>
          </p:cNvSpPr>
          <p:nvPr>
            <p:ph type="body" sz="quarter" idx="30"/>
          </p:nvPr>
        </p:nvSpPr>
        <p:spPr/>
        <p:txBody>
          <a:bodyPr/>
          <a:lstStyle/>
          <a:p>
            <a:pPr marL="138113" indent="-138113"/>
            <a:r>
              <a:rPr lang="en-GB" dirty="0"/>
              <a:t>Flytxt counts multiple Tier-1 CSPs in emerging markets as customers.</a:t>
            </a:r>
          </a:p>
          <a:p>
            <a:pPr marL="138113" indent="-138113"/>
            <a:r>
              <a:rPr lang="en-GB" dirty="0"/>
              <a:t>Flytxt’s ambitions to further penetrate into developed markets have yet to gather traction.</a:t>
            </a:r>
          </a:p>
          <a:p>
            <a:pPr marL="138113" indent="-138113"/>
            <a:r>
              <a:rPr lang="en-GB" dirty="0"/>
              <a:t>Operators are increasingly interested in analytics and AI-driven solutions, and Flytxt is well-placed to take advantage of this interest.</a:t>
            </a:r>
          </a:p>
          <a:p>
            <a:pPr marL="138113" indent="-138113"/>
            <a:r>
              <a:rPr lang="en-GB" dirty="0"/>
              <a:t>Flytxt is increasingly investing in its engagement-focused capabilities, bringing in both products and associated services to the market. Its new positioning will help operators to solve specific business use cases.</a:t>
            </a:r>
          </a:p>
        </p:txBody>
      </p:sp>
      <p:sp>
        <p:nvSpPr>
          <p:cNvPr id="24" name="Text Placeholder 23"/>
          <p:cNvSpPr>
            <a:spLocks noGrp="1"/>
          </p:cNvSpPr>
          <p:nvPr>
            <p:ph type="body" sz="quarter" idx="31"/>
          </p:nvPr>
        </p:nvSpPr>
        <p:spPr/>
        <p:txBody>
          <a:bodyPr/>
          <a:lstStyle/>
          <a:p>
            <a:r>
              <a:rPr lang="en-GB" dirty="0"/>
              <a:t>2008</a:t>
            </a:r>
          </a:p>
        </p:txBody>
      </p:sp>
      <p:sp>
        <p:nvSpPr>
          <p:cNvPr id="26" name="Text Placeholder 25"/>
          <p:cNvSpPr>
            <a:spLocks noGrp="1"/>
          </p:cNvSpPr>
          <p:nvPr>
            <p:ph type="body" sz="quarter" idx="33"/>
          </p:nvPr>
        </p:nvSpPr>
        <p:spPr/>
        <p:txBody>
          <a:bodyPr/>
          <a:lstStyle/>
          <a:p>
            <a:r>
              <a:rPr lang="en-GB" dirty="0"/>
              <a:t>It has presence in Asia, Latin America, Africa and the Middle East. It aims to expand to other regions, including Europe and North America.</a:t>
            </a:r>
          </a:p>
        </p:txBody>
      </p:sp>
      <p:sp>
        <p:nvSpPr>
          <p:cNvPr id="27" name="Text Placeholder 26"/>
          <p:cNvSpPr>
            <a:spLocks noGrp="1"/>
          </p:cNvSpPr>
          <p:nvPr>
            <p:ph type="body" sz="quarter" idx="34"/>
          </p:nvPr>
        </p:nvSpPr>
        <p:spPr/>
        <p:txBody>
          <a:bodyPr/>
          <a:lstStyle/>
          <a:p>
            <a:r>
              <a:rPr lang="en-GB" dirty="0"/>
              <a:t>It will enhance its products with add-ons to accelerate the adoption and use of artificial intelligence and machine learning technologies. </a:t>
            </a:r>
          </a:p>
        </p:txBody>
      </p:sp>
      <p:sp>
        <p:nvSpPr>
          <p:cNvPr id="28" name="Text Placeholder 27"/>
          <p:cNvSpPr>
            <a:spLocks noGrp="1"/>
          </p:cNvSpPr>
          <p:nvPr>
            <p:ph type="body" sz="quarter" idx="35"/>
          </p:nvPr>
        </p:nvSpPr>
        <p:spPr/>
        <p:txBody>
          <a:bodyPr/>
          <a:lstStyle/>
          <a:p>
            <a:r>
              <a:rPr lang="en-GB" dirty="0"/>
              <a:t>The company aims to continue to grow organically as well as increase its focus on partnerships to expand its market reach.</a:t>
            </a:r>
          </a:p>
        </p:txBody>
      </p:sp>
      <p:sp>
        <p:nvSpPr>
          <p:cNvPr id="29" name="Text Placeholder 28"/>
          <p:cNvSpPr>
            <a:spLocks noGrp="1"/>
          </p:cNvSpPr>
          <p:nvPr>
            <p:ph type="body" sz="quarter" idx="36"/>
          </p:nvPr>
        </p:nvSpPr>
        <p:spPr/>
        <p:txBody>
          <a:bodyPr/>
          <a:lstStyle/>
          <a:p>
            <a:r>
              <a:rPr lang="en-GB" dirty="0"/>
              <a:t>Atos</a:t>
            </a:r>
          </a:p>
          <a:p>
            <a:r>
              <a:rPr lang="en-GB" dirty="0"/>
              <a:t>VoltDB</a:t>
            </a:r>
          </a:p>
          <a:p>
            <a:r>
              <a:rPr lang="en-GB" dirty="0"/>
              <a:t>Wipro</a:t>
            </a:r>
          </a:p>
        </p:txBody>
      </p:sp>
      <p:sp>
        <p:nvSpPr>
          <p:cNvPr id="30" name="Text Placeholder 29"/>
          <p:cNvSpPr>
            <a:spLocks noGrp="1"/>
          </p:cNvSpPr>
          <p:nvPr>
            <p:ph type="body" sz="quarter" idx="37"/>
          </p:nvPr>
        </p:nvSpPr>
        <p:spPr/>
        <p:txBody>
          <a:bodyPr/>
          <a:lstStyle/>
          <a:p>
            <a:r>
              <a:rPr lang="en-GB" dirty="0"/>
              <a:t>  Flytxt is an independent supplier of customer data analytics and intelligent marketing automation software in the telecoms sector.</a:t>
            </a:r>
          </a:p>
        </p:txBody>
      </p:sp>
      <p:sp>
        <p:nvSpPr>
          <p:cNvPr id="31" name="Text Placeholder 30"/>
          <p:cNvSpPr>
            <a:spLocks noGrp="1"/>
          </p:cNvSpPr>
          <p:nvPr>
            <p:ph type="body" sz="quarter" idx="38"/>
          </p:nvPr>
        </p:nvSpPr>
        <p:spPr/>
        <p:txBody>
          <a:bodyPr/>
          <a:lstStyle/>
          <a:p>
            <a:r>
              <a:rPr lang="en-GB" dirty="0"/>
              <a:t>Amsterdam (HQ)</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8783" y="3937131"/>
            <a:ext cx="109728" cy="152400"/>
          </a:xfrm>
          <a:prstGeom prst="rect">
            <a:avLst/>
          </a:prstGeom>
        </p:spPr>
      </p:pic>
      <p:sp>
        <p:nvSpPr>
          <p:cNvPr id="17" name="Text Placeholder 6">
            <a:extLst>
              <a:ext uri="{FF2B5EF4-FFF2-40B4-BE49-F238E27FC236}">
                <a16:creationId xmlns:a16="http://schemas.microsoft.com/office/drawing/2014/main" id="{365AA40E-A6F8-4C93-88ED-27E11009A15E}"/>
              </a:ext>
            </a:extLst>
          </p:cNvPr>
          <p:cNvSpPr>
            <a:spLocks noGrp="1"/>
          </p:cNvSpPr>
          <p:nvPr>
            <p:ph type="body" sz="quarter" idx="32"/>
          </p:nvPr>
        </p:nvSpPr>
        <p:spPr>
          <a:xfrm>
            <a:off x="7595936" y="344488"/>
            <a:ext cx="2249738" cy="338137"/>
          </a:xfrm>
        </p:spPr>
        <p:txBody>
          <a:bodyPr/>
          <a:lstStyle/>
          <a:p>
            <a:r>
              <a:rPr lang="en-GB" dirty="0"/>
              <a:t>CUSTOMER ENGAGEMENT</a:t>
            </a:r>
          </a:p>
        </p:txBody>
      </p:sp>
      <p:sp>
        <p:nvSpPr>
          <p:cNvPr id="16" name="Title 1">
            <a:extLst>
              <a:ext uri="{FF2B5EF4-FFF2-40B4-BE49-F238E27FC236}">
                <a16:creationId xmlns:a16="http://schemas.microsoft.com/office/drawing/2014/main" id="{67CA9E14-631A-47D5-93DC-3B4D27A6553D}"/>
              </a:ext>
            </a:extLst>
          </p:cNvPr>
          <p:cNvSpPr>
            <a:spLocks noGrp="1"/>
          </p:cNvSpPr>
          <p:nvPr>
            <p:ph type="title"/>
          </p:nvPr>
        </p:nvSpPr>
        <p:spPr>
          <a:xfrm>
            <a:off x="2402920" y="432000"/>
            <a:ext cx="5101750" cy="756000"/>
          </a:xfrm>
        </p:spPr>
        <p:txBody>
          <a:bodyPr/>
          <a:lstStyle/>
          <a:p>
            <a:r>
              <a:rPr lang="en-GB" dirty="0"/>
              <a:t>Flytxt</a:t>
            </a:r>
          </a:p>
        </p:txBody>
      </p:sp>
    </p:spTree>
    <p:extLst>
      <p:ext uri="{BB962C8B-B14F-4D97-AF65-F5344CB8AC3E}">
        <p14:creationId xmlns:p14="http://schemas.microsoft.com/office/powerpoint/2010/main" val="226473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47161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4"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B70B9B8D-2EBF-4784-A598-2E35B019E47F}"/>
              </a:ext>
            </a:extLst>
          </p:cNvPr>
          <p:cNvGraphicFramePr>
            <a:graphicFrameLocks noGrp="1"/>
          </p:cNvGraphicFramePr>
          <p:nvPr>
            <p:ph type="tbl" sz="quarter" idx="10"/>
            <p:extLst>
              <p:ext uri="{D42A27DB-BD31-4B8C-83A1-F6EECF244321}">
                <p14:modId xmlns:p14="http://schemas.microsoft.com/office/powerpoint/2010/main" val="3802569461"/>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1"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9245372"/>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055719"/>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477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Genesys</a:t>
            </a:r>
          </a:p>
        </p:txBody>
      </p:sp>
      <p:sp>
        <p:nvSpPr>
          <p:cNvPr id="3" name="Text Placeholder 2"/>
          <p:cNvSpPr>
            <a:spLocks noGrp="1"/>
          </p:cNvSpPr>
          <p:nvPr>
            <p:ph type="body" sz="quarter" idx="10"/>
          </p:nvPr>
        </p:nvSpPr>
        <p:spPr/>
        <p:txBody>
          <a:bodyPr/>
          <a:lstStyle/>
          <a:p>
            <a:r>
              <a:rPr lang="en-GB" dirty="0"/>
              <a:t>www.genesys.com</a:t>
            </a:r>
          </a:p>
        </p:txBody>
      </p:sp>
      <p:sp>
        <p:nvSpPr>
          <p:cNvPr id="4" name="Text Placeholder 3"/>
          <p:cNvSpPr>
            <a:spLocks noGrp="1"/>
          </p:cNvSpPr>
          <p:nvPr>
            <p:ph type="body" sz="quarter" idx="29"/>
          </p:nvPr>
        </p:nvSpPr>
        <p:spPr/>
        <p:txBody>
          <a:bodyPr/>
          <a:lstStyle/>
          <a:p>
            <a:pPr lvl="0">
              <a:defRPr/>
            </a:pPr>
            <a:r>
              <a:rPr lang="en-GB" dirty="0">
                <a:solidFill>
                  <a:srgbClr val="61586C"/>
                </a:solidFill>
                <a:ea typeface="+mn-ea"/>
                <a:cs typeface="+mn-cs"/>
              </a:rPr>
              <a:t>The </a:t>
            </a:r>
            <a:r>
              <a:rPr lang="en-GB" dirty="0">
                <a:ea typeface="+mn-ea"/>
                <a:cs typeface="+mn-cs"/>
              </a:rPr>
              <a:t>Genesys interactive voice response (IVR) system is widely deployed by CSPs to provide customer self-care support. </a:t>
            </a:r>
            <a:endParaRPr lang="en-GB" dirty="0">
              <a:solidFill>
                <a:schemeClr val="tx1">
                  <a:lumMod val="50000"/>
                  <a:lumOff val="50000"/>
                </a:schemeClr>
              </a:solidFill>
              <a:ea typeface="+mn-ea"/>
              <a:cs typeface="+mn-cs"/>
            </a:endParaRPr>
          </a:p>
          <a:p>
            <a:pPr lvl="0">
              <a:defRPr/>
            </a:pPr>
            <a:r>
              <a:rPr lang="en-GB" dirty="0">
                <a:ea typeface="+mn-ea"/>
                <a:cs typeface="+mn-cs"/>
              </a:rPr>
              <a:t>The solution includes contact centre software, a voice platform, conversation management, intelligent routing and advanced reporting.</a:t>
            </a:r>
          </a:p>
          <a:p>
            <a:pPr lvl="0">
              <a:defRPr/>
            </a:pPr>
            <a:r>
              <a:rPr lang="en-GB" dirty="0">
                <a:ea typeface="+mn-ea"/>
                <a:cs typeface="+mn-cs"/>
              </a:rPr>
              <a:t>Genesys also provides contact centre software, digital sales systems, workforce management solutions and automation support through voice and chat bots. </a:t>
            </a:r>
          </a:p>
        </p:txBody>
      </p:sp>
      <p:sp>
        <p:nvSpPr>
          <p:cNvPr id="5" name="Text Placeholder 4"/>
          <p:cNvSpPr>
            <a:spLocks noGrp="1"/>
          </p:cNvSpPr>
          <p:nvPr>
            <p:ph type="body" sz="quarter" idx="30"/>
          </p:nvPr>
        </p:nvSpPr>
        <p:spPr/>
        <p:txBody>
          <a:bodyPr/>
          <a:lstStyle/>
          <a:p>
            <a:pPr lvl="0">
              <a:defRPr/>
            </a:pPr>
            <a:r>
              <a:rPr lang="en-GB" dirty="0">
                <a:solidFill>
                  <a:srgbClr val="61586C"/>
                </a:solidFill>
                <a:ea typeface="+mn-ea"/>
                <a:cs typeface="+mn-cs"/>
              </a:rPr>
              <a:t>Genesys is one of the largest providers of customer support services supporting over 11000 customers across multiple industries. </a:t>
            </a:r>
          </a:p>
          <a:p>
            <a:pPr lvl="0">
              <a:defRPr/>
            </a:pPr>
            <a:r>
              <a:rPr lang="en-GB" dirty="0">
                <a:solidFill>
                  <a:srgbClr val="61586C"/>
                </a:solidFill>
                <a:ea typeface="+mn-ea"/>
                <a:cs typeface="+mn-cs"/>
              </a:rPr>
              <a:t>The Genesys offerings provide an overall customer contact centre platform for a wide variety of industries.</a:t>
            </a:r>
          </a:p>
          <a:p>
            <a:pPr>
              <a:defRPr/>
            </a:pPr>
            <a:r>
              <a:rPr lang="en-GB" dirty="0"/>
              <a:t>Genesys, similar to other vendors that have traditionally offered CTI-related software systems, is facing a challenging market environment as cloud-based systems mature. </a:t>
            </a:r>
          </a:p>
          <a:p>
            <a:pPr>
              <a:defRPr/>
            </a:pPr>
            <a:r>
              <a:rPr lang="en-GB" dirty="0"/>
              <a:t>However, it is pivoting its strategy towards a cloud-based engagement function-driven offerings model.</a:t>
            </a:r>
          </a:p>
        </p:txBody>
      </p:sp>
      <p:sp>
        <p:nvSpPr>
          <p:cNvPr id="6" name="Text Placeholder 5"/>
          <p:cNvSpPr>
            <a:spLocks noGrp="1"/>
          </p:cNvSpPr>
          <p:nvPr>
            <p:ph type="body" sz="quarter" idx="31"/>
          </p:nvPr>
        </p:nvSpPr>
        <p:spPr/>
        <p:txBody>
          <a:bodyPr/>
          <a:lstStyle/>
          <a:p>
            <a:r>
              <a:rPr lang="en-GB" dirty="0"/>
              <a:t>1990</a:t>
            </a:r>
          </a:p>
        </p:txBody>
      </p:sp>
      <p:sp>
        <p:nvSpPr>
          <p:cNvPr id="8" name="Text Placeholder 7"/>
          <p:cNvSpPr>
            <a:spLocks noGrp="1"/>
          </p:cNvSpPr>
          <p:nvPr>
            <p:ph type="body" sz="quarter" idx="33"/>
          </p:nvPr>
        </p:nvSpPr>
        <p:spPr/>
        <p:txBody>
          <a:bodyPr/>
          <a:lstStyle/>
          <a:p>
            <a:r>
              <a:rPr lang="en-GB" dirty="0"/>
              <a:t>It will continue to target WE, CEE and North America.</a:t>
            </a:r>
          </a:p>
        </p:txBody>
      </p:sp>
      <p:sp>
        <p:nvSpPr>
          <p:cNvPr id="9" name="Text Placeholder 8"/>
          <p:cNvSpPr>
            <a:spLocks noGrp="1"/>
          </p:cNvSpPr>
          <p:nvPr>
            <p:ph type="body" sz="quarter" idx="34"/>
          </p:nvPr>
        </p:nvSpPr>
        <p:spPr/>
        <p:txBody>
          <a:bodyPr/>
          <a:lstStyle/>
          <a:p>
            <a:r>
              <a:rPr lang="en-GB" dirty="0"/>
              <a:t>It will enhance its product offerings to support CSPs’ objective of enabling digital user engagement.</a:t>
            </a:r>
          </a:p>
        </p:txBody>
      </p:sp>
      <p:sp>
        <p:nvSpPr>
          <p:cNvPr id="10" name="Text Placeholder 9"/>
          <p:cNvSpPr>
            <a:spLocks noGrp="1"/>
          </p:cNvSpPr>
          <p:nvPr>
            <p:ph type="body" sz="quarter" idx="35"/>
          </p:nvPr>
        </p:nvSpPr>
        <p:spPr/>
        <p:txBody>
          <a:bodyPr/>
          <a:lstStyle/>
          <a:p>
            <a:r>
              <a:rPr lang="en-GB" dirty="0"/>
              <a:t>It will continue with its current sales approach.</a:t>
            </a:r>
          </a:p>
        </p:txBody>
      </p:sp>
      <p:sp>
        <p:nvSpPr>
          <p:cNvPr id="11" name="Text Placeholder 10"/>
          <p:cNvSpPr>
            <a:spLocks noGrp="1"/>
          </p:cNvSpPr>
          <p:nvPr>
            <p:ph type="body" sz="quarter" idx="36"/>
          </p:nvPr>
        </p:nvSpPr>
        <p:spPr/>
        <p:txBody>
          <a:bodyPr/>
          <a:lstStyle/>
          <a:p>
            <a:r>
              <a:rPr lang="en-GB" dirty="0"/>
              <a:t>Accenture</a:t>
            </a:r>
          </a:p>
          <a:p>
            <a:r>
              <a:rPr lang="en-GB" dirty="0"/>
              <a:t>IBM</a:t>
            </a:r>
          </a:p>
        </p:txBody>
      </p:sp>
      <p:sp>
        <p:nvSpPr>
          <p:cNvPr id="12" name="Text Placeholder 11"/>
          <p:cNvSpPr>
            <a:spLocks noGrp="1"/>
          </p:cNvSpPr>
          <p:nvPr>
            <p:ph type="body" sz="quarter" idx="37"/>
          </p:nvPr>
        </p:nvSpPr>
        <p:spPr/>
        <p:txBody>
          <a:bodyPr/>
          <a:lstStyle/>
          <a:p>
            <a:r>
              <a:rPr lang="en-GB" dirty="0"/>
              <a:t>Genesys is a provider of omni-channel customer experience and contact centre solutions to medium-sized and large businesses.</a:t>
            </a:r>
          </a:p>
        </p:txBody>
      </p:sp>
      <p:sp>
        <p:nvSpPr>
          <p:cNvPr id="13" name="Text Placeholder 12"/>
          <p:cNvSpPr>
            <a:spLocks noGrp="1"/>
          </p:cNvSpPr>
          <p:nvPr>
            <p:ph type="body" sz="quarter" idx="38"/>
          </p:nvPr>
        </p:nvSpPr>
        <p:spPr/>
        <p:txBody>
          <a:bodyPr/>
          <a:lstStyle/>
          <a:p>
            <a:r>
              <a:rPr lang="en-GB" dirty="0"/>
              <a:t>Daly City, CA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605" y="4018126"/>
            <a:ext cx="109728" cy="152400"/>
          </a:xfrm>
          <a:prstGeom prst="rect">
            <a:avLst/>
          </a:prstGeom>
        </p:spPr>
      </p:pic>
      <p:sp>
        <p:nvSpPr>
          <p:cNvPr id="17" name="Text Placeholder 6">
            <a:extLst>
              <a:ext uri="{FF2B5EF4-FFF2-40B4-BE49-F238E27FC236}">
                <a16:creationId xmlns:a16="http://schemas.microsoft.com/office/drawing/2014/main" id="{86BB2A63-3874-4D51-A9E4-A7FB1355784B}"/>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203938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Huawei Technologies</a:t>
            </a:r>
          </a:p>
        </p:txBody>
      </p:sp>
      <p:sp>
        <p:nvSpPr>
          <p:cNvPr id="3" name="Text Placeholder 2"/>
          <p:cNvSpPr>
            <a:spLocks noGrp="1"/>
          </p:cNvSpPr>
          <p:nvPr>
            <p:ph type="body" sz="quarter" idx="10"/>
          </p:nvPr>
        </p:nvSpPr>
        <p:spPr/>
        <p:txBody>
          <a:bodyPr/>
          <a:lstStyle/>
          <a:p>
            <a:r>
              <a:rPr lang="en-GB" dirty="0"/>
              <a:t>www.huawei.com</a:t>
            </a:r>
          </a:p>
        </p:txBody>
      </p:sp>
      <p:sp>
        <p:nvSpPr>
          <p:cNvPr id="4" name="Text Placeholder 3"/>
          <p:cNvSpPr>
            <a:spLocks noGrp="1"/>
          </p:cNvSpPr>
          <p:nvPr>
            <p:ph type="body" sz="quarter" idx="29"/>
          </p:nvPr>
        </p:nvSpPr>
        <p:spPr/>
        <p:txBody>
          <a:bodyPr/>
          <a:lstStyle/>
          <a:p>
            <a:r>
              <a:rPr lang="en-GB" dirty="0">
                <a:latin typeface="+mn-lt"/>
                <a:ea typeface="ＭＳ Ｐゴシック" pitchFamily="34" charset="-128"/>
              </a:rPr>
              <a:t>Huawei’s BES portfolio includes cloud-based offerings for the customer engagement segment. It currently offers the following services.</a:t>
            </a:r>
          </a:p>
          <a:p>
            <a:r>
              <a:rPr lang="en-GB" dirty="0">
                <a:solidFill>
                  <a:srgbClr val="61586C"/>
                </a:solidFill>
                <a:latin typeface="+mn-lt"/>
                <a:ea typeface="ＭＳ Ｐゴシック" pitchFamily="34" charset="-128"/>
                <a:cs typeface="+mn-cs"/>
              </a:rPr>
              <a:t>Dealer Agent Cloud helps CSPs to expand their dealer networks by reducing the registration time by an order of magnitude, as well as simplifying the customer registration process.</a:t>
            </a:r>
          </a:p>
          <a:p>
            <a:r>
              <a:rPr lang="en-GB" dirty="0">
                <a:latin typeface="+mn-lt"/>
              </a:rPr>
              <a:t>Huawei has a strong professional services offering that includes systems integration, outsourced operations and software product-associated managed services.</a:t>
            </a:r>
          </a:p>
          <a:p>
            <a:pPr marL="0" indent="0">
              <a:buNone/>
            </a:pPr>
            <a:endParaRPr lang="en-GB" dirty="0">
              <a:solidFill>
                <a:srgbClr val="61586C"/>
              </a:solidFill>
              <a:ea typeface="ＭＳ Ｐゴシック" pitchFamily="34" charset="-128"/>
              <a:cs typeface="+mn-cs"/>
            </a:endParaRPr>
          </a:p>
        </p:txBody>
      </p:sp>
      <p:sp>
        <p:nvSpPr>
          <p:cNvPr id="5" name="Text Placeholder 4"/>
          <p:cNvSpPr>
            <a:spLocks noGrp="1"/>
          </p:cNvSpPr>
          <p:nvPr>
            <p:ph type="body" sz="quarter" idx="30"/>
          </p:nvPr>
        </p:nvSpPr>
        <p:spPr/>
        <p:txBody>
          <a:bodyPr/>
          <a:lstStyle/>
          <a:p>
            <a:pPr>
              <a:defRPr/>
            </a:pPr>
            <a:r>
              <a:rPr lang="en-GB" dirty="0"/>
              <a:t>Huawei’s customer engagement revenue growth has slowed down, partly due to geopolitical factors and also due to the company increasing its focus on existing customers. </a:t>
            </a:r>
          </a:p>
          <a:p>
            <a:pPr>
              <a:defRPr/>
            </a:pPr>
            <a:r>
              <a:rPr lang="en-GB" dirty="0"/>
              <a:t>Huawei’s portfolio in the customer engagement segment has a stronger presence in emerging markets where it is a low-cost provider.</a:t>
            </a:r>
          </a:p>
          <a:p>
            <a:pPr>
              <a:defRPr/>
            </a:pPr>
            <a:r>
              <a:rPr lang="en-GB" dirty="0"/>
              <a:t>Its managed services and systems integration expertise, together with its product portfolio, enables it to deliver highly customised solutions to the market.</a:t>
            </a:r>
          </a:p>
        </p:txBody>
      </p:sp>
      <p:sp>
        <p:nvSpPr>
          <p:cNvPr id="6" name="Text Placeholder 5"/>
          <p:cNvSpPr>
            <a:spLocks noGrp="1"/>
          </p:cNvSpPr>
          <p:nvPr>
            <p:ph type="body" sz="quarter" idx="31"/>
          </p:nvPr>
        </p:nvSpPr>
        <p:spPr/>
        <p:txBody>
          <a:bodyPr/>
          <a:lstStyle/>
          <a:p>
            <a:r>
              <a:rPr lang="en-GB" dirty="0"/>
              <a:t>1987</a:t>
            </a:r>
          </a:p>
        </p:txBody>
      </p:sp>
      <p:sp>
        <p:nvSpPr>
          <p:cNvPr id="8" name="Text Placeholder 7"/>
          <p:cNvSpPr>
            <a:spLocks noGrp="1"/>
          </p:cNvSpPr>
          <p:nvPr>
            <p:ph type="body" sz="quarter" idx="33"/>
          </p:nvPr>
        </p:nvSpPr>
        <p:spPr/>
        <p:txBody>
          <a:bodyPr/>
          <a:lstStyle/>
          <a:p>
            <a:endParaRPr lang="en-GB" dirty="0"/>
          </a:p>
          <a:p>
            <a:r>
              <a:rPr lang="en-GB" dirty="0"/>
              <a:t>Worldwide focus with the exception of some developed countries. Huawei will limit new customer engagement deals to some regions.</a:t>
            </a:r>
          </a:p>
          <a:p>
            <a:endParaRPr lang="en-GB" dirty="0"/>
          </a:p>
        </p:txBody>
      </p:sp>
      <p:sp>
        <p:nvSpPr>
          <p:cNvPr id="9" name="Text Placeholder 8"/>
          <p:cNvSpPr>
            <a:spLocks noGrp="1"/>
          </p:cNvSpPr>
          <p:nvPr>
            <p:ph type="body" sz="quarter" idx="34"/>
          </p:nvPr>
        </p:nvSpPr>
        <p:spPr/>
        <p:txBody>
          <a:bodyPr/>
          <a:lstStyle/>
          <a:p>
            <a:r>
              <a:rPr lang="en-GB" dirty="0"/>
              <a:t>Huawei will increase focus on its B2B portfolio and favour a cloud-hosted SaaS-based business model.</a:t>
            </a:r>
          </a:p>
        </p:txBody>
      </p:sp>
      <p:sp>
        <p:nvSpPr>
          <p:cNvPr id="10" name="Text Placeholder 9"/>
          <p:cNvSpPr>
            <a:spLocks noGrp="1"/>
          </p:cNvSpPr>
          <p:nvPr>
            <p:ph type="body" sz="quarter" idx="35"/>
          </p:nvPr>
        </p:nvSpPr>
        <p:spPr/>
        <p:txBody>
          <a:bodyPr/>
          <a:lstStyle/>
          <a:p>
            <a:r>
              <a:rPr lang="en-GB" dirty="0"/>
              <a:t>Huawei is expanding its channel coverage by partnering with professional services companies.</a:t>
            </a:r>
          </a:p>
        </p:txBody>
      </p:sp>
      <p:sp>
        <p:nvSpPr>
          <p:cNvPr id="11" name="Text Placeholder 10"/>
          <p:cNvSpPr>
            <a:spLocks noGrp="1"/>
          </p:cNvSpPr>
          <p:nvPr>
            <p:ph type="body" sz="quarter" idx="36"/>
          </p:nvPr>
        </p:nvSpPr>
        <p:spPr/>
        <p:txBody>
          <a:bodyPr/>
          <a:lstStyle/>
          <a:p>
            <a:r>
              <a:rPr lang="en-GB" dirty="0"/>
              <a:t>Accenture</a:t>
            </a:r>
          </a:p>
          <a:p>
            <a:r>
              <a:rPr lang="en-GB" dirty="0"/>
              <a:t>SAP</a:t>
            </a:r>
          </a:p>
          <a:p>
            <a:r>
              <a:rPr lang="en-GB" dirty="0"/>
              <a:t>Infosys</a:t>
            </a:r>
          </a:p>
        </p:txBody>
      </p:sp>
      <p:sp>
        <p:nvSpPr>
          <p:cNvPr id="12" name="Text Placeholder 11"/>
          <p:cNvSpPr>
            <a:spLocks noGrp="1"/>
          </p:cNvSpPr>
          <p:nvPr>
            <p:ph type="body" sz="quarter" idx="37"/>
          </p:nvPr>
        </p:nvSpPr>
        <p:spPr/>
        <p:txBody>
          <a:bodyPr/>
          <a:lstStyle/>
          <a:p>
            <a:r>
              <a:rPr lang="en-GB" dirty="0"/>
              <a:t>Huawei provides network infrastructure, software solutions and professional services to the telecoms and enterprise sectors.</a:t>
            </a:r>
          </a:p>
        </p:txBody>
      </p:sp>
      <p:sp>
        <p:nvSpPr>
          <p:cNvPr id="13" name="Text Placeholder 12"/>
          <p:cNvSpPr>
            <a:spLocks noGrp="1"/>
          </p:cNvSpPr>
          <p:nvPr>
            <p:ph type="body" sz="quarter" idx="38"/>
          </p:nvPr>
        </p:nvSpPr>
        <p:spPr/>
        <p:txBody>
          <a:bodyPr/>
          <a:lstStyle/>
          <a:p>
            <a:r>
              <a:rPr lang="en-GB" dirty="0"/>
              <a:t>Shenzhen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853" y="4073061"/>
            <a:ext cx="109728" cy="152400"/>
          </a:xfrm>
          <a:prstGeom prst="rect">
            <a:avLst/>
          </a:prstGeom>
        </p:spPr>
      </p:pic>
      <p:sp>
        <p:nvSpPr>
          <p:cNvPr id="17" name="Text Placeholder 6">
            <a:extLst>
              <a:ext uri="{FF2B5EF4-FFF2-40B4-BE49-F238E27FC236}">
                <a16:creationId xmlns:a16="http://schemas.microsoft.com/office/drawing/2014/main" id="{D7BD68BA-B88C-4FA6-B959-36523416166C}"/>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2816370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IBM</a:t>
            </a:r>
          </a:p>
        </p:txBody>
      </p:sp>
      <p:sp>
        <p:nvSpPr>
          <p:cNvPr id="3" name="Text Placeholder 2"/>
          <p:cNvSpPr>
            <a:spLocks noGrp="1"/>
          </p:cNvSpPr>
          <p:nvPr>
            <p:ph type="body" sz="quarter" idx="10"/>
          </p:nvPr>
        </p:nvSpPr>
        <p:spPr/>
        <p:txBody>
          <a:bodyPr/>
          <a:lstStyle/>
          <a:p>
            <a:r>
              <a:rPr lang="en-GB" dirty="0"/>
              <a:t>www.ibm.com</a:t>
            </a:r>
          </a:p>
        </p:txBody>
      </p:sp>
      <p:sp>
        <p:nvSpPr>
          <p:cNvPr id="4" name="Text Placeholder 3"/>
          <p:cNvSpPr>
            <a:spLocks noGrp="1"/>
          </p:cNvSpPr>
          <p:nvPr>
            <p:ph type="body" sz="quarter" idx="29"/>
          </p:nvPr>
        </p:nvSpPr>
        <p:spPr/>
        <p:txBody>
          <a:bodyPr/>
          <a:lstStyle/>
          <a:p>
            <a:r>
              <a:rPr lang="en-GB" dirty="0"/>
              <a:t>IBM Customer Experience Suite offers a wide variety of services for customer interactions including:</a:t>
            </a:r>
          </a:p>
          <a:p>
            <a:pPr marL="391050" lvl="2" indent="-171450">
              <a:lnSpc>
                <a:spcPct val="100000"/>
              </a:lnSpc>
              <a:spcAft>
                <a:spcPts val="400"/>
              </a:spcAft>
              <a:buClr>
                <a:schemeClr val="bg2"/>
              </a:buClr>
              <a:buSzPct val="100000"/>
              <a:buFont typeface="Franklin Gothic Book" panose="020B0503020102020204" pitchFamily="34" charset="0"/>
              <a:buChar char="–"/>
            </a:pPr>
            <a:r>
              <a:rPr lang="en-GB" sz="900" dirty="0">
                <a:solidFill>
                  <a:schemeClr val="bg2"/>
                </a:solidFill>
                <a:latin typeface="Franklin Gothic Book" panose="020B0503020102020204" pitchFamily="34" charset="0"/>
              </a:rPr>
              <a:t>cloud and mobile solutions</a:t>
            </a:r>
          </a:p>
          <a:p>
            <a:pPr marL="391050" lvl="2" indent="-171450">
              <a:lnSpc>
                <a:spcPct val="100000"/>
              </a:lnSpc>
              <a:spcAft>
                <a:spcPts val="400"/>
              </a:spcAft>
              <a:buClr>
                <a:schemeClr val="bg2"/>
              </a:buClr>
              <a:buSzPct val="100000"/>
              <a:buFont typeface="Franklin Gothic Book" panose="020B0503020102020204" pitchFamily="34" charset="0"/>
              <a:buChar char="–"/>
            </a:pPr>
            <a:r>
              <a:rPr lang="en-GB" sz="900" dirty="0">
                <a:solidFill>
                  <a:schemeClr val="bg2"/>
                </a:solidFill>
                <a:latin typeface="Franklin Gothic Book" panose="020B0503020102020204" pitchFamily="34" charset="0"/>
              </a:rPr>
              <a:t>omni-channel experience</a:t>
            </a:r>
          </a:p>
          <a:p>
            <a:pPr marL="391050" lvl="2" indent="-171450">
              <a:lnSpc>
                <a:spcPct val="100000"/>
              </a:lnSpc>
              <a:spcAft>
                <a:spcPts val="400"/>
              </a:spcAft>
              <a:buClr>
                <a:schemeClr val="bg2"/>
              </a:buClr>
              <a:buSzPct val="100000"/>
              <a:buFont typeface="Franklin Gothic Book" panose="020B0503020102020204" pitchFamily="34" charset="0"/>
              <a:buChar char="–"/>
            </a:pPr>
            <a:r>
              <a:rPr lang="en-GB" sz="900" dirty="0">
                <a:solidFill>
                  <a:schemeClr val="bg2"/>
                </a:solidFill>
                <a:latin typeface="Franklin Gothic Book" panose="020B0503020102020204" pitchFamily="34" charset="0"/>
              </a:rPr>
              <a:t>intelligent campaigns and customer value optimisation.</a:t>
            </a:r>
          </a:p>
          <a:p>
            <a:r>
              <a:rPr lang="en-GB" dirty="0"/>
              <a:t>IBM has multiple solutions based on its cognitive system, WATSON. For customer engagement, this includes the following functions. </a:t>
            </a:r>
          </a:p>
          <a:p>
            <a:pPr marL="391050" lvl="2" indent="-171450">
              <a:lnSpc>
                <a:spcPct val="100000"/>
              </a:lnSpc>
              <a:spcAft>
                <a:spcPts val="400"/>
              </a:spcAft>
              <a:buClr>
                <a:srgbClr val="61586C"/>
              </a:buClr>
              <a:buSzPct val="100000"/>
              <a:buFont typeface="Franklin Gothic Book" panose="020B0503020102020204" pitchFamily="34" charset="0"/>
              <a:buChar char="–"/>
            </a:pPr>
            <a:r>
              <a:rPr lang="en-GB" sz="900" dirty="0">
                <a:solidFill>
                  <a:schemeClr val="bg2"/>
                </a:solidFill>
                <a:latin typeface="Franklin Gothic Book" panose="020B0503020102020204" pitchFamily="34" charset="0"/>
              </a:rPr>
              <a:t>Assist agents to engage with customers and support multiple use cases, including CLV, churn and segmentation.</a:t>
            </a:r>
          </a:p>
          <a:p>
            <a:pPr marL="391050" lvl="2" indent="-171450">
              <a:lnSpc>
                <a:spcPct val="100000"/>
              </a:lnSpc>
              <a:spcAft>
                <a:spcPts val="400"/>
              </a:spcAft>
              <a:buClr>
                <a:srgbClr val="61586C"/>
              </a:buClr>
              <a:buSzPct val="100000"/>
              <a:buFont typeface="Franklin Gothic Book" panose="020B0503020102020204" pitchFamily="34" charset="0"/>
              <a:buChar char="–"/>
            </a:pPr>
            <a:r>
              <a:rPr lang="en-GB" sz="900" dirty="0">
                <a:solidFill>
                  <a:schemeClr val="bg2"/>
                </a:solidFill>
                <a:latin typeface="Franklin Gothic Book" panose="020B0503020102020204" pitchFamily="34" charset="0"/>
              </a:rPr>
              <a:t>Virtual agent to deliver personalised engagement and reduces costs.</a:t>
            </a:r>
          </a:p>
        </p:txBody>
      </p:sp>
      <p:sp>
        <p:nvSpPr>
          <p:cNvPr id="5" name="Text Placeholder 4"/>
          <p:cNvSpPr>
            <a:spLocks noGrp="1"/>
          </p:cNvSpPr>
          <p:nvPr>
            <p:ph type="body" sz="quarter" idx="30"/>
          </p:nvPr>
        </p:nvSpPr>
        <p:spPr/>
        <p:txBody>
          <a:bodyPr/>
          <a:lstStyle/>
          <a:p>
            <a:r>
              <a:rPr lang="en-GB" dirty="0"/>
              <a:t>The company is the go-to-market vendor for business process optimisation. In addition, it also has strong offerings in proactive care, behaviour-based customer insight, customer experience analytics and network analytics.</a:t>
            </a:r>
          </a:p>
          <a:p>
            <a:r>
              <a:rPr lang="en-GB" dirty="0"/>
              <a:t>Digital customer engagement is one of three strategic focus pillars for IBM. However, this is the smallest segment in terms of revenue contributions.</a:t>
            </a:r>
          </a:p>
          <a:p>
            <a:r>
              <a:rPr lang="en-GB" dirty="0"/>
              <a:t>It is a strong e-commerce player in the enterprise market and is using this experience to target the telecoms sector.</a:t>
            </a:r>
          </a:p>
          <a:p>
            <a:r>
              <a:rPr lang="en-GB" dirty="0"/>
              <a:t>The company is well-positioned for opportunities around machine learning and artificial intelligence functions, which is attracting increasing investments from CSPs. </a:t>
            </a:r>
          </a:p>
        </p:txBody>
      </p:sp>
      <p:sp>
        <p:nvSpPr>
          <p:cNvPr id="6" name="Text Placeholder 5"/>
          <p:cNvSpPr>
            <a:spLocks noGrp="1"/>
          </p:cNvSpPr>
          <p:nvPr>
            <p:ph type="body" sz="quarter" idx="31"/>
          </p:nvPr>
        </p:nvSpPr>
        <p:spPr/>
        <p:txBody>
          <a:bodyPr/>
          <a:lstStyle/>
          <a:p>
            <a:r>
              <a:rPr lang="en-GB" dirty="0"/>
              <a:t>1911</a:t>
            </a:r>
          </a:p>
        </p:txBody>
      </p:sp>
      <p:sp>
        <p:nvSpPr>
          <p:cNvPr id="8" name="Text Placeholder 7"/>
          <p:cNvSpPr>
            <a:spLocks noGrp="1"/>
          </p:cNvSpPr>
          <p:nvPr>
            <p:ph type="body" sz="quarter" idx="33"/>
          </p:nvPr>
        </p:nvSpPr>
        <p:spPr/>
        <p:txBody>
          <a:bodyPr/>
          <a:lstStyle/>
          <a:p>
            <a:r>
              <a:rPr lang="en-GB" dirty="0"/>
              <a:t>It has a global footprint, and will continue to focus on delivering to its customers.</a:t>
            </a:r>
            <a:endParaRPr lang="en-GB" dirty="0">
              <a:solidFill>
                <a:srgbClr val="FF0000"/>
              </a:solidFill>
            </a:endParaRPr>
          </a:p>
        </p:txBody>
      </p:sp>
      <p:sp>
        <p:nvSpPr>
          <p:cNvPr id="9" name="Text Placeholder 8"/>
          <p:cNvSpPr>
            <a:spLocks noGrp="1"/>
          </p:cNvSpPr>
          <p:nvPr>
            <p:ph type="body" sz="quarter" idx="34"/>
          </p:nvPr>
        </p:nvSpPr>
        <p:spPr/>
        <p:txBody>
          <a:bodyPr/>
          <a:lstStyle/>
          <a:p>
            <a:r>
              <a:rPr lang="en-GB" dirty="0"/>
              <a:t>It will use its analytics and business process optimisation expertise to serve telecoms software segments.</a:t>
            </a:r>
          </a:p>
        </p:txBody>
      </p:sp>
      <p:sp>
        <p:nvSpPr>
          <p:cNvPr id="10" name="Text Placeholder 9"/>
          <p:cNvSpPr>
            <a:spLocks noGrp="1"/>
          </p:cNvSpPr>
          <p:nvPr>
            <p:ph type="body" sz="quarter" idx="35"/>
          </p:nvPr>
        </p:nvSpPr>
        <p:spPr/>
        <p:txBody>
          <a:bodyPr/>
          <a:lstStyle/>
          <a:p>
            <a:r>
              <a:rPr lang="en-GB" dirty="0"/>
              <a:t>It will continue to use its relationships and expertise in other sectors to expand in the telecoms market.</a:t>
            </a:r>
          </a:p>
        </p:txBody>
      </p:sp>
      <p:sp>
        <p:nvSpPr>
          <p:cNvPr id="11" name="Text Placeholder 10"/>
          <p:cNvSpPr>
            <a:spLocks noGrp="1"/>
          </p:cNvSpPr>
          <p:nvPr>
            <p:ph type="body" sz="quarter" idx="36"/>
          </p:nvPr>
        </p:nvSpPr>
        <p:spPr/>
        <p:txBody>
          <a:bodyPr/>
          <a:lstStyle/>
          <a:p>
            <a:pPr marL="138113" indent="-138113">
              <a:buSzPct val="100000"/>
            </a:pPr>
            <a:r>
              <a:rPr lang="en-GB" dirty="0"/>
              <a:t>Oracle</a:t>
            </a:r>
          </a:p>
          <a:p>
            <a:pPr marL="138113" indent="-138113">
              <a:buSzPct val="100000"/>
            </a:pPr>
            <a:r>
              <a:rPr lang="en-GB" dirty="0"/>
              <a:t>SAP</a:t>
            </a:r>
          </a:p>
          <a:p>
            <a:pPr marL="138113" indent="-138113">
              <a:buSzPct val="100000"/>
            </a:pPr>
            <a:r>
              <a:rPr lang="en-GB" dirty="0"/>
              <a:t>Wipro</a:t>
            </a:r>
          </a:p>
        </p:txBody>
      </p:sp>
      <p:sp>
        <p:nvSpPr>
          <p:cNvPr id="12" name="Text Placeholder 11"/>
          <p:cNvSpPr>
            <a:spLocks noGrp="1"/>
          </p:cNvSpPr>
          <p:nvPr>
            <p:ph type="body" sz="quarter" idx="37"/>
          </p:nvPr>
        </p:nvSpPr>
        <p:spPr>
          <a:xfrm>
            <a:off x="3274142" y="1968415"/>
            <a:ext cx="1971424" cy="2043113"/>
          </a:xfrm>
        </p:spPr>
        <p:txBody>
          <a:bodyPr/>
          <a:lstStyle/>
          <a:p>
            <a:r>
              <a:rPr lang="en-GB" dirty="0"/>
              <a:t>IBM is a global technology firm that offers business consulting services including customer experience, operational efficiency and network optimisation to the telecoms sector.</a:t>
            </a:r>
          </a:p>
        </p:txBody>
      </p:sp>
      <p:sp>
        <p:nvSpPr>
          <p:cNvPr id="13" name="Text Placeholder 12"/>
          <p:cNvSpPr>
            <a:spLocks noGrp="1"/>
          </p:cNvSpPr>
          <p:nvPr>
            <p:ph type="body" sz="quarter" idx="38"/>
          </p:nvPr>
        </p:nvSpPr>
        <p:spPr/>
        <p:txBody>
          <a:bodyPr/>
          <a:lstStyle/>
          <a:p>
            <a:r>
              <a:rPr lang="en-GB" dirty="0"/>
              <a:t>North Castle, NY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217" y="4015730"/>
            <a:ext cx="109728" cy="152400"/>
          </a:xfrm>
          <a:prstGeom prst="rect">
            <a:avLst/>
          </a:prstGeom>
        </p:spPr>
      </p:pic>
      <p:sp>
        <p:nvSpPr>
          <p:cNvPr id="17" name="Text Placeholder 6">
            <a:extLst>
              <a:ext uri="{FF2B5EF4-FFF2-40B4-BE49-F238E27FC236}">
                <a16:creationId xmlns:a16="http://schemas.microsoft.com/office/drawing/2014/main" id="{BA3DF4CE-B2C0-496B-BC71-2947FEE9A939}"/>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61437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a:t>
            </a:r>
          </a:p>
        </p:txBody>
      </p:sp>
      <p:sp>
        <p:nvSpPr>
          <p:cNvPr id="3" name="Text Placeholder 2"/>
          <p:cNvSpPr>
            <a:spLocks noGrp="1"/>
          </p:cNvSpPr>
          <p:nvPr>
            <p:ph type="body" sz="quarter" idx="10"/>
          </p:nvPr>
        </p:nvSpPr>
        <p:spPr/>
        <p:txBody>
          <a:bodyPr/>
          <a:lstStyle/>
          <a:p>
            <a:r>
              <a:rPr lang="en-GB" dirty="0"/>
              <a:t>www.microsoft.com</a:t>
            </a:r>
          </a:p>
        </p:txBody>
      </p:sp>
      <p:sp>
        <p:nvSpPr>
          <p:cNvPr id="4" name="Text Placeholder 3"/>
          <p:cNvSpPr>
            <a:spLocks noGrp="1"/>
          </p:cNvSpPr>
          <p:nvPr>
            <p:ph type="body" sz="quarter" idx="29"/>
          </p:nvPr>
        </p:nvSpPr>
        <p:spPr/>
        <p:txBody>
          <a:bodyPr/>
          <a:lstStyle/>
          <a:p>
            <a:pPr>
              <a:defRPr/>
            </a:pPr>
            <a:r>
              <a:rPr lang="en-GB" dirty="0"/>
              <a:t>Microsoft Dynamics 365 is the company’s CRM and ERP solution portfolio targeted at enterprises. Its customers includes big and small companies across multiple verticals including CSPs. </a:t>
            </a:r>
          </a:p>
          <a:p>
            <a:pPr>
              <a:defRPr/>
            </a:pPr>
            <a:r>
              <a:rPr lang="en-GB" dirty="0"/>
              <a:t>Microsoft Dynamics 365 includes support multiple applications covering sales, customer service, marketing, commerce, operations, field service etc. </a:t>
            </a:r>
          </a:p>
          <a:p>
            <a:pPr>
              <a:defRPr/>
            </a:pPr>
            <a:r>
              <a:rPr lang="en-GB" spc="-10" dirty="0"/>
              <a:t>The customisation of the company’s </a:t>
            </a:r>
            <a:r>
              <a:rPr lang="en-GB" dirty="0">
                <a:ea typeface="ＭＳ Ｐゴシック" pitchFamily="34" charset="-128"/>
              </a:rPr>
              <a:t>CRM </a:t>
            </a:r>
            <a:r>
              <a:rPr lang="en-GB" spc="-10" dirty="0"/>
              <a:t>software for a telecoms-specific </a:t>
            </a:r>
            <a:r>
              <a:rPr lang="en-GB" dirty="0"/>
              <a:t>audience is ongoing, but is dependent upon Microsoft’s ecosystem.</a:t>
            </a:r>
          </a:p>
        </p:txBody>
      </p:sp>
      <p:sp>
        <p:nvSpPr>
          <p:cNvPr id="5" name="Text Placeholder 4"/>
          <p:cNvSpPr>
            <a:spLocks noGrp="1"/>
          </p:cNvSpPr>
          <p:nvPr>
            <p:ph type="body" sz="quarter" idx="30"/>
          </p:nvPr>
        </p:nvSpPr>
        <p:spPr/>
        <p:txBody>
          <a:bodyPr/>
          <a:lstStyle/>
          <a:p>
            <a:pPr lvl="0">
              <a:defRPr/>
            </a:pPr>
            <a:r>
              <a:rPr lang="en-GB" dirty="0">
                <a:solidFill>
                  <a:srgbClr val="61586C"/>
                </a:solidFill>
                <a:ea typeface="+mn-ea"/>
                <a:cs typeface="+mn-cs"/>
              </a:rPr>
              <a:t>Microsoft Dynamics CRM has a large existing CSP customer base, although many of these customers have CRM systems from other vendors as well.</a:t>
            </a:r>
          </a:p>
          <a:p>
            <a:pPr lvl="0">
              <a:defRPr/>
            </a:pPr>
            <a:r>
              <a:rPr lang="en-GB" dirty="0">
                <a:solidFill>
                  <a:srgbClr val="61586C"/>
                </a:solidFill>
                <a:ea typeface="+mn-ea"/>
                <a:cs typeface="+mn-cs"/>
              </a:rPr>
              <a:t>Microsoft’s is seeing increasing traction for the adoption of its CRM suite, although it continue to trail the primary competitors in the telco market by reasonable margins.</a:t>
            </a:r>
          </a:p>
          <a:p>
            <a:pPr lvl="0">
              <a:defRPr/>
            </a:pPr>
            <a:r>
              <a:rPr lang="en-GB" dirty="0">
                <a:solidFill>
                  <a:srgbClr val="61586C"/>
                </a:solidFill>
                <a:ea typeface="+mn-ea"/>
                <a:cs typeface="+mn-cs"/>
              </a:rPr>
              <a:t>For the telecoms sector, Microsoft’s objective of building an ecosystem around its Dynamics CRM 365 offerings has not reached its expected potential. </a:t>
            </a:r>
          </a:p>
        </p:txBody>
      </p:sp>
      <p:sp>
        <p:nvSpPr>
          <p:cNvPr id="6" name="Text Placeholder 5"/>
          <p:cNvSpPr>
            <a:spLocks noGrp="1"/>
          </p:cNvSpPr>
          <p:nvPr>
            <p:ph type="body" sz="quarter" idx="31"/>
          </p:nvPr>
        </p:nvSpPr>
        <p:spPr/>
        <p:txBody>
          <a:bodyPr/>
          <a:lstStyle/>
          <a:p>
            <a:r>
              <a:rPr lang="en-GB" dirty="0"/>
              <a:t>1975</a:t>
            </a:r>
          </a:p>
        </p:txBody>
      </p:sp>
      <p:sp>
        <p:nvSpPr>
          <p:cNvPr id="8" name="Text Placeholder 7"/>
          <p:cNvSpPr>
            <a:spLocks noGrp="1"/>
          </p:cNvSpPr>
          <p:nvPr>
            <p:ph type="body" sz="quarter" idx="33"/>
          </p:nvPr>
        </p:nvSpPr>
        <p:spPr/>
        <p:txBody>
          <a:bodyPr/>
          <a:lstStyle/>
          <a:p>
            <a:r>
              <a:rPr lang="en-GB" dirty="0"/>
              <a:t>Worldwide, with a specific focus on developed markets. </a:t>
            </a:r>
          </a:p>
        </p:txBody>
      </p:sp>
      <p:sp>
        <p:nvSpPr>
          <p:cNvPr id="9" name="Text Placeholder 8"/>
          <p:cNvSpPr>
            <a:spLocks noGrp="1"/>
          </p:cNvSpPr>
          <p:nvPr>
            <p:ph type="body" sz="quarter" idx="34"/>
          </p:nvPr>
        </p:nvSpPr>
        <p:spPr/>
        <p:txBody>
          <a:bodyPr/>
          <a:lstStyle/>
          <a:p>
            <a:r>
              <a:rPr lang="en-GB" dirty="0"/>
              <a:t>The company will aim to enhance its current product suite to meet the demands of CSP clients.</a:t>
            </a:r>
          </a:p>
        </p:txBody>
      </p:sp>
      <p:sp>
        <p:nvSpPr>
          <p:cNvPr id="10" name="Text Placeholder 9"/>
          <p:cNvSpPr>
            <a:spLocks noGrp="1"/>
          </p:cNvSpPr>
          <p:nvPr>
            <p:ph type="body" sz="quarter" idx="35"/>
          </p:nvPr>
        </p:nvSpPr>
        <p:spPr/>
        <p:txBody>
          <a:bodyPr/>
          <a:lstStyle/>
          <a:p>
            <a:r>
              <a:rPr lang="en-GB" dirty="0"/>
              <a:t>Microsoft will endeavour to expand its new partnership programme with other leading ISVs.</a:t>
            </a:r>
          </a:p>
        </p:txBody>
      </p:sp>
      <p:sp>
        <p:nvSpPr>
          <p:cNvPr id="11" name="Text Placeholder 10"/>
          <p:cNvSpPr>
            <a:spLocks noGrp="1"/>
          </p:cNvSpPr>
          <p:nvPr>
            <p:ph type="body" sz="quarter" idx="36"/>
          </p:nvPr>
        </p:nvSpPr>
        <p:spPr/>
        <p:txBody>
          <a:bodyPr/>
          <a:lstStyle/>
          <a:p>
            <a:r>
              <a:rPr lang="en-GB" dirty="0"/>
              <a:t>Hitachi</a:t>
            </a:r>
          </a:p>
          <a:p>
            <a:r>
              <a:rPr lang="en-GB" dirty="0"/>
              <a:t>SunVizion</a:t>
            </a:r>
          </a:p>
        </p:txBody>
      </p:sp>
      <p:sp>
        <p:nvSpPr>
          <p:cNvPr id="12" name="Text Placeholder 11"/>
          <p:cNvSpPr>
            <a:spLocks noGrp="1"/>
          </p:cNvSpPr>
          <p:nvPr>
            <p:ph type="body" sz="quarter" idx="37"/>
          </p:nvPr>
        </p:nvSpPr>
        <p:spPr/>
        <p:txBody>
          <a:bodyPr/>
          <a:lstStyle/>
          <a:p>
            <a:r>
              <a:rPr lang="en-GB" dirty="0"/>
              <a:t>The Microsoft Dynamics 365 suite offers customer engagement solutions to enterprises and the telecoms industry.</a:t>
            </a:r>
          </a:p>
        </p:txBody>
      </p:sp>
      <p:sp>
        <p:nvSpPr>
          <p:cNvPr id="13" name="Text Placeholder 12"/>
          <p:cNvSpPr>
            <a:spLocks noGrp="1"/>
          </p:cNvSpPr>
          <p:nvPr>
            <p:ph type="body" sz="quarter" idx="38"/>
          </p:nvPr>
        </p:nvSpPr>
        <p:spPr>
          <a:xfrm>
            <a:off x="5025656" y="3581718"/>
            <a:ext cx="1251707" cy="247650"/>
          </a:xfrm>
        </p:spPr>
        <p:txBody>
          <a:bodyPr/>
          <a:lstStyle/>
          <a:p>
            <a:r>
              <a:rPr lang="en-GB" dirty="0"/>
              <a:t>Redmond, WA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4387" y="3986516"/>
            <a:ext cx="109728" cy="152400"/>
          </a:xfrm>
          <a:prstGeom prst="rect">
            <a:avLst/>
          </a:prstGeom>
        </p:spPr>
      </p:pic>
      <p:sp>
        <p:nvSpPr>
          <p:cNvPr id="17" name="Text Placeholder 6">
            <a:extLst>
              <a:ext uri="{FF2B5EF4-FFF2-40B4-BE49-F238E27FC236}">
                <a16:creationId xmlns:a16="http://schemas.microsoft.com/office/drawing/2014/main" id="{371C4CE3-6CBE-4330-9D1F-5534213C6FCC}"/>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271853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Netcracker</a:t>
            </a:r>
          </a:p>
        </p:txBody>
      </p:sp>
      <p:sp>
        <p:nvSpPr>
          <p:cNvPr id="3" name="Text Placeholder 2"/>
          <p:cNvSpPr>
            <a:spLocks noGrp="1"/>
          </p:cNvSpPr>
          <p:nvPr>
            <p:ph type="body" sz="quarter" idx="10"/>
          </p:nvPr>
        </p:nvSpPr>
        <p:spPr/>
        <p:txBody>
          <a:bodyPr/>
          <a:lstStyle/>
          <a:p>
            <a:r>
              <a:rPr lang="en-GB" dirty="0"/>
              <a:t>www.netcracker.com</a:t>
            </a:r>
          </a:p>
        </p:txBody>
      </p:sp>
      <p:sp>
        <p:nvSpPr>
          <p:cNvPr id="4" name="Text Placeholder 3"/>
          <p:cNvSpPr>
            <a:spLocks noGrp="1"/>
          </p:cNvSpPr>
          <p:nvPr>
            <p:ph type="body" sz="quarter" idx="29"/>
          </p:nvPr>
        </p:nvSpPr>
        <p:spPr/>
        <p:txBody>
          <a:bodyPr/>
          <a:lstStyle/>
          <a:p>
            <a:pPr lvl="0">
              <a:defRPr/>
            </a:pPr>
            <a:r>
              <a:rPr lang="en-US" dirty="0">
                <a:solidFill>
                  <a:srgbClr val="61586C"/>
                </a:solidFill>
                <a:ea typeface="ＭＳ Ｐゴシック" pitchFamily="34" charset="-128"/>
                <a:cs typeface="+mn-cs"/>
              </a:rPr>
              <a:t>The Netcracker 2020 portfolio is a full-stack modular communications infrastructure solution that supports OSS and  BSS functions. The platform is 5G ready and cloud-native compliant. </a:t>
            </a:r>
          </a:p>
          <a:p>
            <a:pPr lvl="0">
              <a:defRPr/>
            </a:pPr>
            <a:r>
              <a:rPr lang="en-US" dirty="0">
                <a:solidFill>
                  <a:srgbClr val="61586C"/>
                </a:solidFill>
                <a:ea typeface="ＭＳ Ｐゴシック" pitchFamily="34" charset="-128"/>
                <a:cs typeface="+mn-cs"/>
              </a:rPr>
              <a:t>Netcracker 2020 covers two BSS product segments:</a:t>
            </a:r>
          </a:p>
          <a:p>
            <a:pPr lvl="1">
              <a:defRPr/>
            </a:pPr>
            <a:r>
              <a:rPr lang="en-US" sz="900" dirty="0">
                <a:solidFill>
                  <a:srgbClr val="61586C"/>
                </a:solidFill>
                <a:ea typeface="ＭＳ Ｐゴシック" pitchFamily="34" charset="-128"/>
              </a:rPr>
              <a:t>Customer Engagement which includes channel, customer journey and marketing management</a:t>
            </a:r>
          </a:p>
          <a:p>
            <a:pPr lvl="1">
              <a:defRPr/>
            </a:pPr>
            <a:r>
              <a:rPr lang="en-US" sz="900" dirty="0">
                <a:solidFill>
                  <a:srgbClr val="61586C"/>
                </a:solidFill>
                <a:ea typeface="ＭＳ Ｐゴシック" pitchFamily="34" charset="-128"/>
                <a:cs typeface="+mn-cs"/>
              </a:rPr>
              <a:t>Digital BSS which includes customer, revenue and partner management. </a:t>
            </a:r>
          </a:p>
          <a:p>
            <a:pPr marL="171450" indent="-171450">
              <a:defRPr/>
            </a:pPr>
            <a:r>
              <a:rPr lang="en-GB" dirty="0"/>
              <a:t>Netcracker also has platform management and analytics capabilities available across their portfolio. </a:t>
            </a:r>
          </a:p>
          <a:p>
            <a:pPr marL="171450" lvl="0" indent="-171450">
              <a:defRPr/>
            </a:pPr>
            <a:r>
              <a:rPr lang="en-GB" dirty="0">
                <a:solidFill>
                  <a:srgbClr val="61586C"/>
                </a:solidFill>
                <a:ea typeface="+mn-ea"/>
                <a:cs typeface="+mn-cs"/>
              </a:rPr>
              <a:t>The company also provides well-established professional services for its offerings.</a:t>
            </a:r>
          </a:p>
        </p:txBody>
      </p:sp>
      <p:sp>
        <p:nvSpPr>
          <p:cNvPr id="5" name="Text Placeholder 4"/>
          <p:cNvSpPr>
            <a:spLocks noGrp="1"/>
          </p:cNvSpPr>
          <p:nvPr>
            <p:ph type="body" sz="quarter" idx="30"/>
          </p:nvPr>
        </p:nvSpPr>
        <p:spPr/>
        <p:txBody>
          <a:bodyPr/>
          <a:lstStyle/>
          <a:p>
            <a:pPr lvl="0"/>
            <a:r>
              <a:rPr lang="en-GB" dirty="0">
                <a:solidFill>
                  <a:srgbClr val="61586C"/>
                </a:solidFill>
                <a:ea typeface="+mn-ea"/>
                <a:cs typeface="+mn-cs"/>
              </a:rPr>
              <a:t>Netcracker 2020 platform emphasises mobile-first digital experience with a contextually aware omni-channel solution.</a:t>
            </a:r>
          </a:p>
          <a:p>
            <a:pPr lvl="0"/>
            <a:r>
              <a:rPr lang="en-GB" dirty="0">
                <a:solidFill>
                  <a:srgbClr val="61586C"/>
                </a:solidFill>
                <a:ea typeface="+mn-ea"/>
                <a:cs typeface="+mn-cs"/>
              </a:rPr>
              <a:t>It also provides enhanced support for partner-driven business models and access to a partner ecosystem.</a:t>
            </a:r>
          </a:p>
          <a:p>
            <a:pPr lvl="0"/>
            <a:r>
              <a:rPr lang="en-GB" dirty="0">
                <a:solidFill>
                  <a:srgbClr val="61586C"/>
                </a:solidFill>
                <a:ea typeface="+mn-ea"/>
                <a:cs typeface="+mn-cs"/>
              </a:rPr>
              <a:t>The majority of Netcracker’s customer engagement deals are as part of a full stack BSS transformation where the company is highly competitive. </a:t>
            </a:r>
          </a:p>
          <a:p>
            <a:pPr lvl="0">
              <a:defRPr/>
            </a:pPr>
            <a:r>
              <a:rPr lang="en-GB" dirty="0">
                <a:solidFill>
                  <a:srgbClr val="61586C"/>
                </a:solidFill>
                <a:ea typeface="+mn-ea"/>
                <a:cs typeface="+mn-cs"/>
              </a:rPr>
              <a:t>The company has extensive managed services expertise and a good delivery record for large-scale transformations across CSPs of all tiers.</a:t>
            </a:r>
            <a:endParaRPr lang="en-GB" dirty="0"/>
          </a:p>
        </p:txBody>
      </p:sp>
      <p:sp>
        <p:nvSpPr>
          <p:cNvPr id="6" name="Text Placeholder 5"/>
          <p:cNvSpPr>
            <a:spLocks noGrp="1"/>
          </p:cNvSpPr>
          <p:nvPr>
            <p:ph type="body" sz="quarter" idx="31"/>
          </p:nvPr>
        </p:nvSpPr>
        <p:spPr/>
        <p:txBody>
          <a:bodyPr/>
          <a:lstStyle/>
          <a:p>
            <a:r>
              <a:rPr lang="en-GB" dirty="0"/>
              <a:t>1993</a:t>
            </a:r>
          </a:p>
        </p:txBody>
      </p:sp>
      <p:sp>
        <p:nvSpPr>
          <p:cNvPr id="8" name="Text Placeholder 7"/>
          <p:cNvSpPr>
            <a:spLocks noGrp="1"/>
          </p:cNvSpPr>
          <p:nvPr>
            <p:ph type="body" sz="quarter" idx="33"/>
          </p:nvPr>
        </p:nvSpPr>
        <p:spPr/>
        <p:txBody>
          <a:bodyPr/>
          <a:lstStyle/>
          <a:p>
            <a:r>
              <a:rPr lang="en-GB" dirty="0"/>
              <a:t>The company continues to strengthen its position in markets outside Japan and North America.</a:t>
            </a:r>
          </a:p>
        </p:txBody>
      </p:sp>
      <p:sp>
        <p:nvSpPr>
          <p:cNvPr id="9" name="Text Placeholder 8"/>
          <p:cNvSpPr>
            <a:spLocks noGrp="1"/>
          </p:cNvSpPr>
          <p:nvPr>
            <p:ph type="body" sz="quarter" idx="34"/>
          </p:nvPr>
        </p:nvSpPr>
        <p:spPr/>
        <p:txBody>
          <a:bodyPr/>
          <a:lstStyle/>
          <a:p>
            <a:endParaRPr lang="en-GB" dirty="0"/>
          </a:p>
          <a:p>
            <a:r>
              <a:rPr lang="en-GB" dirty="0"/>
              <a:t>The company will continue to build a more holistic OSS and BSS offering to support CSPs’ digitalisation objectives.</a:t>
            </a:r>
          </a:p>
          <a:p>
            <a:endParaRPr lang="en-GB" dirty="0"/>
          </a:p>
        </p:txBody>
      </p:sp>
      <p:sp>
        <p:nvSpPr>
          <p:cNvPr id="10" name="Text Placeholder 9"/>
          <p:cNvSpPr>
            <a:spLocks noGrp="1"/>
          </p:cNvSpPr>
          <p:nvPr>
            <p:ph type="body" sz="quarter" idx="35"/>
          </p:nvPr>
        </p:nvSpPr>
        <p:spPr/>
        <p:txBody>
          <a:bodyPr/>
          <a:lstStyle/>
          <a:p>
            <a:r>
              <a:rPr lang="en-GB" dirty="0"/>
              <a:t>It will continue with its direct sales approach.   </a:t>
            </a:r>
          </a:p>
        </p:txBody>
      </p:sp>
      <p:sp>
        <p:nvSpPr>
          <p:cNvPr id="11" name="Text Placeholder 10"/>
          <p:cNvSpPr>
            <a:spLocks noGrp="1"/>
          </p:cNvSpPr>
          <p:nvPr>
            <p:ph type="body" sz="quarter" idx="36"/>
          </p:nvPr>
        </p:nvSpPr>
        <p:spPr/>
        <p:txBody>
          <a:bodyPr/>
          <a:lstStyle/>
          <a:p>
            <a:r>
              <a:rPr lang="en-GB" dirty="0"/>
              <a:t>Accenture</a:t>
            </a:r>
          </a:p>
          <a:p>
            <a:r>
              <a:rPr lang="en-GB" dirty="0"/>
              <a:t>Atos</a:t>
            </a:r>
          </a:p>
          <a:p>
            <a:r>
              <a:rPr lang="en-GB" dirty="0"/>
              <a:t>HPE</a:t>
            </a:r>
          </a:p>
        </p:txBody>
      </p:sp>
      <p:sp>
        <p:nvSpPr>
          <p:cNvPr id="12" name="Text Placeholder 11"/>
          <p:cNvSpPr>
            <a:spLocks noGrp="1"/>
          </p:cNvSpPr>
          <p:nvPr>
            <p:ph type="body" sz="quarter" idx="37"/>
          </p:nvPr>
        </p:nvSpPr>
        <p:spPr/>
        <p:txBody>
          <a:bodyPr/>
          <a:lstStyle/>
          <a:p>
            <a:r>
              <a:rPr lang="en-GB" dirty="0"/>
              <a:t>  Netcracker provides software solutions to the telecoms sector, including revenue and customer management solutions.</a:t>
            </a:r>
          </a:p>
        </p:txBody>
      </p:sp>
      <p:sp>
        <p:nvSpPr>
          <p:cNvPr id="13" name="Text Placeholder 12"/>
          <p:cNvSpPr>
            <a:spLocks noGrp="1"/>
          </p:cNvSpPr>
          <p:nvPr>
            <p:ph type="body" sz="quarter" idx="38"/>
          </p:nvPr>
        </p:nvSpPr>
        <p:spPr>
          <a:xfrm>
            <a:off x="4940596" y="3588807"/>
            <a:ext cx="1379298" cy="247650"/>
          </a:xfrm>
        </p:spPr>
        <p:txBody>
          <a:bodyPr/>
          <a:lstStyle/>
          <a:p>
            <a:r>
              <a:rPr lang="en-GB" dirty="0"/>
              <a:t>Waltham, MA (HQ)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4869" y="4009070"/>
            <a:ext cx="109728" cy="152400"/>
          </a:xfrm>
          <a:prstGeom prst="rect">
            <a:avLst/>
          </a:prstGeom>
        </p:spPr>
      </p:pic>
      <p:sp>
        <p:nvSpPr>
          <p:cNvPr id="17" name="Text Placeholder 6">
            <a:extLst>
              <a:ext uri="{FF2B5EF4-FFF2-40B4-BE49-F238E27FC236}">
                <a16:creationId xmlns:a16="http://schemas.microsoft.com/office/drawing/2014/main" id="{61442E2C-8D17-4FEE-8E2D-105EFC93A843}"/>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2170566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555B17-C7F3-4EA2-ADDE-C1931A57A026}"/>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4" name="think-cell Slide" r:id="rId4" imgW="498" imgH="499" progId="TCLayout.ActiveDocument.1">
                  <p:embed/>
                </p:oleObj>
              </mc:Choice>
              <mc:Fallback>
                <p:oleObj name="think-cell Slide" r:id="rId4" imgW="498" imgH="499" progId="TCLayout.ActiveDocument.1">
                  <p:embed/>
                  <p:pic>
                    <p:nvPicPr>
                      <p:cNvPr id="2" name="Object 1" hidden="1">
                        <a:extLst>
                          <a:ext uri="{FF2B5EF4-FFF2-40B4-BE49-F238E27FC236}">
                            <a16:creationId xmlns:a16="http://schemas.microsoft.com/office/drawing/2014/main" id="{42555B17-C7F3-4EA2-ADDE-C1931A57A02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sz="quarter" idx="10"/>
          </p:nvPr>
        </p:nvSpPr>
        <p:spPr/>
        <p:txBody>
          <a:bodyPr/>
          <a:lstStyle/>
          <a:p>
            <a:r>
              <a:rPr lang="en-GB" dirty="0"/>
              <a:t>www.nokia.com</a:t>
            </a:r>
          </a:p>
        </p:txBody>
      </p:sp>
      <p:sp>
        <p:nvSpPr>
          <p:cNvPr id="4" name="Text Placeholder 3"/>
          <p:cNvSpPr>
            <a:spLocks noGrp="1"/>
          </p:cNvSpPr>
          <p:nvPr>
            <p:ph type="body" sz="quarter" idx="29"/>
          </p:nvPr>
        </p:nvSpPr>
        <p:spPr/>
        <p:txBody>
          <a:bodyPr/>
          <a:lstStyle/>
          <a:p>
            <a:pPr marR="71755">
              <a:lnSpc>
                <a:spcPts val="1200"/>
              </a:lnSpc>
              <a:spcBef>
                <a:spcPts val="200"/>
              </a:spcBef>
              <a:spcAft>
                <a:spcPts val="200"/>
              </a:spcAft>
            </a:pPr>
            <a:r>
              <a:rPr lang="en-GB" dirty="0">
                <a:cs typeface="Times New Roman"/>
              </a:rPr>
              <a:t>Nokia’s Service Management Platform (SMP) helps </a:t>
            </a:r>
            <a:r>
              <a:rPr lang="en-US" dirty="0"/>
              <a:t>CSPs to deliver an omni-channel care experience to customers.</a:t>
            </a:r>
          </a:p>
          <a:p>
            <a:pPr marL="138113" indent="-138113"/>
            <a:r>
              <a:rPr lang="en-CA" dirty="0"/>
              <a:t>Nokia offers fixed, mobile access and home network insights and Nokia Customer Insights provides end-to-end subscriber visibility for NPS improvement</a:t>
            </a:r>
            <a:r>
              <a:rPr lang="en-US" dirty="0"/>
              <a:t>. </a:t>
            </a:r>
          </a:p>
          <a:p>
            <a:pPr marL="138113" indent="-138113"/>
            <a:r>
              <a:rPr lang="en-GB" dirty="0"/>
              <a:t>Nokia’s Device Management capabilities span mobile, home and IoT domains to provide zero-touch activation, support firmware campaigns and KPI monitoring.</a:t>
            </a:r>
          </a:p>
          <a:p>
            <a:pPr marL="138113" indent="-138113"/>
            <a:r>
              <a:rPr lang="en-CA" dirty="0"/>
              <a:t>Integration with Salesforce and other technology partners enables additional customer engagement capabilities</a:t>
            </a:r>
          </a:p>
          <a:p>
            <a:pPr marL="138113" indent="-138113"/>
            <a:r>
              <a:rPr lang="en-GB" dirty="0"/>
              <a:t>Nokia offers a full set of services related to customer engagement</a:t>
            </a:r>
            <a:endParaRPr lang="en-GB" dirty="0">
              <a:solidFill>
                <a:srgbClr val="000000"/>
              </a:solidFill>
              <a:cs typeface="Times New Roman"/>
            </a:endParaRPr>
          </a:p>
          <a:p>
            <a:pPr marR="71755">
              <a:lnSpc>
                <a:spcPts val="1200"/>
              </a:lnSpc>
              <a:spcBef>
                <a:spcPts val="200"/>
              </a:spcBef>
              <a:spcAft>
                <a:spcPts val="200"/>
              </a:spcAft>
            </a:pPr>
            <a:endParaRPr lang="en-GB" dirty="0">
              <a:solidFill>
                <a:srgbClr val="000000"/>
              </a:solidFill>
              <a:cs typeface="Times New Roman"/>
            </a:endParaRPr>
          </a:p>
          <a:p>
            <a:pPr marR="71755">
              <a:lnSpc>
                <a:spcPts val="1200"/>
              </a:lnSpc>
              <a:spcBef>
                <a:spcPts val="200"/>
              </a:spcBef>
              <a:spcAft>
                <a:spcPts val="200"/>
              </a:spcAft>
            </a:pPr>
            <a:endParaRPr lang="en-GB" dirty="0">
              <a:solidFill>
                <a:srgbClr val="000000"/>
              </a:solidFill>
              <a:cs typeface="Times New Roman"/>
            </a:endParaRPr>
          </a:p>
        </p:txBody>
      </p:sp>
      <p:sp>
        <p:nvSpPr>
          <p:cNvPr id="5" name="Text Placeholder 4"/>
          <p:cNvSpPr>
            <a:spLocks noGrp="1"/>
          </p:cNvSpPr>
          <p:nvPr>
            <p:ph type="body" sz="quarter" idx="30"/>
          </p:nvPr>
        </p:nvSpPr>
        <p:spPr/>
        <p:txBody>
          <a:bodyPr/>
          <a:lstStyle/>
          <a:p>
            <a:pPr marL="138113" indent="-138113"/>
            <a:r>
              <a:rPr lang="en-GB" dirty="0"/>
              <a:t>Nokia’s Service Management Platform, Device Management and related Analytics capabilities are well regarded in the market.</a:t>
            </a:r>
          </a:p>
          <a:p>
            <a:r>
              <a:rPr lang="en-GB" dirty="0"/>
              <a:t>Nokia Software has made considerable investments to strengthen its Common Software Foundation and Common Service Delivery Framework driving towards a fully cloud-native portfolio </a:t>
            </a:r>
          </a:p>
          <a:p>
            <a:pPr marL="138113" indent="-138113"/>
            <a:r>
              <a:rPr lang="en-GB" dirty="0"/>
              <a:t>Nokia has partnered with Salesforce and expects the combined, complementary portfolio to be a key driver for new sales. The Nokia solution has been pre-integrated into the Salesforce platform. </a:t>
            </a:r>
          </a:p>
          <a:p>
            <a:pPr marL="138113" indent="-138113"/>
            <a:r>
              <a:rPr lang="en-GB" dirty="0"/>
              <a:t>Nokia has a strong services division, but also works increasingly with SI partners to complement its offerings and gain access to new markets.</a:t>
            </a:r>
          </a:p>
        </p:txBody>
      </p:sp>
      <p:sp>
        <p:nvSpPr>
          <p:cNvPr id="6" name="Text Placeholder 5"/>
          <p:cNvSpPr>
            <a:spLocks noGrp="1"/>
          </p:cNvSpPr>
          <p:nvPr>
            <p:ph type="body" sz="quarter" idx="31"/>
          </p:nvPr>
        </p:nvSpPr>
        <p:spPr/>
        <p:txBody>
          <a:bodyPr/>
          <a:lstStyle/>
          <a:p>
            <a:r>
              <a:rPr lang="en-GB" dirty="0"/>
              <a:t>1865</a:t>
            </a:r>
          </a:p>
        </p:txBody>
      </p:sp>
      <p:sp>
        <p:nvSpPr>
          <p:cNvPr id="8" name="Text Placeholder 7"/>
          <p:cNvSpPr>
            <a:spLocks noGrp="1"/>
          </p:cNvSpPr>
          <p:nvPr>
            <p:ph type="body" sz="quarter" idx="33"/>
          </p:nvPr>
        </p:nvSpPr>
        <p:spPr/>
        <p:txBody>
          <a:bodyPr/>
          <a:lstStyle/>
          <a:p>
            <a:r>
              <a:rPr lang="en-GB" dirty="0"/>
              <a:t>Nokia has a worldwide footprint and customer base</a:t>
            </a:r>
          </a:p>
        </p:txBody>
      </p:sp>
      <p:sp>
        <p:nvSpPr>
          <p:cNvPr id="9" name="Text Placeholder 8"/>
          <p:cNvSpPr>
            <a:spLocks noGrp="1"/>
          </p:cNvSpPr>
          <p:nvPr>
            <p:ph type="body" sz="quarter" idx="34"/>
          </p:nvPr>
        </p:nvSpPr>
        <p:spPr/>
        <p:txBody>
          <a:bodyPr/>
          <a:lstStyle/>
          <a:p>
            <a:r>
              <a:rPr lang="en-GB" dirty="0"/>
              <a:t>It will continue to enhance its product capabilities to support CSPs’ digitalisation strategies and the evolution to the IoT.</a:t>
            </a:r>
          </a:p>
        </p:txBody>
      </p:sp>
      <p:sp>
        <p:nvSpPr>
          <p:cNvPr id="10" name="Text Placeholder 9"/>
          <p:cNvSpPr>
            <a:spLocks noGrp="1"/>
          </p:cNvSpPr>
          <p:nvPr>
            <p:ph type="body" sz="quarter" idx="35"/>
          </p:nvPr>
        </p:nvSpPr>
        <p:spPr/>
        <p:txBody>
          <a:bodyPr/>
          <a:lstStyle/>
          <a:p>
            <a:r>
              <a:rPr lang="en-GB" dirty="0"/>
              <a:t>Nokia is addressing CSPs of all sizes and increasingly enterprises, either directly or jointly with a growing ecosystem of partners</a:t>
            </a:r>
          </a:p>
        </p:txBody>
      </p:sp>
      <p:sp>
        <p:nvSpPr>
          <p:cNvPr id="11" name="Text Placeholder 10"/>
          <p:cNvSpPr>
            <a:spLocks noGrp="1"/>
          </p:cNvSpPr>
          <p:nvPr>
            <p:ph type="body" sz="quarter" idx="36"/>
          </p:nvPr>
        </p:nvSpPr>
        <p:spPr/>
        <p:txBody>
          <a:bodyPr/>
          <a:lstStyle/>
          <a:p>
            <a:endParaRPr lang="en-GB" dirty="0"/>
          </a:p>
          <a:p>
            <a:r>
              <a:rPr lang="en-GB" dirty="0"/>
              <a:t>Salesforce</a:t>
            </a:r>
          </a:p>
          <a:p>
            <a:r>
              <a:rPr lang="en-GB" dirty="0"/>
              <a:t>Accenture</a:t>
            </a:r>
          </a:p>
          <a:p>
            <a:r>
              <a:rPr lang="en-GB" dirty="0"/>
              <a:t>IBM</a:t>
            </a:r>
          </a:p>
          <a:p>
            <a:r>
              <a:rPr lang="en-GB" dirty="0"/>
              <a:t>Microsoft</a:t>
            </a:r>
          </a:p>
        </p:txBody>
      </p:sp>
      <p:sp>
        <p:nvSpPr>
          <p:cNvPr id="12" name="Text Placeholder 11"/>
          <p:cNvSpPr>
            <a:spLocks noGrp="1"/>
          </p:cNvSpPr>
          <p:nvPr>
            <p:ph type="body" sz="quarter" idx="37"/>
          </p:nvPr>
        </p:nvSpPr>
        <p:spPr/>
        <p:txBody>
          <a:bodyPr/>
          <a:lstStyle/>
          <a:p>
            <a:r>
              <a:rPr lang="en-GB" dirty="0"/>
              <a:t>Nokia is a global provider of mobile telecoms equipment, software solutions and professional services.</a:t>
            </a:r>
          </a:p>
        </p:txBody>
      </p:sp>
      <p:sp>
        <p:nvSpPr>
          <p:cNvPr id="13" name="Text Placeholder 12"/>
          <p:cNvSpPr>
            <a:spLocks noGrp="1"/>
          </p:cNvSpPr>
          <p:nvPr>
            <p:ph type="body" sz="quarter" idx="38"/>
          </p:nvPr>
        </p:nvSpPr>
        <p:spPr/>
        <p:txBody>
          <a:bodyPr/>
          <a:lstStyle/>
          <a:p>
            <a:r>
              <a:rPr lang="en-GB" dirty="0"/>
              <a:t>Espoo (HQ)</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6124" y="3885219"/>
            <a:ext cx="109728" cy="152400"/>
          </a:xfrm>
          <a:prstGeom prst="rect">
            <a:avLst/>
          </a:prstGeom>
        </p:spPr>
      </p:pic>
      <p:sp>
        <p:nvSpPr>
          <p:cNvPr id="18" name="Text Placeholder 6">
            <a:extLst>
              <a:ext uri="{FF2B5EF4-FFF2-40B4-BE49-F238E27FC236}">
                <a16:creationId xmlns:a16="http://schemas.microsoft.com/office/drawing/2014/main" id="{AFFFF6BE-4326-4AD4-840B-6ABDC2300C76}"/>
              </a:ext>
            </a:extLst>
          </p:cNvPr>
          <p:cNvSpPr>
            <a:spLocks noGrp="1"/>
          </p:cNvSpPr>
          <p:nvPr>
            <p:ph type="body" sz="quarter" idx="32"/>
          </p:nvPr>
        </p:nvSpPr>
        <p:spPr>
          <a:xfrm>
            <a:off x="7595936" y="344488"/>
            <a:ext cx="2249738" cy="338137"/>
          </a:xfrm>
        </p:spPr>
        <p:txBody>
          <a:bodyPr/>
          <a:lstStyle/>
          <a:p>
            <a:r>
              <a:rPr lang="en-GB" dirty="0"/>
              <a:t>CUSTOMER ENGAGEMENT</a:t>
            </a:r>
          </a:p>
        </p:txBody>
      </p:sp>
      <p:sp>
        <p:nvSpPr>
          <p:cNvPr id="16" name="Title 1">
            <a:extLst>
              <a:ext uri="{FF2B5EF4-FFF2-40B4-BE49-F238E27FC236}">
                <a16:creationId xmlns:a16="http://schemas.microsoft.com/office/drawing/2014/main" id="{FF3E6D37-6ADF-432F-B9F2-A8ADE895D079}"/>
              </a:ext>
            </a:extLst>
          </p:cNvPr>
          <p:cNvSpPr>
            <a:spLocks noGrp="1"/>
          </p:cNvSpPr>
          <p:nvPr>
            <p:ph type="title"/>
          </p:nvPr>
        </p:nvSpPr>
        <p:spPr>
          <a:xfrm>
            <a:off x="2402920" y="432000"/>
            <a:ext cx="5101750" cy="756000"/>
          </a:xfrm>
        </p:spPr>
        <p:txBody>
          <a:bodyPr/>
          <a:lstStyle/>
          <a:p>
            <a:r>
              <a:rPr lang="en-GB" dirty="0"/>
              <a:t>Nokia</a:t>
            </a:r>
          </a:p>
        </p:txBody>
      </p:sp>
    </p:spTree>
    <p:extLst>
      <p:ext uri="{BB962C8B-B14F-4D97-AF65-F5344CB8AC3E}">
        <p14:creationId xmlns:p14="http://schemas.microsoft.com/office/powerpoint/2010/main" val="72106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Oracle</a:t>
            </a:r>
          </a:p>
        </p:txBody>
      </p:sp>
      <p:sp>
        <p:nvSpPr>
          <p:cNvPr id="3" name="Text Placeholder 2"/>
          <p:cNvSpPr>
            <a:spLocks noGrp="1"/>
          </p:cNvSpPr>
          <p:nvPr>
            <p:ph type="body" sz="quarter" idx="10"/>
          </p:nvPr>
        </p:nvSpPr>
        <p:spPr/>
        <p:txBody>
          <a:bodyPr/>
          <a:lstStyle/>
          <a:p>
            <a:r>
              <a:rPr lang="en-GB" dirty="0"/>
              <a:t>www.oracle.com</a:t>
            </a:r>
          </a:p>
        </p:txBody>
      </p:sp>
      <p:sp>
        <p:nvSpPr>
          <p:cNvPr id="4" name="Text Placeholder 3"/>
          <p:cNvSpPr>
            <a:spLocks noGrp="1"/>
          </p:cNvSpPr>
          <p:nvPr>
            <p:ph type="body" sz="quarter" idx="29"/>
          </p:nvPr>
        </p:nvSpPr>
        <p:spPr/>
        <p:txBody>
          <a:bodyPr/>
          <a:lstStyle/>
          <a:p>
            <a:pPr marL="138113" indent="-138113"/>
            <a:r>
              <a:rPr lang="en-GB" dirty="0"/>
              <a:t>Digital Experience for Communications (DX4C) is Oracle’s portfolio for CSPs that uses data and AI to help CSPs to transform their customer experience. </a:t>
            </a:r>
          </a:p>
          <a:p>
            <a:pPr marL="138113" indent="-138113"/>
            <a:r>
              <a:rPr lang="en-GB" dirty="0"/>
              <a:t>Oracle DX4C Care Experience supports CSPs with omni-channel customer care through assisted and unassisted channels. </a:t>
            </a:r>
          </a:p>
          <a:p>
            <a:pPr marL="138113" indent="-138113"/>
            <a:r>
              <a:rPr lang="en-GB" dirty="0"/>
              <a:t>Oracle Digital Assistant helps CSPs to drive AI-enabled conversational experiences that can improve engagement and reduce costs. </a:t>
            </a:r>
          </a:p>
          <a:p>
            <a:pPr marL="138113" indent="-138113"/>
            <a:r>
              <a:rPr lang="en-GB" dirty="0"/>
              <a:t>The DX4C solution integrates with the Oracle BRM solution to provide a full BSS stack. </a:t>
            </a:r>
          </a:p>
        </p:txBody>
      </p:sp>
      <p:sp>
        <p:nvSpPr>
          <p:cNvPr id="5" name="Text Placeholder 4"/>
          <p:cNvSpPr>
            <a:spLocks noGrp="1"/>
          </p:cNvSpPr>
          <p:nvPr>
            <p:ph type="body" sz="quarter" idx="30"/>
          </p:nvPr>
        </p:nvSpPr>
        <p:spPr/>
        <p:txBody>
          <a:bodyPr/>
          <a:lstStyle/>
          <a:p>
            <a:r>
              <a:rPr lang="en-GB" dirty="0"/>
              <a:t>Oracle has a strong brand and broad product portfolio of enterprise and telecoms-specific software, which ensures its relevance at multiple levels within CSPs.</a:t>
            </a:r>
          </a:p>
          <a:p>
            <a:r>
              <a:rPr lang="en-GB" dirty="0"/>
              <a:t>With its large embedded base of Siebel, Oracle has adopted a strategy that uses cloud services to add new functionality, but makes use of the strong industrialisation and rich feature set of the currently deployed Siebel systems. This gives Oracle a dual-speed IT model for customer engagement.</a:t>
            </a:r>
          </a:p>
          <a:p>
            <a:r>
              <a:rPr lang="en-GB" dirty="0"/>
              <a:t>Oracle is reporting significant traction in the number of customers shifting from traditional on-premises model to cloud-based deployments. </a:t>
            </a:r>
          </a:p>
        </p:txBody>
      </p:sp>
      <p:sp>
        <p:nvSpPr>
          <p:cNvPr id="6" name="Text Placeholder 5"/>
          <p:cNvSpPr>
            <a:spLocks noGrp="1"/>
          </p:cNvSpPr>
          <p:nvPr>
            <p:ph type="body" sz="quarter" idx="31"/>
          </p:nvPr>
        </p:nvSpPr>
        <p:spPr/>
        <p:txBody>
          <a:bodyPr/>
          <a:lstStyle/>
          <a:p>
            <a:r>
              <a:rPr lang="en-GB" dirty="0"/>
              <a:t>1977</a:t>
            </a:r>
          </a:p>
        </p:txBody>
      </p:sp>
      <p:sp>
        <p:nvSpPr>
          <p:cNvPr id="8" name="Text Placeholder 7"/>
          <p:cNvSpPr>
            <a:spLocks noGrp="1"/>
          </p:cNvSpPr>
          <p:nvPr>
            <p:ph type="body" sz="quarter" idx="33"/>
          </p:nvPr>
        </p:nvSpPr>
        <p:spPr/>
        <p:txBody>
          <a:bodyPr/>
          <a:lstStyle/>
          <a:p>
            <a:endParaRPr lang="en-GB" dirty="0"/>
          </a:p>
          <a:p>
            <a:r>
              <a:rPr lang="en-GB" dirty="0"/>
              <a:t>Oracle has a strong worldwide brand, which it will continue to use for its cloud solutions.</a:t>
            </a:r>
          </a:p>
          <a:p>
            <a:endParaRPr lang="en-GB" dirty="0"/>
          </a:p>
        </p:txBody>
      </p:sp>
      <p:sp>
        <p:nvSpPr>
          <p:cNvPr id="9" name="Text Placeholder 8"/>
          <p:cNvSpPr>
            <a:spLocks noGrp="1"/>
          </p:cNvSpPr>
          <p:nvPr>
            <p:ph type="body" sz="quarter" idx="34"/>
          </p:nvPr>
        </p:nvSpPr>
        <p:spPr/>
        <p:txBody>
          <a:bodyPr/>
          <a:lstStyle/>
          <a:p>
            <a:r>
              <a:rPr lang="en-GB" dirty="0"/>
              <a:t>It will continue to enhance its new cloud offering, as CSPs are increasingly demanding cloud-based deployments. </a:t>
            </a:r>
          </a:p>
        </p:txBody>
      </p:sp>
      <p:sp>
        <p:nvSpPr>
          <p:cNvPr id="10" name="Text Placeholder 9"/>
          <p:cNvSpPr>
            <a:spLocks noGrp="1"/>
          </p:cNvSpPr>
          <p:nvPr>
            <p:ph type="body" sz="quarter" idx="35"/>
          </p:nvPr>
        </p:nvSpPr>
        <p:spPr/>
        <p:txBody>
          <a:bodyPr/>
          <a:lstStyle/>
          <a:p>
            <a:r>
              <a:rPr lang="en-GB" dirty="0"/>
              <a:t>Oracle will target both existing and new customers for its cloud offerings, while also establishing partnerships with SI firms.</a:t>
            </a:r>
          </a:p>
        </p:txBody>
      </p:sp>
      <p:sp>
        <p:nvSpPr>
          <p:cNvPr id="11" name="Text Placeholder 10"/>
          <p:cNvSpPr>
            <a:spLocks noGrp="1"/>
          </p:cNvSpPr>
          <p:nvPr>
            <p:ph type="body" sz="quarter" idx="36"/>
          </p:nvPr>
        </p:nvSpPr>
        <p:spPr/>
        <p:txBody>
          <a:bodyPr/>
          <a:lstStyle/>
          <a:p>
            <a:r>
              <a:rPr lang="en-GB" dirty="0"/>
              <a:t>Accenture</a:t>
            </a:r>
          </a:p>
          <a:p>
            <a:r>
              <a:rPr lang="en-GB" dirty="0"/>
              <a:t>Tech Mahindra</a:t>
            </a:r>
          </a:p>
          <a:p>
            <a:r>
              <a:rPr lang="en-GB" dirty="0"/>
              <a:t>Wipro</a:t>
            </a:r>
          </a:p>
        </p:txBody>
      </p:sp>
      <p:sp>
        <p:nvSpPr>
          <p:cNvPr id="12" name="Text Placeholder 11"/>
          <p:cNvSpPr>
            <a:spLocks noGrp="1"/>
          </p:cNvSpPr>
          <p:nvPr>
            <p:ph type="body" sz="quarter" idx="37"/>
          </p:nvPr>
        </p:nvSpPr>
        <p:spPr/>
        <p:txBody>
          <a:bodyPr/>
          <a:lstStyle/>
          <a:p>
            <a:r>
              <a:rPr lang="en-GB" dirty="0"/>
              <a:t>Oracle offers vertically integrated BSS solutions for CSPs based on a modular and open architecture, configurability and industry standards.</a:t>
            </a:r>
          </a:p>
        </p:txBody>
      </p:sp>
      <p:sp>
        <p:nvSpPr>
          <p:cNvPr id="13" name="Text Placeholder 12"/>
          <p:cNvSpPr>
            <a:spLocks noGrp="1"/>
          </p:cNvSpPr>
          <p:nvPr>
            <p:ph type="body" sz="quarter" idx="38"/>
          </p:nvPr>
        </p:nvSpPr>
        <p:spPr/>
        <p:txBody>
          <a:bodyPr/>
          <a:lstStyle/>
          <a:p>
            <a:r>
              <a:rPr lang="en-GB" dirty="0"/>
              <a:t>Redwood City, CA (HQ)</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604" y="4011528"/>
            <a:ext cx="109728" cy="152400"/>
          </a:xfrm>
          <a:prstGeom prst="rect">
            <a:avLst/>
          </a:prstGeom>
        </p:spPr>
      </p:pic>
      <p:sp>
        <p:nvSpPr>
          <p:cNvPr id="17" name="Text Placeholder 6">
            <a:extLst>
              <a:ext uri="{FF2B5EF4-FFF2-40B4-BE49-F238E27FC236}">
                <a16:creationId xmlns:a16="http://schemas.microsoft.com/office/drawing/2014/main" id="{51E7F923-3526-4EAF-8812-B912BB58E339}"/>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1227910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www.pega.com</a:t>
            </a:r>
          </a:p>
        </p:txBody>
      </p:sp>
      <p:sp>
        <p:nvSpPr>
          <p:cNvPr id="4" name="Text Placeholder 3"/>
          <p:cNvSpPr>
            <a:spLocks noGrp="1"/>
          </p:cNvSpPr>
          <p:nvPr>
            <p:ph type="body" sz="quarter" idx="29"/>
          </p:nvPr>
        </p:nvSpPr>
        <p:spPr/>
        <p:txBody>
          <a:bodyPr/>
          <a:lstStyle/>
          <a:p>
            <a:pPr marL="138113" indent="-138113"/>
            <a:r>
              <a:rPr lang="en-GB" dirty="0"/>
              <a:t>Pegasystems (Pega) offers software applications for marketing, customer service, fulfilment operations (especially complex enterprise orders) and sales to telecoms and other industries.</a:t>
            </a:r>
          </a:p>
          <a:p>
            <a:pPr marL="138113" indent="-138113"/>
            <a:r>
              <a:rPr lang="en-GB" dirty="0"/>
              <a:t>Its unified platform enables CSPs to integrate front- and back-office operations. It uses omni-channel, artificial intelligence and robotic automation capabilities to support telecoms operators in offering end-to-end customer engagement. It also helps customer service representatives with next-best actions, as well as targeting offers for customers. </a:t>
            </a:r>
          </a:p>
          <a:p>
            <a:pPr marL="138113" indent="-138113"/>
            <a:r>
              <a:rPr lang="en-GB" dirty="0"/>
              <a:t>Its solutions and data model are aligned with TM Forum’s eTOM and SID requirements.</a:t>
            </a:r>
          </a:p>
          <a:p>
            <a:pPr marL="0" indent="0">
              <a:buNone/>
            </a:pPr>
            <a:endParaRPr lang="en-GB" dirty="0"/>
          </a:p>
        </p:txBody>
      </p:sp>
      <p:sp>
        <p:nvSpPr>
          <p:cNvPr id="5" name="Text Placeholder 4"/>
          <p:cNvSpPr>
            <a:spLocks noGrp="1"/>
          </p:cNvSpPr>
          <p:nvPr>
            <p:ph type="body" sz="quarter" idx="30"/>
          </p:nvPr>
        </p:nvSpPr>
        <p:spPr/>
        <p:txBody>
          <a:bodyPr/>
          <a:lstStyle/>
          <a:p>
            <a:pPr marL="138113" indent="-138113"/>
            <a:r>
              <a:rPr lang="en-GB" dirty="0"/>
              <a:t>Pega is a well-recognised vendor in the CRM market segment. Its configurable, unified platform is well-regarded by CSPs. </a:t>
            </a:r>
          </a:p>
          <a:p>
            <a:pPr marL="138113" indent="-138113"/>
            <a:r>
              <a:rPr lang="en-GB" dirty="0"/>
              <a:t>The company’s exposure to other industry verticals gives it an advantage in the telecoms market. </a:t>
            </a:r>
          </a:p>
          <a:p>
            <a:pPr marL="138113" indent="-138113"/>
            <a:r>
              <a:rPr lang="en-GB" dirty="0"/>
              <a:t>Pega’s growth in the telecoms sector may be hindered by more-established, larger vendors, such as Amdocs and Oracle. It also needs to compete with Salesforce’s extensive cloud-native offerings.</a:t>
            </a:r>
          </a:p>
          <a:p>
            <a:pPr marL="138113" indent="-138113"/>
            <a:r>
              <a:rPr lang="en-GB" dirty="0"/>
              <a:t>The company was slow to embrace cloud-based architecture and delivery models. The company’s revenue growth has been significantly slower than its cloud-based competitors’.</a:t>
            </a:r>
          </a:p>
        </p:txBody>
      </p:sp>
      <p:sp>
        <p:nvSpPr>
          <p:cNvPr id="6" name="Text Placeholder 5"/>
          <p:cNvSpPr>
            <a:spLocks noGrp="1"/>
          </p:cNvSpPr>
          <p:nvPr>
            <p:ph type="body" sz="quarter" idx="31"/>
          </p:nvPr>
        </p:nvSpPr>
        <p:spPr/>
        <p:txBody>
          <a:bodyPr/>
          <a:lstStyle/>
          <a:p>
            <a:r>
              <a:rPr lang="en-GB" dirty="0"/>
              <a:t>1983</a:t>
            </a:r>
          </a:p>
        </p:txBody>
      </p:sp>
      <p:sp>
        <p:nvSpPr>
          <p:cNvPr id="8" name="Text Placeholder 7"/>
          <p:cNvSpPr>
            <a:spLocks noGrp="1"/>
          </p:cNvSpPr>
          <p:nvPr>
            <p:ph type="body" sz="quarter" idx="33"/>
          </p:nvPr>
        </p:nvSpPr>
        <p:spPr/>
        <p:txBody>
          <a:bodyPr/>
          <a:lstStyle/>
          <a:p>
            <a:r>
              <a:rPr lang="en-GB" dirty="0"/>
              <a:t>Pega has a strong presence in EMEA and NA. It will aim to expand further in Asia–Pacific and Latin America.</a:t>
            </a:r>
          </a:p>
        </p:txBody>
      </p:sp>
      <p:sp>
        <p:nvSpPr>
          <p:cNvPr id="9" name="Text Placeholder 8"/>
          <p:cNvSpPr>
            <a:spLocks noGrp="1"/>
          </p:cNvSpPr>
          <p:nvPr>
            <p:ph type="body" sz="quarter" idx="34"/>
          </p:nvPr>
        </p:nvSpPr>
        <p:spPr/>
        <p:txBody>
          <a:bodyPr/>
          <a:lstStyle/>
          <a:p>
            <a:r>
              <a:rPr lang="en-GB" dirty="0"/>
              <a:t>Pega is increasing investment in its telecoms CRM applications to apply analytics and ‘decisioning’ across the entire customer lifecycle.</a:t>
            </a:r>
          </a:p>
        </p:txBody>
      </p:sp>
      <p:sp>
        <p:nvSpPr>
          <p:cNvPr id="10" name="Text Placeholder 9"/>
          <p:cNvSpPr>
            <a:spLocks noGrp="1"/>
          </p:cNvSpPr>
          <p:nvPr>
            <p:ph type="body" sz="quarter" idx="35"/>
          </p:nvPr>
        </p:nvSpPr>
        <p:spPr/>
        <p:txBody>
          <a:bodyPr/>
          <a:lstStyle/>
          <a:p>
            <a:r>
              <a:rPr lang="en-GB" dirty="0"/>
              <a:t>Pega sells directly to CSPs, as well as through its SI partners.</a:t>
            </a:r>
          </a:p>
        </p:txBody>
      </p:sp>
      <p:sp>
        <p:nvSpPr>
          <p:cNvPr id="11" name="Text Placeholder 10"/>
          <p:cNvSpPr>
            <a:spLocks noGrp="1"/>
          </p:cNvSpPr>
          <p:nvPr>
            <p:ph type="body" sz="quarter" idx="36"/>
          </p:nvPr>
        </p:nvSpPr>
        <p:spPr/>
        <p:txBody>
          <a:bodyPr/>
          <a:lstStyle/>
          <a:p>
            <a:r>
              <a:rPr lang="en-GB" dirty="0"/>
              <a:t>Accenture</a:t>
            </a:r>
          </a:p>
          <a:p>
            <a:r>
              <a:rPr lang="en-GB" dirty="0"/>
              <a:t>Cognizant</a:t>
            </a:r>
          </a:p>
          <a:p>
            <a:r>
              <a:rPr lang="en-GB" dirty="0"/>
              <a:t>Infosys</a:t>
            </a:r>
          </a:p>
        </p:txBody>
      </p:sp>
      <p:sp>
        <p:nvSpPr>
          <p:cNvPr id="12" name="Text Placeholder 11"/>
          <p:cNvSpPr>
            <a:spLocks noGrp="1"/>
          </p:cNvSpPr>
          <p:nvPr>
            <p:ph type="body" sz="quarter" idx="37"/>
          </p:nvPr>
        </p:nvSpPr>
        <p:spPr/>
        <p:txBody>
          <a:bodyPr/>
          <a:lstStyle/>
          <a:p>
            <a:r>
              <a:rPr lang="en-GB" dirty="0"/>
              <a:t>   </a:t>
            </a:r>
            <a:r>
              <a:rPr lang="en-GB" dirty="0">
                <a:solidFill>
                  <a:srgbClr val="FFFFFF"/>
                </a:solidFill>
              </a:rPr>
              <a:t>Pega is a</a:t>
            </a:r>
            <a:br>
              <a:rPr lang="en-GB" dirty="0">
                <a:solidFill>
                  <a:srgbClr val="FFFFFF"/>
                </a:solidFill>
              </a:rPr>
            </a:br>
            <a:r>
              <a:rPr lang="en-GB" dirty="0">
                <a:solidFill>
                  <a:srgbClr val="FFFFFF"/>
                </a:solidFill>
              </a:rPr>
              <a:t>software company that provides customer experience and analytics solutions to multiple industry verticals, including telecoms and finance.</a:t>
            </a:r>
          </a:p>
        </p:txBody>
      </p:sp>
      <p:sp>
        <p:nvSpPr>
          <p:cNvPr id="13" name="Text Placeholder 12"/>
          <p:cNvSpPr>
            <a:spLocks noGrp="1"/>
          </p:cNvSpPr>
          <p:nvPr>
            <p:ph type="body" sz="quarter" idx="38"/>
          </p:nvPr>
        </p:nvSpPr>
        <p:spPr/>
        <p:txBody>
          <a:bodyPr/>
          <a:lstStyle/>
          <a:p>
            <a:r>
              <a:rPr lang="en-GB" dirty="0"/>
              <a:t>Cambridge. MA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8990" y="4011528"/>
            <a:ext cx="109728" cy="152400"/>
          </a:xfrm>
          <a:prstGeom prst="rect">
            <a:avLst/>
          </a:prstGeom>
        </p:spPr>
      </p:pic>
      <p:sp>
        <p:nvSpPr>
          <p:cNvPr id="18" name="Text Placeholder 6">
            <a:extLst>
              <a:ext uri="{FF2B5EF4-FFF2-40B4-BE49-F238E27FC236}">
                <a16:creationId xmlns:a16="http://schemas.microsoft.com/office/drawing/2014/main" id="{8CB0FB99-D0DB-4258-93E5-30B8AA6C9C85}"/>
              </a:ext>
            </a:extLst>
          </p:cNvPr>
          <p:cNvSpPr>
            <a:spLocks noGrp="1"/>
          </p:cNvSpPr>
          <p:nvPr>
            <p:ph type="body" sz="quarter" idx="32"/>
          </p:nvPr>
        </p:nvSpPr>
        <p:spPr>
          <a:xfrm>
            <a:off x="7595936" y="344488"/>
            <a:ext cx="2249738" cy="338137"/>
          </a:xfrm>
        </p:spPr>
        <p:txBody>
          <a:bodyPr/>
          <a:lstStyle/>
          <a:p>
            <a:r>
              <a:rPr lang="en-GB" dirty="0"/>
              <a:t>CUSTOMER ENGAGEMENT</a:t>
            </a:r>
          </a:p>
        </p:txBody>
      </p:sp>
      <p:sp>
        <p:nvSpPr>
          <p:cNvPr id="15" name="Title 1">
            <a:extLst>
              <a:ext uri="{FF2B5EF4-FFF2-40B4-BE49-F238E27FC236}">
                <a16:creationId xmlns:a16="http://schemas.microsoft.com/office/drawing/2014/main" id="{23FF24BE-6452-40D0-8C0D-F4612721BBD9}"/>
              </a:ext>
            </a:extLst>
          </p:cNvPr>
          <p:cNvSpPr>
            <a:spLocks noGrp="1"/>
          </p:cNvSpPr>
          <p:nvPr>
            <p:ph type="title"/>
          </p:nvPr>
        </p:nvSpPr>
        <p:spPr>
          <a:xfrm>
            <a:off x="2402920" y="432000"/>
            <a:ext cx="5101750" cy="756000"/>
          </a:xfrm>
        </p:spPr>
        <p:txBody>
          <a:bodyPr/>
          <a:lstStyle/>
          <a:p>
            <a:r>
              <a:rPr lang="en-GB" dirty="0"/>
              <a:t>Pegasystems</a:t>
            </a:r>
          </a:p>
        </p:txBody>
      </p:sp>
    </p:spTree>
    <p:extLst>
      <p:ext uri="{BB962C8B-B14F-4D97-AF65-F5344CB8AC3E}">
        <p14:creationId xmlns:p14="http://schemas.microsoft.com/office/powerpoint/2010/main" val="3943506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Salesforce</a:t>
            </a:r>
          </a:p>
        </p:txBody>
      </p:sp>
      <p:sp>
        <p:nvSpPr>
          <p:cNvPr id="3" name="Text Placeholder 2"/>
          <p:cNvSpPr>
            <a:spLocks noGrp="1"/>
          </p:cNvSpPr>
          <p:nvPr>
            <p:ph type="body" sz="quarter" idx="10"/>
          </p:nvPr>
        </p:nvSpPr>
        <p:spPr/>
        <p:txBody>
          <a:bodyPr/>
          <a:lstStyle/>
          <a:p>
            <a:r>
              <a:rPr lang="en-GB" dirty="0"/>
              <a:t>www.salesforce.com</a:t>
            </a:r>
          </a:p>
        </p:txBody>
      </p:sp>
      <p:sp>
        <p:nvSpPr>
          <p:cNvPr id="4" name="Text Placeholder 3"/>
          <p:cNvSpPr>
            <a:spLocks noGrp="1"/>
          </p:cNvSpPr>
          <p:nvPr>
            <p:ph type="body" sz="quarter" idx="29"/>
          </p:nvPr>
        </p:nvSpPr>
        <p:spPr/>
        <p:txBody>
          <a:bodyPr/>
          <a:lstStyle/>
          <a:p>
            <a:pPr marL="138113" indent="-138113"/>
            <a:r>
              <a:rPr lang="en-GB" dirty="0"/>
              <a:t>Salesforce has a fully cloud-based customer engagement offering that enables CSPs to serve multiple use cases, including marketing, sales, ordering, service, commerce and analytics. </a:t>
            </a:r>
          </a:p>
          <a:p>
            <a:pPr marL="138113" indent="-138113"/>
            <a:r>
              <a:rPr lang="en-GB" dirty="0"/>
              <a:t>Its cloud applications share a common platform, enabling a holistic view of the customer across all channels, which is further used by analytics and artificial intelligence capabilities.</a:t>
            </a:r>
          </a:p>
          <a:p>
            <a:pPr marL="138113" indent="-138113"/>
            <a:r>
              <a:rPr lang="en-GB" dirty="0"/>
              <a:t>The company enables enterprises and CSPs to build their own applications by using resources from its platform.</a:t>
            </a:r>
          </a:p>
          <a:p>
            <a:pPr marL="138113" indent="-138113"/>
            <a:r>
              <a:rPr lang="en-GB" dirty="0"/>
              <a:t>It has built a strong ecosystem on its platform, enabling it to provide a range of capabilities beyond its existing product portfolio.</a:t>
            </a:r>
          </a:p>
        </p:txBody>
      </p:sp>
      <p:sp>
        <p:nvSpPr>
          <p:cNvPr id="5" name="Text Placeholder 4"/>
          <p:cNvSpPr>
            <a:spLocks noGrp="1"/>
          </p:cNvSpPr>
          <p:nvPr>
            <p:ph type="body" sz="quarter" idx="30"/>
          </p:nvPr>
        </p:nvSpPr>
        <p:spPr>
          <a:xfrm>
            <a:off x="7419188" y="2162423"/>
            <a:ext cx="1828800" cy="3608453"/>
          </a:xfrm>
        </p:spPr>
        <p:txBody>
          <a:bodyPr/>
          <a:lstStyle/>
          <a:p>
            <a:pPr marL="138113" indent="-138113"/>
            <a:r>
              <a:rPr lang="en-GB" dirty="0"/>
              <a:t>Salesforce is the most dominant and one of the fastest-growing vendors in the customer engagement segment. </a:t>
            </a:r>
          </a:p>
          <a:p>
            <a:r>
              <a:rPr lang="en-GB" dirty="0"/>
              <a:t>Salesforce’s SaaS-based solutions have set the benchmark for CSPs that plan to transition to cloud-based engagement solutions.</a:t>
            </a:r>
          </a:p>
          <a:p>
            <a:r>
              <a:rPr lang="en-GB" dirty="0"/>
              <a:t>Salesforce’s solutions focus on helping CSPs to transform their customer-facing functions. </a:t>
            </a:r>
          </a:p>
          <a:p>
            <a:r>
              <a:rPr lang="en-GB" dirty="0"/>
              <a:t>Salesforce’s broad partner ecosystem includes many pre-integrated vendor solutions that are readily available and natively built on the Salesforce platform with support for some back-office capabilities.</a:t>
            </a:r>
          </a:p>
          <a:p>
            <a:r>
              <a:rPr lang="en-GB" dirty="0"/>
              <a:t>Salesforce’s acquisition of Vlocity in 2020 has not been considered for this report.</a:t>
            </a:r>
          </a:p>
        </p:txBody>
      </p:sp>
      <p:sp>
        <p:nvSpPr>
          <p:cNvPr id="6" name="Text Placeholder 5"/>
          <p:cNvSpPr>
            <a:spLocks noGrp="1"/>
          </p:cNvSpPr>
          <p:nvPr>
            <p:ph type="body" sz="quarter" idx="31"/>
          </p:nvPr>
        </p:nvSpPr>
        <p:spPr/>
        <p:txBody>
          <a:bodyPr/>
          <a:lstStyle/>
          <a:p>
            <a:r>
              <a:rPr lang="en-GB" dirty="0"/>
              <a:t>1999</a:t>
            </a:r>
          </a:p>
        </p:txBody>
      </p:sp>
      <p:sp>
        <p:nvSpPr>
          <p:cNvPr id="8" name="Text Placeholder 7"/>
          <p:cNvSpPr>
            <a:spLocks noGrp="1"/>
          </p:cNvSpPr>
          <p:nvPr>
            <p:ph type="body" sz="quarter" idx="33"/>
          </p:nvPr>
        </p:nvSpPr>
        <p:spPr/>
        <p:txBody>
          <a:bodyPr/>
          <a:lstStyle/>
          <a:p>
            <a:r>
              <a:rPr lang="en-GB" dirty="0"/>
              <a:t>Salesforce has a worldwide presence and will continue to develop this through its partnerships and engagements.</a:t>
            </a:r>
          </a:p>
        </p:txBody>
      </p:sp>
      <p:sp>
        <p:nvSpPr>
          <p:cNvPr id="9" name="Text Placeholder 8"/>
          <p:cNvSpPr>
            <a:spLocks noGrp="1"/>
          </p:cNvSpPr>
          <p:nvPr>
            <p:ph type="body" sz="quarter" idx="34"/>
          </p:nvPr>
        </p:nvSpPr>
        <p:spPr/>
        <p:txBody>
          <a:bodyPr/>
          <a:lstStyle/>
          <a:p>
            <a:r>
              <a:rPr lang="en-GB" dirty="0"/>
              <a:t>The company will continue to expand its portfolio through product development, acquisitions and an expanding partner ecosystem.</a:t>
            </a:r>
          </a:p>
        </p:txBody>
      </p:sp>
      <p:sp>
        <p:nvSpPr>
          <p:cNvPr id="10" name="Text Placeholder 9"/>
          <p:cNvSpPr>
            <a:spLocks noGrp="1"/>
          </p:cNvSpPr>
          <p:nvPr>
            <p:ph type="body" sz="quarter" idx="35"/>
          </p:nvPr>
        </p:nvSpPr>
        <p:spPr/>
        <p:txBody>
          <a:bodyPr/>
          <a:lstStyle/>
          <a:p>
            <a:r>
              <a:rPr lang="en-GB" dirty="0"/>
              <a:t>Salesforce has worldwide reach and a broad ecosystem of global SI partners including Accenture, Deloitte, IBM and TCS. </a:t>
            </a:r>
          </a:p>
        </p:txBody>
      </p:sp>
      <p:sp>
        <p:nvSpPr>
          <p:cNvPr id="11" name="Text Placeholder 10"/>
          <p:cNvSpPr>
            <a:spLocks noGrp="1"/>
          </p:cNvSpPr>
          <p:nvPr>
            <p:ph type="body" sz="quarter" idx="36"/>
          </p:nvPr>
        </p:nvSpPr>
        <p:spPr/>
        <p:txBody>
          <a:bodyPr/>
          <a:lstStyle/>
          <a:p>
            <a:pPr marL="138113" indent="-138113">
              <a:buSzPct val="100000"/>
            </a:pPr>
            <a:r>
              <a:rPr lang="en-GB" dirty="0"/>
              <a:t>Accenture</a:t>
            </a:r>
          </a:p>
          <a:p>
            <a:pPr marL="138113" indent="-138113">
              <a:buSzPct val="100000"/>
            </a:pPr>
            <a:r>
              <a:rPr lang="en-GB" dirty="0"/>
              <a:t>CloudSense</a:t>
            </a:r>
          </a:p>
          <a:p>
            <a:pPr marL="138113" indent="-138113">
              <a:buSzPct val="100000"/>
            </a:pPr>
            <a:r>
              <a:rPr lang="en-GB" dirty="0"/>
              <a:t>Nokia</a:t>
            </a:r>
          </a:p>
        </p:txBody>
      </p:sp>
      <p:sp>
        <p:nvSpPr>
          <p:cNvPr id="12" name="Text Placeholder 11"/>
          <p:cNvSpPr>
            <a:spLocks noGrp="1"/>
          </p:cNvSpPr>
          <p:nvPr>
            <p:ph type="body" sz="quarter" idx="37"/>
          </p:nvPr>
        </p:nvSpPr>
        <p:spPr/>
        <p:txBody>
          <a:bodyPr/>
          <a:lstStyle/>
          <a:p>
            <a:pPr>
              <a:defRPr/>
            </a:pPr>
            <a:r>
              <a:rPr lang="en-GB" dirty="0"/>
              <a:t>  Salesforce offers cloud-based CRM to multiple industry verticals worldwide, including communications, finance, healthcare and  retail.</a:t>
            </a:r>
            <a:endParaRPr lang="en-GB" strike="sngStrike" dirty="0"/>
          </a:p>
        </p:txBody>
      </p:sp>
      <p:sp>
        <p:nvSpPr>
          <p:cNvPr id="13" name="Text Placeholder 12"/>
          <p:cNvSpPr>
            <a:spLocks noGrp="1"/>
          </p:cNvSpPr>
          <p:nvPr>
            <p:ph type="body" sz="quarter" idx="38"/>
          </p:nvPr>
        </p:nvSpPr>
        <p:spPr>
          <a:xfrm>
            <a:off x="5007144" y="3644370"/>
            <a:ext cx="1329679" cy="247650"/>
          </a:xfrm>
        </p:spPr>
        <p:txBody>
          <a:bodyPr/>
          <a:lstStyle/>
          <a:p>
            <a:r>
              <a:rPr lang="en-GB" dirty="0"/>
              <a:t>San Francisco, CA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581" y="4031321"/>
            <a:ext cx="109728" cy="152400"/>
          </a:xfrm>
          <a:prstGeom prst="rect">
            <a:avLst/>
          </a:prstGeom>
        </p:spPr>
      </p:pic>
      <p:sp>
        <p:nvSpPr>
          <p:cNvPr id="17" name="Text Placeholder 6">
            <a:extLst>
              <a:ext uri="{FF2B5EF4-FFF2-40B4-BE49-F238E27FC236}">
                <a16:creationId xmlns:a16="http://schemas.microsoft.com/office/drawing/2014/main" id="{28616038-15D5-4F9B-B952-FAE16A50F64D}"/>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1022557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SAP</a:t>
            </a:r>
          </a:p>
        </p:txBody>
      </p:sp>
      <p:sp>
        <p:nvSpPr>
          <p:cNvPr id="3" name="Text Placeholder 2"/>
          <p:cNvSpPr>
            <a:spLocks noGrp="1"/>
          </p:cNvSpPr>
          <p:nvPr>
            <p:ph type="body" sz="quarter" idx="10"/>
          </p:nvPr>
        </p:nvSpPr>
        <p:spPr/>
        <p:txBody>
          <a:bodyPr/>
          <a:lstStyle/>
          <a:p>
            <a:r>
              <a:rPr lang="en-GB" dirty="0"/>
              <a:t>www.sap.com</a:t>
            </a:r>
          </a:p>
        </p:txBody>
      </p:sp>
      <p:sp>
        <p:nvSpPr>
          <p:cNvPr id="4" name="Text Placeholder 3"/>
          <p:cNvSpPr>
            <a:spLocks noGrp="1"/>
          </p:cNvSpPr>
          <p:nvPr>
            <p:ph type="body" sz="quarter" idx="29"/>
          </p:nvPr>
        </p:nvSpPr>
        <p:spPr/>
        <p:txBody>
          <a:bodyPr/>
          <a:lstStyle/>
          <a:p>
            <a:pPr>
              <a:defRPr/>
            </a:pPr>
            <a:r>
              <a:rPr lang="en-GB" dirty="0">
                <a:ea typeface="ＭＳ Ｐゴシック" pitchFamily="34" charset="-128"/>
              </a:rPr>
              <a:t>SAP’s customer engagement solutions for CSPs are positioned under the wider SAP C/4 HANA portfolio. This includes a focus on:</a:t>
            </a:r>
          </a:p>
          <a:p>
            <a:pPr lvl="1">
              <a:lnSpc>
                <a:spcPct val="100000"/>
              </a:lnSpc>
              <a:buClr>
                <a:schemeClr val="bg2"/>
              </a:buClr>
              <a:defRPr/>
            </a:pPr>
            <a:r>
              <a:rPr lang="en-GB" sz="900" dirty="0">
                <a:solidFill>
                  <a:schemeClr val="bg2"/>
                </a:solidFill>
                <a:latin typeface="Franklin Gothic Book" panose="020B0503020102020204" pitchFamily="34" charset="0"/>
                <a:ea typeface="ＭＳ Ｐゴシック" pitchFamily="34" charset="-128"/>
              </a:rPr>
              <a:t>contextual marketing</a:t>
            </a:r>
          </a:p>
          <a:p>
            <a:pPr lvl="1">
              <a:lnSpc>
                <a:spcPct val="100000"/>
              </a:lnSpc>
              <a:buClr>
                <a:schemeClr val="bg2"/>
              </a:buClr>
              <a:defRPr/>
            </a:pPr>
            <a:r>
              <a:rPr lang="en-GB" sz="900" dirty="0">
                <a:solidFill>
                  <a:schemeClr val="bg2"/>
                </a:solidFill>
                <a:latin typeface="Franklin Gothic Book" panose="020B0503020102020204" pitchFamily="34" charset="0"/>
                <a:ea typeface="ＭＳ Ｐゴシック" pitchFamily="34" charset="-128"/>
              </a:rPr>
              <a:t>customer journeys across all channels</a:t>
            </a:r>
          </a:p>
          <a:p>
            <a:pPr lvl="1">
              <a:lnSpc>
                <a:spcPct val="100000"/>
              </a:lnSpc>
              <a:buClr>
                <a:schemeClr val="bg2"/>
              </a:buClr>
              <a:defRPr/>
            </a:pPr>
            <a:r>
              <a:rPr lang="en-GB" sz="900" dirty="0">
                <a:solidFill>
                  <a:schemeClr val="bg2"/>
                </a:solidFill>
                <a:latin typeface="Franklin Gothic Book" panose="020B0503020102020204" pitchFamily="34" charset="0"/>
                <a:ea typeface="ＭＳ Ｐゴシック" pitchFamily="34" charset="-128"/>
              </a:rPr>
              <a:t>integrating revenue management and omni-channel commerce</a:t>
            </a:r>
          </a:p>
          <a:p>
            <a:pPr lvl="1">
              <a:lnSpc>
                <a:spcPct val="100000"/>
              </a:lnSpc>
              <a:spcAft>
                <a:spcPts val="600"/>
              </a:spcAft>
              <a:buClr>
                <a:schemeClr val="bg2"/>
              </a:buClr>
              <a:defRPr/>
            </a:pPr>
            <a:r>
              <a:rPr lang="en-GB" sz="900" dirty="0">
                <a:solidFill>
                  <a:schemeClr val="bg2"/>
                </a:solidFill>
                <a:latin typeface="Franklin Gothic Book" panose="020B0503020102020204" pitchFamily="34" charset="0"/>
                <a:ea typeface="ＭＳ Ｐゴシック" pitchFamily="34" charset="-128"/>
              </a:rPr>
              <a:t>customer service using analytics capabilities.</a:t>
            </a:r>
          </a:p>
          <a:p>
            <a:pPr>
              <a:defRPr/>
            </a:pPr>
            <a:r>
              <a:rPr lang="en-GB" dirty="0">
                <a:ea typeface="ＭＳ Ｐゴシック" pitchFamily="34" charset="-128"/>
              </a:rPr>
              <a:t>SAP’s acquisition of Hybris provided it with telecoms-specific omni-channel commerce solutions. </a:t>
            </a:r>
          </a:p>
          <a:p>
            <a:pPr>
              <a:defRPr/>
            </a:pPr>
            <a:r>
              <a:rPr lang="en-GB" dirty="0">
                <a:ea typeface="ＭＳ Ｐゴシック" pitchFamily="34" charset="-128"/>
              </a:rPr>
              <a:t>SAP continues to grow inorganically through acquisitions such as CallidusCloud, Recast.AI and, more recently, Qualtrics. </a:t>
            </a:r>
            <a:endParaRPr lang="en-GB" dirty="0"/>
          </a:p>
        </p:txBody>
      </p:sp>
      <p:sp>
        <p:nvSpPr>
          <p:cNvPr id="5" name="Text Placeholder 4"/>
          <p:cNvSpPr>
            <a:spLocks noGrp="1"/>
          </p:cNvSpPr>
          <p:nvPr>
            <p:ph type="body" sz="quarter" idx="30"/>
          </p:nvPr>
        </p:nvSpPr>
        <p:spPr/>
        <p:txBody>
          <a:bodyPr/>
          <a:lstStyle/>
          <a:p>
            <a:pPr lvl="0">
              <a:defRPr/>
            </a:pPr>
            <a:r>
              <a:rPr lang="en-GB" dirty="0"/>
              <a:t>SAP continues to be heavily reliant on partners as a channel to market and for delivering its offerings.</a:t>
            </a:r>
            <a:endParaRPr lang="en-GB" dirty="0">
              <a:ea typeface="+mn-ea"/>
              <a:cs typeface="+mn-cs"/>
            </a:endParaRPr>
          </a:p>
          <a:p>
            <a:pPr>
              <a:defRPr/>
            </a:pPr>
            <a:r>
              <a:rPr lang="en-GB" dirty="0"/>
              <a:t>SAP has been very slow to use its formidable brand and reputation to enhance its recognition as an enabler of digital services with extensive experience in large enterprises within the telecoms vertical. </a:t>
            </a:r>
          </a:p>
          <a:p>
            <a:pPr lvl="0">
              <a:defRPr/>
            </a:pPr>
            <a:r>
              <a:rPr lang="en-GB" dirty="0">
                <a:ea typeface="+mn-ea"/>
                <a:cs typeface="+mn-cs"/>
              </a:rPr>
              <a:t>The recent acquisitions will help SAP to expand its offerings in the vertical, but it lacks strategy and </a:t>
            </a:r>
            <a:r>
              <a:rPr lang="en-GB" dirty="0">
                <a:solidFill>
                  <a:srgbClr val="61586C"/>
                </a:solidFill>
                <a:ea typeface="+mn-ea"/>
                <a:cs typeface="+mn-cs"/>
              </a:rPr>
              <a:t>messaging for the telecoms sector overall.</a:t>
            </a:r>
          </a:p>
          <a:p>
            <a:pPr lvl="0">
              <a:defRPr/>
            </a:pPr>
            <a:r>
              <a:rPr lang="en-GB" dirty="0"/>
              <a:t>Many CSPs have already deployed some flavour of SAP's ERP solution or HANA database solution, which may be an advantage for upselling.</a:t>
            </a:r>
            <a:endParaRPr lang="en-GB" dirty="0">
              <a:solidFill>
                <a:srgbClr val="61586C"/>
              </a:solidFill>
              <a:ea typeface="+mn-ea"/>
              <a:cs typeface="+mn-cs"/>
            </a:endParaRPr>
          </a:p>
        </p:txBody>
      </p:sp>
      <p:sp>
        <p:nvSpPr>
          <p:cNvPr id="6" name="Text Placeholder 5"/>
          <p:cNvSpPr>
            <a:spLocks noGrp="1"/>
          </p:cNvSpPr>
          <p:nvPr>
            <p:ph type="body" sz="quarter" idx="31"/>
          </p:nvPr>
        </p:nvSpPr>
        <p:spPr/>
        <p:txBody>
          <a:bodyPr/>
          <a:lstStyle/>
          <a:p>
            <a:r>
              <a:rPr lang="en-GB" dirty="0"/>
              <a:t>1972</a:t>
            </a:r>
          </a:p>
        </p:txBody>
      </p:sp>
      <p:sp>
        <p:nvSpPr>
          <p:cNvPr id="8" name="Text Placeholder 7"/>
          <p:cNvSpPr>
            <a:spLocks noGrp="1"/>
          </p:cNvSpPr>
          <p:nvPr>
            <p:ph type="body" sz="quarter" idx="33"/>
          </p:nvPr>
        </p:nvSpPr>
        <p:spPr/>
        <p:txBody>
          <a:bodyPr/>
          <a:lstStyle/>
          <a:p>
            <a:r>
              <a:rPr lang="en-GB" dirty="0"/>
              <a:t>SAP has worldwide sales channels and delivery capabilities, and a strong base of European CSP customers.</a:t>
            </a:r>
          </a:p>
        </p:txBody>
      </p:sp>
      <p:sp>
        <p:nvSpPr>
          <p:cNvPr id="9" name="Text Placeholder 8"/>
          <p:cNvSpPr>
            <a:spLocks noGrp="1"/>
          </p:cNvSpPr>
          <p:nvPr>
            <p:ph type="body" sz="quarter" idx="34"/>
          </p:nvPr>
        </p:nvSpPr>
        <p:spPr/>
        <p:txBody>
          <a:bodyPr/>
          <a:lstStyle/>
          <a:p>
            <a:r>
              <a:rPr lang="en-GB" dirty="0"/>
              <a:t>SAP will aim to expand its product portfolio to offer complete customer engagement systems capabilities to the telecoms sector.</a:t>
            </a:r>
          </a:p>
        </p:txBody>
      </p:sp>
      <p:sp>
        <p:nvSpPr>
          <p:cNvPr id="10" name="Text Placeholder 9"/>
          <p:cNvSpPr>
            <a:spLocks noGrp="1"/>
          </p:cNvSpPr>
          <p:nvPr>
            <p:ph type="body" sz="quarter" idx="35"/>
          </p:nvPr>
        </p:nvSpPr>
        <p:spPr/>
        <p:txBody>
          <a:bodyPr/>
          <a:lstStyle/>
          <a:p>
            <a:r>
              <a:rPr lang="en-GB" dirty="0"/>
              <a:t>SAP will use its experience in the enterprise market to enhance its product and service offerings for the telecoms industry.</a:t>
            </a:r>
          </a:p>
        </p:txBody>
      </p:sp>
      <p:sp>
        <p:nvSpPr>
          <p:cNvPr id="11" name="Text Placeholder 10"/>
          <p:cNvSpPr>
            <a:spLocks noGrp="1"/>
          </p:cNvSpPr>
          <p:nvPr>
            <p:ph type="body" sz="quarter" idx="36"/>
          </p:nvPr>
        </p:nvSpPr>
        <p:spPr/>
        <p:txBody>
          <a:bodyPr/>
          <a:lstStyle/>
          <a:p>
            <a:pPr marL="138113" indent="-138113">
              <a:buSzPct val="100000"/>
            </a:pPr>
            <a:r>
              <a:rPr lang="en-GB" dirty="0"/>
              <a:t>Accenture</a:t>
            </a:r>
          </a:p>
          <a:p>
            <a:pPr marL="138113" indent="-138113">
              <a:buSzPct val="100000"/>
            </a:pPr>
            <a:r>
              <a:rPr lang="en-GB" dirty="0"/>
              <a:t>Atos</a:t>
            </a:r>
          </a:p>
          <a:p>
            <a:pPr marL="138113" indent="-138113">
              <a:buSzPct val="100000"/>
            </a:pPr>
            <a:r>
              <a:rPr lang="en-GB" dirty="0"/>
              <a:t>IBM</a:t>
            </a:r>
          </a:p>
        </p:txBody>
      </p:sp>
      <p:sp>
        <p:nvSpPr>
          <p:cNvPr id="12" name="Text Placeholder 11"/>
          <p:cNvSpPr>
            <a:spLocks noGrp="1"/>
          </p:cNvSpPr>
          <p:nvPr>
            <p:ph type="body" sz="quarter" idx="37"/>
          </p:nvPr>
        </p:nvSpPr>
        <p:spPr/>
        <p:txBody>
          <a:bodyPr/>
          <a:lstStyle/>
          <a:p>
            <a:r>
              <a:rPr lang="en-GB" dirty="0"/>
              <a:t>SAP provides a cross-industry software platform for a wide variety of back-office applications to a strong base of European CSP customers.</a:t>
            </a:r>
          </a:p>
        </p:txBody>
      </p:sp>
      <p:sp>
        <p:nvSpPr>
          <p:cNvPr id="13" name="Text Placeholder 12"/>
          <p:cNvSpPr>
            <a:spLocks noGrp="1"/>
          </p:cNvSpPr>
          <p:nvPr>
            <p:ph type="body" sz="quarter" idx="38"/>
          </p:nvPr>
        </p:nvSpPr>
        <p:spPr/>
        <p:txBody>
          <a:bodyPr/>
          <a:lstStyle/>
          <a:p>
            <a:r>
              <a:rPr lang="en-GB" dirty="0"/>
              <a:t>Walldorf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5700" y="3971131"/>
            <a:ext cx="109728" cy="152400"/>
          </a:xfrm>
          <a:prstGeom prst="rect">
            <a:avLst/>
          </a:prstGeom>
        </p:spPr>
      </p:pic>
      <p:sp>
        <p:nvSpPr>
          <p:cNvPr id="17" name="Text Placeholder 6">
            <a:extLst>
              <a:ext uri="{FF2B5EF4-FFF2-40B4-BE49-F238E27FC236}">
                <a16:creationId xmlns:a16="http://schemas.microsoft.com/office/drawing/2014/main" id="{F93ADA6F-0548-42F2-8A57-D498AECEC073}"/>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425130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111A3-3DE9-45AA-A3AA-02F1BB107EEF}"/>
              </a:ext>
            </a:extLst>
          </p:cNvPr>
          <p:cNvSpPr>
            <a:spLocks noGrp="1"/>
          </p:cNvSpPr>
          <p:nvPr>
            <p:ph type="body" sz="quarter" idx="12"/>
          </p:nvPr>
        </p:nvSpPr>
        <p:spPr/>
        <p:txBody>
          <a:bodyPr/>
          <a:lstStyle/>
          <a:p>
            <a:r>
              <a:rPr lang="en-GB" dirty="0"/>
              <a:t>The customer engagement systems market grew by 0.3% worldwide in 2019, and this segment remains an area of strategic focus for CSPs. The market for customer engagement-related products grew by 5.4%, while that for professional services declined by 1.8%. This points to a shift from customised, services-heavy investments to spending on productised and standardised software systems. CSPs are continuing to dramatically reduce legacy customer engagement costs by increasing automation and using AI-based tools. </a:t>
            </a:r>
          </a:p>
          <a:p>
            <a:r>
              <a:rPr lang="en-GB" dirty="0"/>
              <a:t>The digitisation of customer touchpoints was a priority in 2019 as CSPs continued to promote digital engagements over human interactions. There are three key benefits of digital engagements from a CSP perspective: better customer experience and loyalty, lower cost of operations and improved public perception. </a:t>
            </a:r>
          </a:p>
          <a:p>
            <a:r>
              <a:rPr lang="en-GB" dirty="0"/>
              <a:t>The productisation of the </a:t>
            </a:r>
            <a:r>
              <a:rPr lang="en-GB" b="1" spc="20" dirty="0"/>
              <a:t>engagement platform </a:t>
            </a:r>
            <a:r>
              <a:rPr lang="en-GB" dirty="0"/>
              <a:t>sub-segment continued in 2019; CSPs invested in building engagement frameworks that are cheaper to maintain and more-flexible in order to support future applications. CSPs’ investments in </a:t>
            </a:r>
            <a:r>
              <a:rPr lang="en-GB" b="1" spc="20" dirty="0"/>
              <a:t>sales-</a:t>
            </a:r>
            <a:r>
              <a:rPr lang="en-GB" dirty="0"/>
              <a:t>related functions grew by 1.8%, but at a slower pace than in the past. Emerging enterprise opportunities remain a key driver for new spending. </a:t>
            </a:r>
          </a:p>
          <a:p>
            <a:r>
              <a:rPr lang="en-GB" dirty="0"/>
              <a:t>CSP spending on </a:t>
            </a:r>
            <a:r>
              <a:rPr lang="en-GB" b="1" spc="20" dirty="0"/>
              <a:t>customer service </a:t>
            </a:r>
            <a:r>
              <a:rPr lang="en-GB" dirty="0"/>
              <a:t>(the largest sub-segment by revenue) continues to decline, mainly because of reduced spending on expensive call centre functions. CSP spending on </a:t>
            </a:r>
            <a:r>
              <a:rPr lang="en-GB" b="1" spc="20" dirty="0"/>
              <a:t>marketing</a:t>
            </a:r>
            <a:r>
              <a:rPr lang="en-GB" dirty="0"/>
              <a:t> functions grew by 1.9%, driven by the need to reduce the time to market for new offers. </a:t>
            </a:r>
          </a:p>
          <a:p>
            <a:endParaRPr lang="en-GB" dirty="0"/>
          </a:p>
        </p:txBody>
      </p:sp>
      <p:sp>
        <p:nvSpPr>
          <p:cNvPr id="7" name="Text Placeholder 6">
            <a:extLst>
              <a:ext uri="{FF2B5EF4-FFF2-40B4-BE49-F238E27FC236}">
                <a16:creationId xmlns:a16="http://schemas.microsoft.com/office/drawing/2014/main" id="{285E28EB-61A9-4A40-8B76-F04FE537398A}"/>
              </a:ext>
            </a:extLst>
          </p:cNvPr>
          <p:cNvSpPr>
            <a:spLocks noGrp="1"/>
          </p:cNvSpPr>
          <p:nvPr>
            <p:ph type="body" sz="quarter" idx="15"/>
          </p:nvPr>
        </p:nvSpPr>
        <p:spPr/>
        <p:txBody>
          <a:bodyPr/>
          <a:lstStyle/>
          <a:p>
            <a:r>
              <a:rPr lang="en-GB" dirty="0"/>
              <a:t>Figure 1: Key pain-points that are driving CSPs to invest in digital engagement channels</a:t>
            </a:r>
          </a:p>
        </p:txBody>
      </p:sp>
      <p:sp>
        <p:nvSpPr>
          <p:cNvPr id="4" name="Slide Number Placeholder 3">
            <a:extLst>
              <a:ext uri="{FF2B5EF4-FFF2-40B4-BE49-F238E27FC236}">
                <a16:creationId xmlns:a16="http://schemas.microsoft.com/office/drawing/2014/main" id="{B299309B-88EE-4D32-99D8-D9AB76F1E69A}"/>
              </a:ext>
            </a:extLst>
          </p:cNvPr>
          <p:cNvSpPr>
            <a:spLocks noGrp="1"/>
          </p:cNvSpPr>
          <p:nvPr>
            <p:ph type="sldNum" sz="quarter" idx="4"/>
          </p:nvPr>
        </p:nvSpPr>
        <p:spPr/>
        <p:txBody>
          <a:bodyPr/>
          <a:lstStyle/>
          <a:p>
            <a:fld id="{E78626B2-E168-480E-BAE6-B60060C6AB83}" type="slidenum">
              <a:rPr lang="en-GB" smtClean="0"/>
              <a:pPr/>
              <a:t>4</a:t>
            </a:fld>
            <a:endParaRPr lang="en-GB" dirty="0"/>
          </a:p>
        </p:txBody>
      </p:sp>
      <p:sp>
        <p:nvSpPr>
          <p:cNvPr id="5" name="Title 4">
            <a:extLst>
              <a:ext uri="{FF2B5EF4-FFF2-40B4-BE49-F238E27FC236}">
                <a16:creationId xmlns:a16="http://schemas.microsoft.com/office/drawing/2014/main" id="{29106650-9095-4674-8CDC-AB37222E69D8}"/>
              </a:ext>
            </a:extLst>
          </p:cNvPr>
          <p:cNvSpPr>
            <a:spLocks noGrp="1"/>
          </p:cNvSpPr>
          <p:nvPr>
            <p:ph type="title"/>
          </p:nvPr>
        </p:nvSpPr>
        <p:spPr/>
        <p:txBody>
          <a:bodyPr/>
          <a:lstStyle/>
          <a:p>
            <a:r>
              <a:rPr lang="en-GB" dirty="0"/>
              <a:t>Digital channels are increasingly replacing traditional channels as CSPs’ investments in the customer engagement segment become more product-centred</a:t>
            </a:r>
          </a:p>
        </p:txBody>
      </p:sp>
      <p:sp>
        <p:nvSpPr>
          <p:cNvPr id="11" name="Text Placeholder 9">
            <a:extLst>
              <a:ext uri="{FF2B5EF4-FFF2-40B4-BE49-F238E27FC236}">
                <a16:creationId xmlns:a16="http://schemas.microsoft.com/office/drawing/2014/main" id="{156A1762-F097-44EA-82EE-D3693070C463}"/>
              </a:ext>
            </a:extLst>
          </p:cNvPr>
          <p:cNvSpPr txBox="1">
            <a:spLocks/>
          </p:cNvSpPr>
          <p:nvPr/>
        </p:nvSpPr>
        <p:spPr>
          <a:xfrm>
            <a:off x="5207301" y="1366271"/>
            <a:ext cx="4248150" cy="252000"/>
          </a:xfrm>
          <a:prstGeom prst="rect">
            <a:avLst/>
          </a:prstGeom>
        </p:spPr>
        <p:txBody>
          <a:bodyPr lIns="0" rIns="0"/>
          <a:lstStyle>
            <a:lvl1pPr marL="0" indent="0" algn="l" rtl="0" eaLnBrk="1" fontAlgn="base" hangingPunct="1">
              <a:lnSpc>
                <a:spcPct val="100000"/>
              </a:lnSpc>
              <a:spcBef>
                <a:spcPct val="0"/>
              </a:spcBef>
              <a:spcAft>
                <a:spcPts val="800"/>
              </a:spcAft>
              <a:buClr>
                <a:schemeClr val="accent2"/>
              </a:buClr>
              <a:buSzPct val="130000"/>
              <a:buFont typeface="Calibri" pitchFamily="34" charset="0"/>
              <a:buNone/>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213" algn="l" rtl="0" eaLnBrk="1" fontAlgn="base" hangingPunct="1">
              <a:lnSpc>
                <a:spcPct val="100000"/>
              </a:lnSpc>
              <a:spcBef>
                <a:spcPct val="0"/>
              </a:spcBef>
              <a:spcAft>
                <a:spcPts val="800"/>
              </a:spcAft>
              <a:buClr>
                <a:schemeClr val="accent2"/>
              </a:buClr>
              <a:buFont typeface="Wingdings" panose="05000000000000000000"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85738" algn="l" rtl="0" eaLnBrk="1" fontAlgn="base" hangingPunct="1">
              <a:lnSpc>
                <a:spcPct val="100000"/>
              </a:lnSpc>
              <a:spcBef>
                <a:spcPct val="0"/>
              </a:spcBef>
              <a:spcAft>
                <a:spcPts val="800"/>
              </a:spcAft>
              <a:buClr>
                <a:schemeClr val="accent2"/>
              </a:buClr>
              <a:buSzPct val="6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7800" algn="l" rtl="0" eaLnBrk="1" fontAlgn="base" hangingPunct="1">
              <a:lnSpc>
                <a:spcPct val="100000"/>
              </a:lnSpc>
              <a:spcBef>
                <a:spcPct val="0"/>
              </a:spcBef>
              <a:spcAft>
                <a:spcPts val="800"/>
              </a:spcAft>
              <a:buClr>
                <a:schemeClr val="accent2"/>
              </a:buClr>
              <a:buSzPct val="10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0" name="Oval 9">
            <a:extLst>
              <a:ext uri="{FF2B5EF4-FFF2-40B4-BE49-F238E27FC236}">
                <a16:creationId xmlns:a16="http://schemas.microsoft.com/office/drawing/2014/main" id="{2A335780-7E5A-4EBF-85A0-16AF461B802F}"/>
              </a:ext>
            </a:extLst>
          </p:cNvPr>
          <p:cNvSpPr/>
          <p:nvPr/>
        </p:nvSpPr>
        <p:spPr>
          <a:xfrm>
            <a:off x="5258739" y="1879120"/>
            <a:ext cx="1328984" cy="13694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6F652C63-7DEA-4765-A5AC-8C7DF70C855E}"/>
              </a:ext>
            </a:extLst>
          </p:cNvPr>
          <p:cNvSpPr/>
          <p:nvPr/>
        </p:nvSpPr>
        <p:spPr>
          <a:xfrm>
            <a:off x="5504876" y="2132864"/>
            <a:ext cx="836712" cy="862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5BB23AD-1988-4C44-B981-6795ED7D7F6D}"/>
              </a:ext>
            </a:extLst>
          </p:cNvPr>
          <p:cNvSpPr/>
          <p:nvPr/>
        </p:nvSpPr>
        <p:spPr>
          <a:xfrm>
            <a:off x="6681725" y="1886684"/>
            <a:ext cx="1328984" cy="1369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0FB8C4B9-725C-4A12-B561-0C446A13F8CF}"/>
              </a:ext>
            </a:extLst>
          </p:cNvPr>
          <p:cNvSpPr/>
          <p:nvPr/>
        </p:nvSpPr>
        <p:spPr>
          <a:xfrm>
            <a:off x="6927861" y="2140428"/>
            <a:ext cx="836712" cy="862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62E219-A5FB-4003-ABDE-338957F9059C}"/>
              </a:ext>
            </a:extLst>
          </p:cNvPr>
          <p:cNvSpPr/>
          <p:nvPr/>
        </p:nvSpPr>
        <p:spPr>
          <a:xfrm>
            <a:off x="8104711" y="1896129"/>
            <a:ext cx="1328984" cy="136947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B014CDDD-1497-46B1-A175-1E080B3571EA}"/>
              </a:ext>
            </a:extLst>
          </p:cNvPr>
          <p:cNvSpPr/>
          <p:nvPr/>
        </p:nvSpPr>
        <p:spPr>
          <a:xfrm>
            <a:off x="8350847" y="2149873"/>
            <a:ext cx="836712" cy="862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a:extLst>
              <a:ext uri="{FF2B5EF4-FFF2-40B4-BE49-F238E27FC236}">
                <a16:creationId xmlns:a16="http://schemas.microsoft.com/office/drawing/2014/main" id="{B580A506-DDEB-479E-859A-20CEAB373406}"/>
              </a:ext>
            </a:extLst>
          </p:cNvPr>
          <p:cNvCxnSpPr/>
          <p:nvPr/>
        </p:nvCxnSpPr>
        <p:spPr>
          <a:xfrm>
            <a:off x="5932457" y="3423326"/>
            <a:ext cx="0" cy="3415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DED4AB-F843-450E-BAB3-0AFD3B53218D}"/>
              </a:ext>
            </a:extLst>
          </p:cNvPr>
          <p:cNvSpPr txBox="1"/>
          <p:nvPr/>
        </p:nvSpPr>
        <p:spPr>
          <a:xfrm>
            <a:off x="5258739" y="3793236"/>
            <a:ext cx="1328984" cy="1990288"/>
          </a:xfrm>
          <a:prstGeom prst="rect">
            <a:avLst/>
          </a:prstGeom>
          <a:noFill/>
        </p:spPr>
        <p:txBody>
          <a:bodyPr wrap="square" rtlCol="0">
            <a:spAutoFit/>
          </a:bodyPr>
          <a:lstStyle/>
          <a:p>
            <a:pPr algn="ctr">
              <a:spcAft>
                <a:spcPts val="400"/>
              </a:spcAft>
              <a:buClr>
                <a:schemeClr val="accent2"/>
              </a:buClr>
            </a:pPr>
            <a:r>
              <a:rPr lang="en-GB" sz="1200" b="1" spc="20" dirty="0">
                <a:solidFill>
                  <a:srgbClr val="000000"/>
                </a:solidFill>
                <a:latin typeface="Franklin Gothic Book" panose="020B0503020102020204" pitchFamily="34" charset="0"/>
              </a:rPr>
              <a:t>Limited self-care capabilities</a:t>
            </a:r>
          </a:p>
          <a:p>
            <a:pPr algn="ctr">
              <a:spcAft>
                <a:spcPts val="400"/>
              </a:spcAft>
              <a:buClr>
                <a:schemeClr val="accent2"/>
              </a:buClr>
            </a:pPr>
            <a:r>
              <a:rPr lang="en-US" sz="1200" dirty="0">
                <a:solidFill>
                  <a:srgbClr val="000000"/>
                </a:solidFill>
                <a:latin typeface="Franklin Gothic Book" panose="020B0503020102020204" pitchFamily="34" charset="0"/>
              </a:rPr>
              <a:t>Most self-care functions are quite basic, not self-contained and incapable of driving deeper engagement with customers</a:t>
            </a:r>
          </a:p>
        </p:txBody>
      </p:sp>
      <p:sp>
        <p:nvSpPr>
          <p:cNvPr id="19" name="TextBox 18">
            <a:extLst>
              <a:ext uri="{FF2B5EF4-FFF2-40B4-BE49-F238E27FC236}">
                <a16:creationId xmlns:a16="http://schemas.microsoft.com/office/drawing/2014/main" id="{A1E81241-BFFE-4C45-8B0B-C2183E07139A}"/>
              </a:ext>
            </a:extLst>
          </p:cNvPr>
          <p:cNvSpPr txBox="1"/>
          <p:nvPr/>
        </p:nvSpPr>
        <p:spPr>
          <a:xfrm>
            <a:off x="6681725" y="3797434"/>
            <a:ext cx="1328984" cy="2174954"/>
          </a:xfrm>
          <a:prstGeom prst="rect">
            <a:avLst/>
          </a:prstGeom>
          <a:noFill/>
        </p:spPr>
        <p:txBody>
          <a:bodyPr wrap="square" rtlCol="0">
            <a:spAutoFit/>
          </a:bodyPr>
          <a:lstStyle/>
          <a:p>
            <a:pPr algn="ctr">
              <a:spcAft>
                <a:spcPts val="400"/>
              </a:spcAft>
              <a:buClr>
                <a:schemeClr val="accent2"/>
              </a:buClr>
            </a:pPr>
            <a:r>
              <a:rPr lang="en-GB" sz="1200" b="1" spc="20" dirty="0">
                <a:solidFill>
                  <a:srgbClr val="000000"/>
                </a:solidFill>
                <a:latin typeface="Franklin Gothic Book" panose="020B0503020102020204" pitchFamily="34" charset="0"/>
              </a:rPr>
              <a:t>High support costs</a:t>
            </a:r>
          </a:p>
          <a:p>
            <a:pPr algn="ctr">
              <a:spcAft>
                <a:spcPts val="400"/>
              </a:spcAft>
              <a:buClr>
                <a:schemeClr val="accent2"/>
              </a:buClr>
            </a:pPr>
            <a:r>
              <a:rPr lang="en-US" sz="1200" dirty="0">
                <a:solidFill>
                  <a:srgbClr val="000000"/>
                </a:solidFill>
                <a:latin typeface="Franklin Gothic Book" panose="020B0503020102020204" pitchFamily="34" charset="0"/>
              </a:rPr>
              <a:t>CSPs have large call-centre operations (outsourced or directly owned) that are expensive to run and impact margins</a:t>
            </a:r>
          </a:p>
        </p:txBody>
      </p:sp>
      <p:sp>
        <p:nvSpPr>
          <p:cNvPr id="20" name="TextBox 19">
            <a:extLst>
              <a:ext uri="{FF2B5EF4-FFF2-40B4-BE49-F238E27FC236}">
                <a16:creationId xmlns:a16="http://schemas.microsoft.com/office/drawing/2014/main" id="{0C2C6467-704C-4731-B6CA-B7DF5DEEC856}"/>
              </a:ext>
            </a:extLst>
          </p:cNvPr>
          <p:cNvSpPr txBox="1"/>
          <p:nvPr/>
        </p:nvSpPr>
        <p:spPr>
          <a:xfrm>
            <a:off x="8084173" y="3764919"/>
            <a:ext cx="1349522" cy="2174954"/>
          </a:xfrm>
          <a:prstGeom prst="rect">
            <a:avLst/>
          </a:prstGeom>
          <a:noFill/>
        </p:spPr>
        <p:txBody>
          <a:bodyPr wrap="square" rtlCol="0">
            <a:spAutoFit/>
          </a:bodyPr>
          <a:lstStyle/>
          <a:p>
            <a:pPr algn="ctr">
              <a:spcAft>
                <a:spcPts val="400"/>
              </a:spcAft>
              <a:buClr>
                <a:schemeClr val="accent2"/>
              </a:buClr>
            </a:pPr>
            <a:r>
              <a:rPr lang="en-GB" sz="1200" b="1" spc="20" dirty="0">
                <a:solidFill>
                  <a:srgbClr val="000000"/>
                </a:solidFill>
                <a:latin typeface="Franklin Gothic Book" panose="020B0503020102020204" pitchFamily="34" charset="0"/>
              </a:rPr>
              <a:t>Complex architecture frameworks</a:t>
            </a:r>
          </a:p>
          <a:p>
            <a:pPr algn="ctr">
              <a:spcAft>
                <a:spcPts val="400"/>
              </a:spcAft>
              <a:buClr>
                <a:schemeClr val="accent2"/>
              </a:buClr>
            </a:pPr>
            <a:r>
              <a:rPr lang="en-US" sz="1200" dirty="0">
                <a:solidFill>
                  <a:srgbClr val="000000"/>
                </a:solidFill>
                <a:latin typeface="Franklin Gothic Book" panose="020B0503020102020204" pitchFamily="34" charset="0"/>
              </a:rPr>
              <a:t>Most incumbent systems are complex, disparate monoliths that slow down CSPs’ response to market changes</a:t>
            </a:r>
          </a:p>
        </p:txBody>
      </p:sp>
      <p:cxnSp>
        <p:nvCxnSpPr>
          <p:cNvPr id="21" name="Straight Connector 20">
            <a:extLst>
              <a:ext uri="{FF2B5EF4-FFF2-40B4-BE49-F238E27FC236}">
                <a16:creationId xmlns:a16="http://schemas.microsoft.com/office/drawing/2014/main" id="{3F272039-E721-4E77-A5C3-8BDC59F325DD}"/>
              </a:ext>
            </a:extLst>
          </p:cNvPr>
          <p:cNvCxnSpPr/>
          <p:nvPr/>
        </p:nvCxnSpPr>
        <p:spPr>
          <a:xfrm>
            <a:off x="5342256" y="3793236"/>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4ABBC0-3F85-4663-BF88-0C24ADDB85B9}"/>
              </a:ext>
            </a:extLst>
          </p:cNvPr>
          <p:cNvCxnSpPr/>
          <p:nvPr/>
        </p:nvCxnSpPr>
        <p:spPr>
          <a:xfrm>
            <a:off x="7359645" y="3412134"/>
            <a:ext cx="0" cy="3415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EE8ED7-8268-42C0-B41D-BA7CE08655F2}"/>
              </a:ext>
            </a:extLst>
          </p:cNvPr>
          <p:cNvCxnSpPr/>
          <p:nvPr/>
        </p:nvCxnSpPr>
        <p:spPr>
          <a:xfrm>
            <a:off x="6765242" y="3782044"/>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B3B16D-5047-41E9-BC65-BBE8A5A3C857}"/>
              </a:ext>
            </a:extLst>
          </p:cNvPr>
          <p:cNvCxnSpPr/>
          <p:nvPr/>
        </p:nvCxnSpPr>
        <p:spPr>
          <a:xfrm>
            <a:off x="8790817" y="3400942"/>
            <a:ext cx="0" cy="3415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EE9C33-4C3F-4CFD-9076-F352585423EE}"/>
              </a:ext>
            </a:extLst>
          </p:cNvPr>
          <p:cNvCxnSpPr/>
          <p:nvPr/>
        </p:nvCxnSpPr>
        <p:spPr>
          <a:xfrm>
            <a:off x="8177959" y="3770852"/>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6C8422-2AEC-49D6-88A2-15F343274FC9}"/>
              </a:ext>
            </a:extLst>
          </p:cNvPr>
          <p:cNvCxnSpPr/>
          <p:nvPr/>
        </p:nvCxnSpPr>
        <p:spPr>
          <a:xfrm>
            <a:off x="5342256" y="5948090"/>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0AD741-6839-4C64-A086-5804BE1A5EC0}"/>
              </a:ext>
            </a:extLst>
          </p:cNvPr>
          <p:cNvCxnSpPr/>
          <p:nvPr/>
        </p:nvCxnSpPr>
        <p:spPr>
          <a:xfrm>
            <a:off x="6765242" y="5948090"/>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C5A1F9-AA7F-4671-A3BE-CFD209D5D972}"/>
              </a:ext>
            </a:extLst>
          </p:cNvPr>
          <p:cNvCxnSpPr/>
          <p:nvPr/>
        </p:nvCxnSpPr>
        <p:spPr>
          <a:xfrm>
            <a:off x="8177959" y="5948090"/>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D677631-A15F-47FA-A9B0-A5F87968058D}"/>
              </a:ext>
            </a:extLst>
          </p:cNvPr>
          <p:cNvPicPr>
            <a:picLocks noChangeAspect="1"/>
          </p:cNvPicPr>
          <p:nvPr/>
        </p:nvPicPr>
        <p:blipFill>
          <a:blip r:embed="rId2"/>
          <a:stretch>
            <a:fillRect/>
          </a:stretch>
        </p:blipFill>
        <p:spPr>
          <a:xfrm>
            <a:off x="5424570" y="3198080"/>
            <a:ext cx="3862481" cy="307040"/>
          </a:xfrm>
          <a:prstGeom prst="rect">
            <a:avLst/>
          </a:prstGeom>
        </p:spPr>
      </p:pic>
      <p:sp>
        <p:nvSpPr>
          <p:cNvPr id="33" name="TextBox 32">
            <a:extLst>
              <a:ext uri="{FF2B5EF4-FFF2-40B4-BE49-F238E27FC236}">
                <a16:creationId xmlns:a16="http://schemas.microsoft.com/office/drawing/2014/main" id="{F668C573-84C2-4023-B1C4-6E4D6886D3C6}"/>
              </a:ext>
            </a:extLst>
          </p:cNvPr>
          <p:cNvSpPr txBox="1"/>
          <p:nvPr/>
        </p:nvSpPr>
        <p:spPr>
          <a:xfrm>
            <a:off x="8021101" y="6005200"/>
            <a:ext cx="1496204" cy="215444"/>
          </a:xfrm>
          <a:prstGeom prst="rect">
            <a:avLst/>
          </a:prstGeom>
          <a:noFill/>
        </p:spPr>
        <p:txBody>
          <a:bodyPr wrap="square" rtlCol="0">
            <a:spAutoFit/>
          </a:bodyPr>
          <a:lstStyle/>
          <a:p>
            <a:pPr algn="r"/>
            <a:r>
              <a:rPr lang="en-GB" sz="800" dirty="0">
                <a:solidFill>
                  <a:schemeClr val="bg1">
                    <a:lumMod val="50000"/>
                  </a:schemeClr>
                </a:solidFill>
                <a:latin typeface="+mn-lt"/>
              </a:rPr>
              <a:t>Source: Analysys Mason</a:t>
            </a:r>
          </a:p>
        </p:txBody>
      </p:sp>
      <p:pic>
        <p:nvPicPr>
          <p:cNvPr id="34" name="Picture 33">
            <a:extLst>
              <a:ext uri="{FF2B5EF4-FFF2-40B4-BE49-F238E27FC236}">
                <a16:creationId xmlns:a16="http://schemas.microsoft.com/office/drawing/2014/main" id="{65994A76-9339-4710-B469-5B3709594015}"/>
              </a:ext>
            </a:extLst>
          </p:cNvPr>
          <p:cNvPicPr>
            <a:picLocks noChangeAspect="1"/>
          </p:cNvPicPr>
          <p:nvPr/>
        </p:nvPicPr>
        <p:blipFill>
          <a:blip r:embed="rId3"/>
          <a:stretch>
            <a:fillRect/>
          </a:stretch>
        </p:blipFill>
        <p:spPr>
          <a:xfrm>
            <a:off x="5660937" y="2303988"/>
            <a:ext cx="543039" cy="548580"/>
          </a:xfrm>
          <a:prstGeom prst="rect">
            <a:avLst/>
          </a:prstGeom>
        </p:spPr>
      </p:pic>
      <p:pic>
        <p:nvPicPr>
          <p:cNvPr id="35" name="Picture 34">
            <a:extLst>
              <a:ext uri="{FF2B5EF4-FFF2-40B4-BE49-F238E27FC236}">
                <a16:creationId xmlns:a16="http://schemas.microsoft.com/office/drawing/2014/main" id="{D40B8858-0E7C-4D03-88C0-2880733D8ABE}"/>
              </a:ext>
            </a:extLst>
          </p:cNvPr>
          <p:cNvPicPr>
            <a:picLocks noChangeAspect="1"/>
          </p:cNvPicPr>
          <p:nvPr/>
        </p:nvPicPr>
        <p:blipFill>
          <a:blip r:embed="rId4"/>
          <a:stretch>
            <a:fillRect/>
          </a:stretch>
        </p:blipFill>
        <p:spPr>
          <a:xfrm>
            <a:off x="7115154" y="2316454"/>
            <a:ext cx="489439" cy="525750"/>
          </a:xfrm>
          <a:prstGeom prst="rect">
            <a:avLst/>
          </a:prstGeom>
        </p:spPr>
      </p:pic>
      <p:pic>
        <p:nvPicPr>
          <p:cNvPr id="36" name="Picture 35">
            <a:extLst>
              <a:ext uri="{FF2B5EF4-FFF2-40B4-BE49-F238E27FC236}">
                <a16:creationId xmlns:a16="http://schemas.microsoft.com/office/drawing/2014/main" id="{F97C38A5-D325-43DF-BA4A-F5B13C167718}"/>
              </a:ext>
            </a:extLst>
          </p:cNvPr>
          <p:cNvPicPr>
            <a:picLocks noChangeAspect="1"/>
          </p:cNvPicPr>
          <p:nvPr/>
        </p:nvPicPr>
        <p:blipFill>
          <a:blip r:embed="rId5"/>
          <a:stretch>
            <a:fillRect/>
          </a:stretch>
        </p:blipFill>
        <p:spPr>
          <a:xfrm>
            <a:off x="8526760" y="2321669"/>
            <a:ext cx="528113" cy="518493"/>
          </a:xfrm>
          <a:prstGeom prst="rect">
            <a:avLst/>
          </a:prstGeom>
        </p:spPr>
      </p:pic>
    </p:spTree>
    <p:extLst>
      <p:ext uri="{BB962C8B-B14F-4D97-AF65-F5344CB8AC3E}">
        <p14:creationId xmlns:p14="http://schemas.microsoft.com/office/powerpoint/2010/main" val="4218698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Tata Consultancy Services (TCS)</a:t>
            </a:r>
          </a:p>
        </p:txBody>
      </p:sp>
      <p:sp>
        <p:nvSpPr>
          <p:cNvPr id="3" name="Text Placeholder 2"/>
          <p:cNvSpPr>
            <a:spLocks noGrp="1"/>
          </p:cNvSpPr>
          <p:nvPr>
            <p:ph type="body" sz="quarter" idx="10"/>
          </p:nvPr>
        </p:nvSpPr>
        <p:spPr/>
        <p:txBody>
          <a:bodyPr/>
          <a:lstStyle/>
          <a:p>
            <a:r>
              <a:rPr lang="en-GB" dirty="0"/>
              <a:t>www.tcs.com</a:t>
            </a:r>
          </a:p>
        </p:txBody>
      </p:sp>
      <p:sp>
        <p:nvSpPr>
          <p:cNvPr id="4" name="Text Placeholder 3"/>
          <p:cNvSpPr>
            <a:spLocks noGrp="1"/>
          </p:cNvSpPr>
          <p:nvPr>
            <p:ph type="body" sz="quarter" idx="29"/>
          </p:nvPr>
        </p:nvSpPr>
        <p:spPr/>
        <p:txBody>
          <a:bodyPr/>
          <a:lstStyle/>
          <a:p>
            <a:r>
              <a:rPr lang="en-US" dirty="0"/>
              <a:t>Tata Consultancy Services is a USD22 billion IT services and consulting firm headquartered in India. The company ahs a large practice providing professional services to CSPs worldwide. </a:t>
            </a:r>
          </a:p>
          <a:p>
            <a:r>
              <a:rPr lang="en-US" dirty="0"/>
              <a:t>HOBS (Hosted BSS/OSS) is the TCS’s cloud native, multi tenant, digital subscription management platform for communications service providers (CSPs) and enterprises.</a:t>
            </a:r>
          </a:p>
          <a:p>
            <a:r>
              <a:rPr lang="en-US" dirty="0"/>
              <a:t>TCS HOBS has a catalog centric architecture with a centralized product catalog driven order management framework. TCS HOBS is shifting towards an experience centric architecture that is conceptualized around modular platform ecosystems with orchestration capabilities.</a:t>
            </a:r>
          </a:p>
        </p:txBody>
      </p:sp>
      <p:sp>
        <p:nvSpPr>
          <p:cNvPr id="5" name="Text Placeholder 4"/>
          <p:cNvSpPr>
            <a:spLocks noGrp="1"/>
          </p:cNvSpPr>
          <p:nvPr>
            <p:ph type="body" sz="quarter" idx="30"/>
          </p:nvPr>
        </p:nvSpPr>
        <p:spPr/>
        <p:txBody>
          <a:bodyPr/>
          <a:lstStyle/>
          <a:p>
            <a:pPr marL="138113" indent="-138113"/>
            <a:r>
              <a:rPr lang="en-GB" dirty="0"/>
              <a:t>TCS has a strong worldwide presence and a large pool of skilled professionals. It has expertise in multi-vendor systems integration, custom development and business process outsourcing skills and capacity. </a:t>
            </a:r>
          </a:p>
          <a:p>
            <a:pPr marL="138113" indent="-138113"/>
            <a:r>
              <a:rPr lang="en-US" dirty="0"/>
              <a:t>HOBS provides a broad portfolio coverage in BSS/ OSS with a modular portfolio that is microservices based and offers support for DevOps frameworks.</a:t>
            </a:r>
          </a:p>
          <a:p>
            <a:pPr marL="138113" indent="-138113"/>
            <a:r>
              <a:rPr lang="en-GB" dirty="0"/>
              <a:t>A high level of productisation is eroding systems integration opportunities. </a:t>
            </a:r>
          </a:p>
          <a:p>
            <a:pPr marL="138113" indent="-138113"/>
            <a:r>
              <a:rPr lang="en-GB" dirty="0"/>
              <a:t>CSPs are increasingly opting for managed services deals for customer engagement-related systems. TCS will need to strengthen its managed services offering to remain competitive in the market.</a:t>
            </a:r>
          </a:p>
        </p:txBody>
      </p:sp>
      <p:sp>
        <p:nvSpPr>
          <p:cNvPr id="6" name="Text Placeholder 5"/>
          <p:cNvSpPr>
            <a:spLocks noGrp="1"/>
          </p:cNvSpPr>
          <p:nvPr>
            <p:ph type="body" sz="quarter" idx="31"/>
          </p:nvPr>
        </p:nvSpPr>
        <p:spPr/>
        <p:txBody>
          <a:bodyPr/>
          <a:lstStyle/>
          <a:p>
            <a:r>
              <a:rPr lang="en-GB" dirty="0"/>
              <a:t>1968</a:t>
            </a:r>
          </a:p>
        </p:txBody>
      </p:sp>
      <p:sp>
        <p:nvSpPr>
          <p:cNvPr id="8" name="Text Placeholder 7"/>
          <p:cNvSpPr>
            <a:spLocks noGrp="1"/>
          </p:cNvSpPr>
          <p:nvPr>
            <p:ph type="body" sz="quarter" idx="33"/>
          </p:nvPr>
        </p:nvSpPr>
        <p:spPr/>
        <p:txBody>
          <a:bodyPr/>
          <a:lstStyle/>
          <a:p>
            <a:r>
              <a:rPr lang="en-GB" dirty="0"/>
              <a:t>It will continue to focus on expanding its global footprint.</a:t>
            </a:r>
          </a:p>
        </p:txBody>
      </p:sp>
      <p:sp>
        <p:nvSpPr>
          <p:cNvPr id="9" name="Text Placeholder 8"/>
          <p:cNvSpPr>
            <a:spLocks noGrp="1"/>
          </p:cNvSpPr>
          <p:nvPr>
            <p:ph type="body" sz="quarter" idx="34"/>
          </p:nvPr>
        </p:nvSpPr>
        <p:spPr/>
        <p:txBody>
          <a:bodyPr/>
          <a:lstStyle/>
          <a:p>
            <a:r>
              <a:rPr lang="en-GB" dirty="0"/>
              <a:t>It will enhance its services offerings to support CSPs’ digital transformation needs and moves to the cloud.</a:t>
            </a:r>
          </a:p>
        </p:txBody>
      </p:sp>
      <p:sp>
        <p:nvSpPr>
          <p:cNvPr id="10" name="Text Placeholder 9"/>
          <p:cNvSpPr>
            <a:spLocks noGrp="1"/>
          </p:cNvSpPr>
          <p:nvPr>
            <p:ph type="body" sz="quarter" idx="35"/>
          </p:nvPr>
        </p:nvSpPr>
        <p:spPr/>
        <p:txBody>
          <a:bodyPr/>
          <a:lstStyle/>
          <a:p>
            <a:r>
              <a:rPr lang="en-GB" dirty="0"/>
              <a:t>It will continue to expand its partner relationships in areas adjacent to telecoms.</a:t>
            </a:r>
          </a:p>
        </p:txBody>
      </p:sp>
      <p:sp>
        <p:nvSpPr>
          <p:cNvPr id="11" name="Text Placeholder 10"/>
          <p:cNvSpPr>
            <a:spLocks noGrp="1"/>
          </p:cNvSpPr>
          <p:nvPr>
            <p:ph type="body" sz="quarter" idx="36"/>
          </p:nvPr>
        </p:nvSpPr>
        <p:spPr/>
        <p:txBody>
          <a:bodyPr/>
          <a:lstStyle/>
          <a:p>
            <a:pPr marL="138113" indent="-138113">
              <a:buSzPct val="100000"/>
            </a:pPr>
            <a:r>
              <a:rPr lang="en-GB" dirty="0"/>
              <a:t>Avaya</a:t>
            </a:r>
          </a:p>
          <a:p>
            <a:pPr marL="138113" indent="-138113">
              <a:buSzPct val="100000"/>
            </a:pPr>
            <a:r>
              <a:rPr lang="en-GB" dirty="0"/>
              <a:t>Oracle</a:t>
            </a:r>
          </a:p>
          <a:p>
            <a:pPr marL="138113" indent="-138113">
              <a:buSzPct val="100000"/>
            </a:pPr>
            <a:r>
              <a:rPr lang="en-GB" dirty="0"/>
              <a:t>SAP</a:t>
            </a:r>
          </a:p>
        </p:txBody>
      </p:sp>
      <p:sp>
        <p:nvSpPr>
          <p:cNvPr id="12" name="Text Placeholder 11"/>
          <p:cNvSpPr>
            <a:spLocks noGrp="1"/>
          </p:cNvSpPr>
          <p:nvPr>
            <p:ph type="body" sz="quarter" idx="37"/>
          </p:nvPr>
        </p:nvSpPr>
        <p:spPr>
          <a:xfrm>
            <a:off x="3282188" y="1952625"/>
            <a:ext cx="1801818" cy="2043113"/>
          </a:xfrm>
        </p:spPr>
        <p:txBody>
          <a:bodyPr/>
          <a:lstStyle/>
          <a:p>
            <a:r>
              <a:rPr lang="en-GB" sz="1200" dirty="0"/>
              <a:t>TCS is an </a:t>
            </a:r>
            <a:br>
              <a:rPr lang="en-GB" sz="1200" dirty="0"/>
            </a:br>
            <a:r>
              <a:rPr lang="en-GB" sz="1200" dirty="0"/>
              <a:t>IT technology firm that offers professional services and BSS/OSS solutions for CSPs and other industry verticals.</a:t>
            </a:r>
          </a:p>
        </p:txBody>
      </p:sp>
      <p:sp>
        <p:nvSpPr>
          <p:cNvPr id="13" name="Text Placeholder 12"/>
          <p:cNvSpPr>
            <a:spLocks noGrp="1"/>
          </p:cNvSpPr>
          <p:nvPr>
            <p:ph type="body" sz="quarter" idx="38"/>
          </p:nvPr>
        </p:nvSpPr>
        <p:spPr/>
        <p:txBody>
          <a:bodyPr/>
          <a:lstStyle/>
          <a:p>
            <a:r>
              <a:rPr lang="en-GB" dirty="0"/>
              <a:t>Mumbai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392" y="4115548"/>
            <a:ext cx="109728" cy="152400"/>
          </a:xfrm>
          <a:prstGeom prst="rect">
            <a:avLst/>
          </a:prstGeom>
        </p:spPr>
      </p:pic>
      <p:sp>
        <p:nvSpPr>
          <p:cNvPr id="17" name="Text Placeholder 6">
            <a:extLst>
              <a:ext uri="{FF2B5EF4-FFF2-40B4-BE49-F238E27FC236}">
                <a16:creationId xmlns:a16="http://schemas.microsoft.com/office/drawing/2014/main" id="{465795D3-9E1B-4BC3-B7F6-0E9EC96D80F1}"/>
              </a:ext>
            </a:extLst>
          </p:cNvPr>
          <p:cNvSpPr>
            <a:spLocks noGrp="1"/>
          </p:cNvSpPr>
          <p:nvPr>
            <p:ph type="body" sz="quarter" idx="32"/>
          </p:nvPr>
        </p:nvSpPr>
        <p:spPr>
          <a:xfrm>
            <a:off x="7595936" y="344488"/>
            <a:ext cx="2249738" cy="338137"/>
          </a:xfrm>
        </p:spPr>
        <p:txBody>
          <a:bodyPr/>
          <a:lstStyle/>
          <a:p>
            <a:r>
              <a:rPr lang="en-GB" dirty="0"/>
              <a:t>CUSTOMER ENGAGEMENT</a:t>
            </a:r>
          </a:p>
        </p:txBody>
      </p:sp>
    </p:spTree>
    <p:extLst>
      <p:ext uri="{BB962C8B-B14F-4D97-AF65-F5344CB8AC3E}">
        <p14:creationId xmlns:p14="http://schemas.microsoft.com/office/powerpoint/2010/main" val="87039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035690F-E733-4006-8AE1-70E19499B7B2}"/>
              </a:ext>
            </a:extLst>
          </p:cNvPr>
          <p:cNvGraphicFramePr>
            <a:graphicFrameLocks noGrp="1"/>
          </p:cNvGraphicFramePr>
          <p:nvPr>
            <p:ph type="tbl" sz="quarter" idx="13"/>
            <p:extLst>
              <p:ext uri="{D42A27DB-BD31-4B8C-83A1-F6EECF244321}">
                <p14:modId xmlns:p14="http://schemas.microsoft.com/office/powerpoint/2010/main" val="782162705"/>
              </p:ext>
            </p:extLst>
          </p:nvPr>
        </p:nvGraphicFramePr>
        <p:xfrm>
          <a:off x="452438" y="1673225"/>
          <a:ext cx="9001125" cy="4540920"/>
        </p:xfrm>
        <a:graphic>
          <a:graphicData uri="http://schemas.openxmlformats.org/drawingml/2006/table">
            <a:tbl>
              <a:tblPr firstRow="1" bandRow="1">
                <a:tableStyleId>{5C22544A-7EE6-4342-B048-85BDC9FD1C3A}</a:tableStyleId>
              </a:tblPr>
              <a:tblGrid>
                <a:gridCol w="1474016">
                  <a:extLst>
                    <a:ext uri="{9D8B030D-6E8A-4147-A177-3AD203B41FA5}">
                      <a16:colId xmlns:a16="http://schemas.microsoft.com/office/drawing/2014/main" val="3594490151"/>
                    </a:ext>
                  </a:extLst>
                </a:gridCol>
                <a:gridCol w="5637321">
                  <a:extLst>
                    <a:ext uri="{9D8B030D-6E8A-4147-A177-3AD203B41FA5}">
                      <a16:colId xmlns:a16="http://schemas.microsoft.com/office/drawing/2014/main" val="1700887870"/>
                    </a:ext>
                  </a:extLst>
                </a:gridCol>
                <a:gridCol w="1889788">
                  <a:extLst>
                    <a:ext uri="{9D8B030D-6E8A-4147-A177-3AD203B41FA5}">
                      <a16:colId xmlns:a16="http://schemas.microsoft.com/office/drawing/2014/main" val="1661751157"/>
                    </a:ext>
                  </a:extLst>
                </a:gridCol>
              </a:tblGrid>
              <a:tr h="196267">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cs typeface="+mn-cs"/>
                        </a:rPr>
                        <a:t>NAME</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DESCRIPTION</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rPr>
                        <a:t>WEBSITE</a:t>
                      </a:r>
                    </a:p>
                  </a:txBody>
                  <a:tcPr marL="72000" marR="72000" marT="72020" marB="72020" anchor="ctr" horzOverflow="overflow"/>
                </a:tc>
                <a:extLst>
                  <a:ext uri="{0D108BD9-81ED-4DB2-BD59-A6C34878D82A}">
                    <a16:rowId xmlns:a16="http://schemas.microsoft.com/office/drawing/2014/main" val="1685106911"/>
                  </a:ext>
                </a:extLst>
              </a:tr>
              <a:tr h="374207">
                <a:tc>
                  <a:txBody>
                    <a:bodyPr/>
                    <a:lstStyle/>
                    <a:p>
                      <a:pPr algn="l" fontAlgn="ctr"/>
                      <a:r>
                        <a:rPr lang="en-GB" sz="1000" b="1" i="0" u="none" strike="noStrike" spc="20" baseline="0" dirty="0">
                          <a:solidFill>
                            <a:srgbClr val="000000"/>
                          </a:solidFill>
                          <a:effectLst/>
                          <a:latin typeface="Franklin Gothic Book" panose="020B0503020102020204" pitchFamily="34" charset="0"/>
                        </a:rPr>
                        <a:t>[24]7.ai</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US"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[24]7.ai is a software and services vendor that offers cloud-based customer engagement solutions to multiple verticals including finance, retail and telecoms.</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lang="en-GB" dirty="0">
                          <a:hlinkClick r:id="rId2"/>
                        </a:rPr>
                        <a:t>www.247.ai</a:t>
                      </a:r>
                      <a:endParaRPr lang="en-GB" dirty="0"/>
                    </a:p>
                  </a:txBody>
                  <a:tcPr marL="72000" marR="72000" marT="54000" marB="54000" anchor="ctr" horzOverflow="overflow"/>
                </a:tc>
                <a:extLst>
                  <a:ext uri="{0D108BD9-81ED-4DB2-BD59-A6C34878D82A}">
                    <a16:rowId xmlns:a16="http://schemas.microsoft.com/office/drawing/2014/main" val="1466589773"/>
                  </a:ext>
                </a:extLst>
              </a:tr>
              <a:tr h="374207">
                <a:tc>
                  <a:txBody>
                    <a:bodyPr/>
                    <a:lstStyle/>
                    <a:p>
                      <a:pPr algn="l" fontAlgn="ctr"/>
                      <a:r>
                        <a:rPr lang="en-GB" sz="1000" b="1" i="0" u="none" strike="noStrike" spc="20" baseline="0" dirty="0">
                          <a:solidFill>
                            <a:srgbClr val="000000"/>
                          </a:solidFill>
                          <a:effectLst/>
                          <a:latin typeface="Franklin Gothic Book" panose="020B0503020102020204" pitchFamily="34" charset="0"/>
                        </a:rPr>
                        <a:t>AsiaInfo</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AsiaInfo is a telecoms-focused BSS software vendor that offers customer engagement, revenue management and analytics software. It focuses on Asia–Pacific, primarily China.</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3"/>
                        </a:rPr>
                        <a:t>www.asiainfo.com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54000" marB="54000" anchor="ctr" horzOverflow="overflow"/>
                </a:tc>
                <a:extLst>
                  <a:ext uri="{0D108BD9-81ED-4DB2-BD59-A6C34878D82A}">
                    <a16:rowId xmlns:a16="http://schemas.microsoft.com/office/drawing/2014/main" val="3302416213"/>
                  </a:ext>
                </a:extLst>
              </a:tr>
              <a:tr h="374207">
                <a:tc>
                  <a:txBody>
                    <a:bodyPr/>
                    <a:lstStyle/>
                    <a:p>
                      <a:pPr algn="l" fontAlgn="ctr"/>
                      <a:r>
                        <a:rPr lang="en-GB" sz="1000" b="1" i="0" u="none" strike="noStrike" spc="20" baseline="0" dirty="0">
                          <a:solidFill>
                            <a:srgbClr val="000000"/>
                          </a:solidFill>
                          <a:effectLst/>
                          <a:latin typeface="Franklin Gothic Book" panose="020B0503020102020204" pitchFamily="34" charset="0"/>
                        </a:rPr>
                        <a:t>Aspect Software</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Aspect Software is a customer experience and engagement solution provider to multiple industry verticals, including finance, retail and telecoms.</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sng" strike="noStrike" cap="none" normalizeH="0" baseline="0" dirty="0">
                          <a:ln>
                            <a:noFill/>
                          </a:ln>
                          <a:solidFill>
                            <a:srgbClr val="000000"/>
                          </a:solidFill>
                          <a:effectLst/>
                          <a:latin typeface="Franklin Gothic Book" panose="020B0503020102020204" pitchFamily="34" charset="0"/>
                          <a:ea typeface="MS PGothic" pitchFamily="34" charset="-128"/>
                        </a:rPr>
                        <a:t>www.aspect.com</a:t>
                      </a:r>
                    </a:p>
                  </a:txBody>
                  <a:tcPr marL="72000" marR="72000" marT="54000" marB="54000" anchor="ctr" horzOverflow="overflow"/>
                </a:tc>
                <a:extLst>
                  <a:ext uri="{0D108BD9-81ED-4DB2-BD59-A6C34878D82A}">
                    <a16:rowId xmlns:a16="http://schemas.microsoft.com/office/drawing/2014/main" val="2885556994"/>
                  </a:ext>
                </a:extLst>
              </a:tr>
              <a:tr h="374207">
                <a:tc>
                  <a:txBody>
                    <a:bodyPr/>
                    <a:lstStyle/>
                    <a:p>
                      <a:pPr algn="l" fontAlgn="ctr"/>
                      <a:r>
                        <a:rPr lang="en-GB" sz="1000" b="1" i="0" u="none" strike="noStrike" spc="20" baseline="0" dirty="0">
                          <a:solidFill>
                            <a:srgbClr val="000000"/>
                          </a:solidFill>
                          <a:effectLst/>
                          <a:latin typeface="Franklin Gothic Book" panose="020B0503020102020204" pitchFamily="34" charset="0"/>
                        </a:rPr>
                        <a:t>CGI Group</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CGI Group focuses on multiple industries worldwide including telecoms, health, utilities and finance. It features in </a:t>
                      </a:r>
                      <a:r>
                        <a:rPr kumimoji="0" lang="en-GB" sz="1000" b="0" i="0" u="none" strike="noStrike" kern="1200" cap="none" normalizeH="0" baseline="0" dirty="0">
                          <a:ln>
                            <a:noFill/>
                          </a:ln>
                          <a:solidFill>
                            <a:schemeClr val="tx1"/>
                          </a:solidFill>
                          <a:effectLst/>
                          <a:latin typeface="Franklin Gothic Book" panose="020B0503020102020204" pitchFamily="34" charset="0"/>
                          <a:ea typeface="MS PGothic" pitchFamily="34" charset="-128"/>
                          <a:cs typeface="+mn-cs"/>
                        </a:rPr>
                        <a:t>all sub-segments of customer </a:t>
                      </a: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engagement. Most of its revenue is derived from North America.</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4"/>
                        </a:rPr>
                        <a:t>www.cgi.com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54000" marB="54000" anchor="ctr" horzOverflow="overflow"/>
                </a:tc>
                <a:extLst>
                  <a:ext uri="{0D108BD9-81ED-4DB2-BD59-A6C34878D82A}">
                    <a16:rowId xmlns:a16="http://schemas.microsoft.com/office/drawing/2014/main" val="1959095394"/>
                  </a:ext>
                </a:extLst>
              </a:tr>
              <a:tr h="374207">
                <a:tc>
                  <a:txBody>
                    <a:bodyPr/>
                    <a:lstStyle/>
                    <a:p>
                      <a:pPr algn="l" fontAlgn="ctr"/>
                      <a:r>
                        <a:rPr lang="en-GB" sz="1000" b="1" i="0" u="none" strike="noStrike" spc="20" baseline="0" dirty="0">
                          <a:solidFill>
                            <a:srgbClr val="000000"/>
                          </a:solidFill>
                          <a:effectLst/>
                          <a:latin typeface="Franklin Gothic Book" panose="020B0503020102020204" pitchFamily="34" charset="0"/>
                        </a:rPr>
                        <a:t>Comarch</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Comarch is a software vendor and systems integrator that serves multiple industries including telecoms. The company offers a full stack BSS solution alongside professional services for integrating its solutions.</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5"/>
                        </a:rPr>
                        <a:t>www.comarch.com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54000" marB="54000" anchor="ctr" horzOverflow="overflow"/>
                </a:tc>
                <a:extLst>
                  <a:ext uri="{0D108BD9-81ED-4DB2-BD59-A6C34878D82A}">
                    <a16:rowId xmlns:a16="http://schemas.microsoft.com/office/drawing/2014/main" val="108848631"/>
                  </a:ext>
                </a:extLst>
              </a:tr>
              <a:tr h="273306">
                <a:tc>
                  <a:txBody>
                    <a:bodyPr/>
                    <a:lstStyle/>
                    <a:p>
                      <a:pPr algn="l" fontAlgn="ctr"/>
                      <a:r>
                        <a:rPr lang="en-GB" sz="1000" b="1" i="0" u="none" strike="noStrike" spc="20" baseline="0" dirty="0">
                          <a:solidFill>
                            <a:srgbClr val="000000"/>
                          </a:solidFill>
                          <a:effectLst/>
                          <a:latin typeface="Franklin Gothic Book" panose="020B0503020102020204" pitchFamily="34" charset="0"/>
                        </a:rPr>
                        <a:t>RingCentral</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Dimelo provides cloud-native omni-digital customer service software solutions to multiple industry verticals including telecoms, finance and utilities.</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US" sz="1000" b="0" i="0" u="sng" strike="noStrike" cap="none" normalizeH="0" baseline="0" dirty="0">
                          <a:ln>
                            <a:noFill/>
                          </a:ln>
                          <a:solidFill>
                            <a:srgbClr val="000000"/>
                          </a:solidFill>
                          <a:effectLst/>
                          <a:latin typeface="Franklin Gothic Book" panose="020B0503020102020204" pitchFamily="34" charset="0"/>
                          <a:ea typeface="MS PGothic" pitchFamily="34" charset="-128"/>
                        </a:rPr>
                        <a:t>www.ringcentral.com</a:t>
                      </a:r>
                      <a:endParaRPr kumimoji="0" lang="en-GB" sz="1000" b="0" i="0" u="sng"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54000" marB="54000" anchor="ctr" horzOverflow="overflow"/>
                </a:tc>
                <a:extLst>
                  <a:ext uri="{0D108BD9-81ED-4DB2-BD59-A6C34878D82A}">
                    <a16:rowId xmlns:a16="http://schemas.microsoft.com/office/drawing/2014/main" val="2074220813"/>
                  </a:ext>
                </a:extLst>
              </a:tr>
              <a:tr h="273306">
                <a:tc>
                  <a:txBody>
                    <a:bodyPr/>
                    <a:lstStyle/>
                    <a:p>
                      <a:pPr algn="l" fontAlgn="ctr"/>
                      <a:r>
                        <a:rPr lang="en-GB" sz="1000" b="1" i="0" u="none" strike="noStrike" spc="20" baseline="0" dirty="0">
                          <a:solidFill>
                            <a:srgbClr val="000000"/>
                          </a:solidFill>
                          <a:effectLst/>
                          <a:latin typeface="Franklin Gothic Book" panose="020B0503020102020204" pitchFamily="34" charset="0"/>
                        </a:rPr>
                        <a:t>eGain</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eGain is a North-America-focused software vendor that features in the engagement platforms sub-segment. It offers software to multiple industries including telecoms and retail.</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6"/>
                        </a:rPr>
                        <a:t>www.egain.com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54000" marB="54000" anchor="ctr" horzOverflow="overflow"/>
                </a:tc>
                <a:extLst>
                  <a:ext uri="{0D108BD9-81ED-4DB2-BD59-A6C34878D82A}">
                    <a16:rowId xmlns:a16="http://schemas.microsoft.com/office/drawing/2014/main" val="241077404"/>
                  </a:ext>
                </a:extLst>
              </a:tr>
              <a:tr h="398068">
                <a:tc>
                  <a:txBody>
                    <a:bodyPr/>
                    <a:lstStyle/>
                    <a:p>
                      <a:pPr algn="l" fontAlgn="ctr"/>
                      <a:r>
                        <a:rPr lang="en-GB" sz="1000" b="1" i="0" u="none" strike="noStrike" spc="20" baseline="0" dirty="0">
                          <a:solidFill>
                            <a:srgbClr val="000000"/>
                          </a:solidFill>
                          <a:effectLst/>
                          <a:latin typeface="Franklin Gothic Book" panose="020B0503020102020204" pitchFamily="34" charset="0"/>
                        </a:rPr>
                        <a:t>Etiya</a:t>
                      </a:r>
                    </a:p>
                  </a:txBody>
                  <a:tcPr marL="36000" marR="36000" marT="36000" marB="36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Etiya provides CRM, catalogue, B/OSS and social media analytics solutions to CSPs worldwide. The company has over 700 employees and is headquartered in Amsterdam.</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7"/>
                        </a:rPr>
                        <a:t>www.etiya.com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72020" marB="72020" anchor="ctr" horzOverflow="overflow"/>
                </a:tc>
                <a:extLst>
                  <a:ext uri="{0D108BD9-81ED-4DB2-BD59-A6C34878D82A}">
                    <a16:rowId xmlns:a16="http://schemas.microsoft.com/office/drawing/2014/main" val="110425611"/>
                  </a:ext>
                </a:extLst>
              </a:tr>
              <a:tr h="398068">
                <a:tc>
                  <a:txBody>
                    <a:bodyPr/>
                    <a:lstStyle/>
                    <a:p>
                      <a:pPr algn="l" fontAlgn="ctr"/>
                      <a:r>
                        <a:rPr lang="en-GB" sz="1000" b="1" i="0" u="none" strike="noStrike" spc="20" baseline="0" dirty="0">
                          <a:solidFill>
                            <a:srgbClr val="000000"/>
                          </a:solidFill>
                          <a:effectLst/>
                          <a:latin typeface="Franklin Gothic Book" panose="020B0503020102020204" pitchFamily="34" charset="0"/>
                        </a:rPr>
                        <a:t>Hansen Technologies</a:t>
                      </a:r>
                    </a:p>
                  </a:txBody>
                  <a:tcPr marL="36000" marR="36000" marT="36000" marB="36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Hansen Technologies provides customer care, billing and data management systems to CSPs and utility providers. The company acquired Sigma Systems, a leading provider of enterprise product catalogue, in 2019.</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lang="en-GB" dirty="0">
                          <a:hlinkClick r:id="rId8"/>
                        </a:rPr>
                        <a:t>www.hansencx.com</a:t>
                      </a:r>
                      <a:endParaRPr lang="en-GB" dirty="0"/>
                    </a:p>
                  </a:txBody>
                  <a:tcPr marL="72000" marR="72000" marT="72020" marB="72020" anchor="ctr" horzOverflow="overflow"/>
                </a:tc>
                <a:extLst>
                  <a:ext uri="{0D108BD9-81ED-4DB2-BD59-A6C34878D82A}">
                    <a16:rowId xmlns:a16="http://schemas.microsoft.com/office/drawing/2014/main" val="1676747573"/>
                  </a:ext>
                </a:extLst>
              </a:tr>
            </a:tbl>
          </a:graphicData>
        </a:graphic>
      </p:graphicFrame>
      <p:sp>
        <p:nvSpPr>
          <p:cNvPr id="3" name="Text Placeholder 2">
            <a:extLst>
              <a:ext uri="{FF2B5EF4-FFF2-40B4-BE49-F238E27FC236}">
                <a16:creationId xmlns:a16="http://schemas.microsoft.com/office/drawing/2014/main" id="{24567798-E4BF-496E-B332-D616AB9BD2B8}"/>
              </a:ext>
            </a:extLst>
          </p:cNvPr>
          <p:cNvSpPr>
            <a:spLocks noGrp="1"/>
          </p:cNvSpPr>
          <p:nvPr>
            <p:ph type="body" sz="quarter" idx="16"/>
          </p:nvPr>
        </p:nvSpPr>
        <p:spPr/>
        <p:txBody>
          <a:bodyPr/>
          <a:lstStyle/>
          <a:p>
            <a:r>
              <a:rPr lang="en-GB" dirty="0"/>
              <a:t>Figure 30a: Other players in the customer engagement market</a:t>
            </a:r>
          </a:p>
          <a:p>
            <a:endParaRPr lang="en-GB" dirty="0"/>
          </a:p>
        </p:txBody>
      </p:sp>
      <p:sp>
        <p:nvSpPr>
          <p:cNvPr id="4" name="Slide Number Placeholder 3">
            <a:extLst>
              <a:ext uri="{FF2B5EF4-FFF2-40B4-BE49-F238E27FC236}">
                <a16:creationId xmlns:a16="http://schemas.microsoft.com/office/drawing/2014/main" id="{A0E803E7-1D31-46FF-A2B3-ACD4A923105F}"/>
              </a:ext>
            </a:extLst>
          </p:cNvPr>
          <p:cNvSpPr>
            <a:spLocks noGrp="1"/>
          </p:cNvSpPr>
          <p:nvPr>
            <p:ph type="sldNum" sz="quarter" idx="4"/>
          </p:nvPr>
        </p:nvSpPr>
        <p:spPr/>
        <p:txBody>
          <a:bodyPr/>
          <a:lstStyle/>
          <a:p>
            <a:fld id="{E78626B2-E168-480E-BAE6-B60060C6AB83}" type="slidenum">
              <a:rPr lang="en-GB" smtClean="0"/>
              <a:pPr/>
              <a:t>41</a:t>
            </a:fld>
            <a:endParaRPr lang="en-GB" dirty="0"/>
          </a:p>
        </p:txBody>
      </p:sp>
      <p:sp>
        <p:nvSpPr>
          <p:cNvPr id="5" name="Title 4">
            <a:extLst>
              <a:ext uri="{FF2B5EF4-FFF2-40B4-BE49-F238E27FC236}">
                <a16:creationId xmlns:a16="http://schemas.microsoft.com/office/drawing/2014/main" id="{8D4CCABF-001D-4827-BED9-B79030F058C3}"/>
              </a:ext>
            </a:extLst>
          </p:cNvPr>
          <p:cNvSpPr>
            <a:spLocks noGrp="1"/>
          </p:cNvSpPr>
          <p:nvPr>
            <p:ph type="title"/>
          </p:nvPr>
        </p:nvSpPr>
        <p:spPr/>
        <p:txBody>
          <a:bodyPr/>
          <a:lstStyle/>
          <a:p>
            <a:r>
              <a:rPr lang="en-GB" dirty="0"/>
              <a:t>Summary of other players in the customer engagement market [1/2]</a:t>
            </a:r>
          </a:p>
        </p:txBody>
      </p:sp>
    </p:spTree>
    <p:extLst>
      <p:ext uri="{BB962C8B-B14F-4D97-AF65-F5344CB8AC3E}">
        <p14:creationId xmlns:p14="http://schemas.microsoft.com/office/powerpoint/2010/main" val="3317635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035690F-E733-4006-8AE1-70E19499B7B2}"/>
              </a:ext>
            </a:extLst>
          </p:cNvPr>
          <p:cNvGraphicFramePr>
            <a:graphicFrameLocks noGrp="1"/>
          </p:cNvGraphicFramePr>
          <p:nvPr>
            <p:ph type="tbl" sz="quarter" idx="13"/>
            <p:extLst>
              <p:ext uri="{D42A27DB-BD31-4B8C-83A1-F6EECF244321}">
                <p14:modId xmlns:p14="http://schemas.microsoft.com/office/powerpoint/2010/main" val="2224216479"/>
              </p:ext>
            </p:extLst>
          </p:nvPr>
        </p:nvGraphicFramePr>
        <p:xfrm>
          <a:off x="452438" y="1673225"/>
          <a:ext cx="9001125" cy="1759320"/>
        </p:xfrm>
        <a:graphic>
          <a:graphicData uri="http://schemas.openxmlformats.org/drawingml/2006/table">
            <a:tbl>
              <a:tblPr firstRow="1" bandRow="1">
                <a:tableStyleId>{5C22544A-7EE6-4342-B048-85BDC9FD1C3A}</a:tableStyleId>
              </a:tblPr>
              <a:tblGrid>
                <a:gridCol w="1474016">
                  <a:extLst>
                    <a:ext uri="{9D8B030D-6E8A-4147-A177-3AD203B41FA5}">
                      <a16:colId xmlns:a16="http://schemas.microsoft.com/office/drawing/2014/main" val="3594490151"/>
                    </a:ext>
                  </a:extLst>
                </a:gridCol>
                <a:gridCol w="5637321">
                  <a:extLst>
                    <a:ext uri="{9D8B030D-6E8A-4147-A177-3AD203B41FA5}">
                      <a16:colId xmlns:a16="http://schemas.microsoft.com/office/drawing/2014/main" val="1700887870"/>
                    </a:ext>
                  </a:extLst>
                </a:gridCol>
                <a:gridCol w="1889788">
                  <a:extLst>
                    <a:ext uri="{9D8B030D-6E8A-4147-A177-3AD203B41FA5}">
                      <a16:colId xmlns:a16="http://schemas.microsoft.com/office/drawing/2014/main" val="1661751157"/>
                    </a:ext>
                  </a:extLst>
                </a:gridCol>
              </a:tblGrid>
              <a:tr h="227472">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cs typeface="+mn-cs"/>
                        </a:rPr>
                        <a:t>NAME</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DESCRIPTION</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rPr>
                        <a:t>WEBSITE</a:t>
                      </a:r>
                    </a:p>
                  </a:txBody>
                  <a:tcPr marL="72000" marR="72000" marT="72020" marB="72020" anchor="ctr" horzOverflow="overflow"/>
                </a:tc>
                <a:extLst>
                  <a:ext uri="{0D108BD9-81ED-4DB2-BD59-A6C34878D82A}">
                    <a16:rowId xmlns:a16="http://schemas.microsoft.com/office/drawing/2014/main" val="1685106911"/>
                  </a:ext>
                </a:extLst>
              </a:tr>
              <a:tr h="275317">
                <a:tc>
                  <a:txBody>
                    <a:bodyPr/>
                    <a:lstStyle/>
                    <a:p>
                      <a:pPr algn="l" fontAlgn="ctr"/>
                      <a:r>
                        <a:rPr lang="en-GB" sz="1000" b="1" i="0" u="none" strike="noStrike" spc="20" baseline="0" dirty="0">
                          <a:solidFill>
                            <a:srgbClr val="000000"/>
                          </a:solidFill>
                          <a:effectLst/>
                          <a:latin typeface="Franklin Gothic Book" panose="020B0503020102020204" pitchFamily="34" charset="0"/>
                        </a:rPr>
                        <a:t>Nuance Communications</a:t>
                      </a:r>
                    </a:p>
                  </a:txBody>
                  <a:tcPr marL="36000" marR="36000" marT="36000" marB="36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Nuance Communications offers natural language processing software solutions to many industries. It features in the customer interaction sub-segment and has achieved impressive revenue growth in the past few years.</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2"/>
                        </a:rPr>
                        <a:t>www.nuance.com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72020" marB="72020" anchor="ctr" horzOverflow="overflow"/>
                </a:tc>
                <a:extLst>
                  <a:ext uri="{0D108BD9-81ED-4DB2-BD59-A6C34878D82A}">
                    <a16:rowId xmlns:a16="http://schemas.microsoft.com/office/drawing/2014/main" val="731470265"/>
                  </a:ext>
                </a:extLst>
              </a:tr>
              <a:tr h="275317">
                <a:tc>
                  <a:txBody>
                    <a:bodyPr/>
                    <a:lstStyle/>
                    <a:p>
                      <a:pPr algn="l" fontAlgn="ctr"/>
                      <a:r>
                        <a:rPr lang="en-GB" sz="1000" b="1" i="0" u="none" strike="noStrike" spc="20" baseline="0" dirty="0">
                          <a:solidFill>
                            <a:srgbClr val="000000"/>
                          </a:solidFill>
                          <a:effectLst/>
                          <a:latin typeface="Franklin Gothic Book" panose="020B0503020102020204" pitchFamily="34" charset="0"/>
                        </a:rPr>
                        <a:t>Verint Systems</a:t>
                      </a:r>
                    </a:p>
                  </a:txBody>
                  <a:tcPr marL="36000" marR="36000" marT="36000" marB="36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Verint Systems offers solutions in the customer engagement space. The company is product-oriented, rather than service-oriented. It has a worldwide focus.</a:t>
                      </a: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hlinkClick r:id="rId3"/>
                        </a:rPr>
                        <a:t>www.verint.com</a:t>
                      </a:r>
                      <a:endPar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endParaRPr>
                    </a:p>
                  </a:txBody>
                  <a:tcPr marL="72000" marR="72000" marT="72020" marB="72020" anchor="ctr" horzOverflow="overflow"/>
                </a:tc>
                <a:extLst>
                  <a:ext uri="{0D108BD9-81ED-4DB2-BD59-A6C34878D82A}">
                    <a16:rowId xmlns:a16="http://schemas.microsoft.com/office/drawing/2014/main" val="3987097035"/>
                  </a:ext>
                </a:extLst>
              </a:tr>
              <a:tr h="253210">
                <a:tc>
                  <a:txBody>
                    <a:bodyPr/>
                    <a:lstStyle/>
                    <a:p>
                      <a:pPr algn="l" fontAlgn="ctr"/>
                      <a:r>
                        <a:rPr lang="en-GB" sz="1000" b="1" i="0" u="none" strike="noStrike" spc="20" baseline="0" dirty="0">
                          <a:solidFill>
                            <a:srgbClr val="000000"/>
                          </a:solidFill>
                          <a:effectLst/>
                          <a:latin typeface="Franklin Gothic Book" panose="020B0503020102020204" pitchFamily="34" charset="0"/>
                        </a:rPr>
                        <a:t>Vlocity (now part of Salesforce)</a:t>
                      </a:r>
                    </a:p>
                  </a:txBody>
                  <a:tcPr marL="72000" marR="72000" marT="54000" marB="54000" anchor="ct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lang="en-GB" dirty="0"/>
                        <a:t>Vlocity is a software vendor that provides industry-specific, cloud-native applications to the communications, media, energy, public sector and insurance industries.</a:t>
                      </a:r>
                    </a:p>
                  </a:txBody>
                  <a:tcPr marL="72000" marR="72000" marT="54000" marB="5400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lang="en-GB" dirty="0">
                          <a:hlinkClick r:id="rId4"/>
                        </a:rPr>
                        <a:t>www.vlocity.com</a:t>
                      </a:r>
                      <a:endParaRPr lang="en-GB" dirty="0"/>
                    </a:p>
                  </a:txBody>
                  <a:tcPr marL="72000" marR="72000" marT="54000" marB="54000" anchor="ctr" horzOverflow="overflow"/>
                </a:tc>
                <a:extLst>
                  <a:ext uri="{0D108BD9-81ED-4DB2-BD59-A6C34878D82A}">
                    <a16:rowId xmlns:a16="http://schemas.microsoft.com/office/drawing/2014/main" val="1959095394"/>
                  </a:ext>
                </a:extLst>
              </a:tr>
            </a:tbl>
          </a:graphicData>
        </a:graphic>
      </p:graphicFrame>
      <p:sp>
        <p:nvSpPr>
          <p:cNvPr id="3" name="Text Placeholder 2">
            <a:extLst>
              <a:ext uri="{FF2B5EF4-FFF2-40B4-BE49-F238E27FC236}">
                <a16:creationId xmlns:a16="http://schemas.microsoft.com/office/drawing/2014/main" id="{24567798-E4BF-496E-B332-D616AB9BD2B8}"/>
              </a:ext>
            </a:extLst>
          </p:cNvPr>
          <p:cNvSpPr>
            <a:spLocks noGrp="1"/>
          </p:cNvSpPr>
          <p:nvPr>
            <p:ph type="body" sz="quarter" idx="16"/>
          </p:nvPr>
        </p:nvSpPr>
        <p:spPr/>
        <p:txBody>
          <a:bodyPr/>
          <a:lstStyle/>
          <a:p>
            <a:r>
              <a:rPr lang="en-GB" dirty="0"/>
              <a:t>Figure 30b: Other players in the customer engagement market</a:t>
            </a:r>
          </a:p>
          <a:p>
            <a:endParaRPr lang="en-GB" dirty="0"/>
          </a:p>
        </p:txBody>
      </p:sp>
      <p:sp>
        <p:nvSpPr>
          <p:cNvPr id="4" name="Slide Number Placeholder 3">
            <a:extLst>
              <a:ext uri="{FF2B5EF4-FFF2-40B4-BE49-F238E27FC236}">
                <a16:creationId xmlns:a16="http://schemas.microsoft.com/office/drawing/2014/main" id="{A0E803E7-1D31-46FF-A2B3-ACD4A923105F}"/>
              </a:ext>
            </a:extLst>
          </p:cNvPr>
          <p:cNvSpPr>
            <a:spLocks noGrp="1"/>
          </p:cNvSpPr>
          <p:nvPr>
            <p:ph type="sldNum" sz="quarter" idx="4"/>
          </p:nvPr>
        </p:nvSpPr>
        <p:spPr/>
        <p:txBody>
          <a:bodyPr/>
          <a:lstStyle/>
          <a:p>
            <a:fld id="{E78626B2-E168-480E-BAE6-B60060C6AB83}" type="slidenum">
              <a:rPr lang="en-GB" smtClean="0"/>
              <a:pPr/>
              <a:t>42</a:t>
            </a:fld>
            <a:endParaRPr lang="en-GB" dirty="0"/>
          </a:p>
        </p:txBody>
      </p:sp>
      <p:sp>
        <p:nvSpPr>
          <p:cNvPr id="5" name="Title 4">
            <a:extLst>
              <a:ext uri="{FF2B5EF4-FFF2-40B4-BE49-F238E27FC236}">
                <a16:creationId xmlns:a16="http://schemas.microsoft.com/office/drawing/2014/main" id="{8D4CCABF-001D-4827-BED9-B79030F058C3}"/>
              </a:ext>
            </a:extLst>
          </p:cNvPr>
          <p:cNvSpPr>
            <a:spLocks noGrp="1"/>
          </p:cNvSpPr>
          <p:nvPr>
            <p:ph type="title"/>
          </p:nvPr>
        </p:nvSpPr>
        <p:spPr/>
        <p:txBody>
          <a:bodyPr/>
          <a:lstStyle/>
          <a:p>
            <a:r>
              <a:rPr lang="en-GB" dirty="0"/>
              <a:t>Summary of other players in the customer engagement market [2/2]</a:t>
            </a:r>
          </a:p>
        </p:txBody>
      </p:sp>
    </p:spTree>
    <p:extLst>
      <p:ext uri="{BB962C8B-B14F-4D97-AF65-F5344CB8AC3E}">
        <p14:creationId xmlns:p14="http://schemas.microsoft.com/office/powerpoint/2010/main" val="179967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67807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8"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b="1"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9F99ADE5-2207-471B-947A-BE2F941FDB19}"/>
              </a:ext>
            </a:extLst>
          </p:cNvPr>
          <p:cNvGraphicFramePr>
            <a:graphicFrameLocks noGrp="1"/>
          </p:cNvGraphicFramePr>
          <p:nvPr>
            <p:ph type="tbl" sz="quarter" idx="10"/>
            <p:extLst>
              <p:ext uri="{D42A27DB-BD31-4B8C-83A1-F6EECF244321}">
                <p14:modId xmlns:p14="http://schemas.microsoft.com/office/powerpoint/2010/main" val="1192806628"/>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006762"/>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1"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043288"/>
                  </a:ext>
                </a:extLst>
              </a:tr>
            </a:tbl>
          </a:graphicData>
        </a:graphic>
      </p:graphicFrame>
    </p:spTree>
    <p:extLst>
      <p:ext uri="{BB962C8B-B14F-4D97-AF65-F5344CB8AC3E}">
        <p14:creationId xmlns:p14="http://schemas.microsoft.com/office/powerpoint/2010/main" val="2905442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BFBA0-6E72-4B10-8B57-9F51A7D53B70}"/>
              </a:ext>
            </a:extLst>
          </p:cNvPr>
          <p:cNvSpPr>
            <a:spLocks noGrp="1"/>
          </p:cNvSpPr>
          <p:nvPr>
            <p:ph type="body" sz="quarter" idx="16"/>
          </p:nvPr>
        </p:nvSpPr>
        <p:spPr/>
        <p:txBody>
          <a:bodyPr/>
          <a:lstStyle/>
          <a:p>
            <a:r>
              <a:rPr lang="en-GB" dirty="0"/>
              <a:t>Figure 31: Regional breakdown used in this report</a:t>
            </a:r>
          </a:p>
        </p:txBody>
      </p:sp>
      <p:sp>
        <p:nvSpPr>
          <p:cNvPr id="4" name="Slide Number Placeholder 3">
            <a:extLst>
              <a:ext uri="{FF2B5EF4-FFF2-40B4-BE49-F238E27FC236}">
                <a16:creationId xmlns:a16="http://schemas.microsoft.com/office/drawing/2014/main" id="{858C7F5A-2E40-49AB-922B-243BC54CF153}"/>
              </a:ext>
            </a:extLst>
          </p:cNvPr>
          <p:cNvSpPr>
            <a:spLocks noGrp="1"/>
          </p:cNvSpPr>
          <p:nvPr>
            <p:ph type="sldNum" sz="quarter" idx="4"/>
          </p:nvPr>
        </p:nvSpPr>
        <p:spPr/>
        <p:txBody>
          <a:bodyPr/>
          <a:lstStyle/>
          <a:p>
            <a:fld id="{E78626B2-E168-480E-BAE6-B60060C6AB83}" type="slidenum">
              <a:rPr lang="en-GB" smtClean="0"/>
              <a:pPr/>
              <a:t>44</a:t>
            </a:fld>
            <a:endParaRPr lang="en-GB" dirty="0"/>
          </a:p>
        </p:txBody>
      </p:sp>
      <p:sp>
        <p:nvSpPr>
          <p:cNvPr id="5" name="Title 4">
            <a:extLst>
              <a:ext uri="{FF2B5EF4-FFF2-40B4-BE49-F238E27FC236}">
                <a16:creationId xmlns:a16="http://schemas.microsoft.com/office/drawing/2014/main" id="{88DBC80F-64DB-4BC1-AC9D-BAB9D16F212C}"/>
              </a:ext>
            </a:extLst>
          </p:cNvPr>
          <p:cNvSpPr>
            <a:spLocks noGrp="1"/>
          </p:cNvSpPr>
          <p:nvPr>
            <p:ph type="title"/>
          </p:nvPr>
        </p:nvSpPr>
        <p:spPr/>
        <p:txBody>
          <a:bodyPr/>
          <a:lstStyle/>
          <a:p>
            <a:r>
              <a:rPr lang="en-GB" dirty="0"/>
              <a:t>Definition of geographical regions</a:t>
            </a:r>
          </a:p>
        </p:txBody>
      </p:sp>
      <p:grpSp>
        <p:nvGrpSpPr>
          <p:cNvPr id="7" name="Group 6">
            <a:extLst>
              <a:ext uri="{FF2B5EF4-FFF2-40B4-BE49-F238E27FC236}">
                <a16:creationId xmlns:a16="http://schemas.microsoft.com/office/drawing/2014/main" id="{8E22D83B-856B-4BB1-89C8-6DD49881E647}"/>
              </a:ext>
            </a:extLst>
          </p:cNvPr>
          <p:cNvGrpSpPr/>
          <p:nvPr>
            <p:custDataLst>
              <p:tags r:id="rId1"/>
            </p:custDataLst>
          </p:nvPr>
        </p:nvGrpSpPr>
        <p:grpSpPr>
          <a:xfrm>
            <a:off x="542580" y="1789973"/>
            <a:ext cx="2288007" cy="2127984"/>
            <a:chOff x="504825" y="1841554"/>
            <a:chExt cx="2360613" cy="2195512"/>
          </a:xfrm>
          <a:solidFill>
            <a:srgbClr val="221F72"/>
          </a:solidFill>
        </p:grpSpPr>
        <p:sp>
          <p:nvSpPr>
            <p:cNvPr id="8" name="Freeform 293">
              <a:extLst>
                <a:ext uri="{FF2B5EF4-FFF2-40B4-BE49-F238E27FC236}">
                  <a16:creationId xmlns:a16="http://schemas.microsoft.com/office/drawing/2014/main" id="{3374A4B3-54BD-49C2-B65C-673AF2CA6B52}"/>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 name="Freeform 294">
              <a:extLst>
                <a:ext uri="{FF2B5EF4-FFF2-40B4-BE49-F238E27FC236}">
                  <a16:creationId xmlns:a16="http://schemas.microsoft.com/office/drawing/2014/main" id="{60F19E17-28E5-494A-8591-733413C4152F}"/>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 name="Freeform 295">
              <a:extLst>
                <a:ext uri="{FF2B5EF4-FFF2-40B4-BE49-F238E27FC236}">
                  <a16:creationId xmlns:a16="http://schemas.microsoft.com/office/drawing/2014/main" id="{B18BF18A-BC02-4100-B434-E72991D56DCD}"/>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 name="Freeform 296">
              <a:extLst>
                <a:ext uri="{FF2B5EF4-FFF2-40B4-BE49-F238E27FC236}">
                  <a16:creationId xmlns:a16="http://schemas.microsoft.com/office/drawing/2014/main" id="{A568B8F8-3C38-4FB9-8111-549ACCC7F478}"/>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 name="Freeform 297">
              <a:extLst>
                <a:ext uri="{FF2B5EF4-FFF2-40B4-BE49-F238E27FC236}">
                  <a16:creationId xmlns:a16="http://schemas.microsoft.com/office/drawing/2014/main" id="{86149082-3FC1-44EC-9135-BFD8EFAD39B2}"/>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 name="Freeform 298">
              <a:extLst>
                <a:ext uri="{FF2B5EF4-FFF2-40B4-BE49-F238E27FC236}">
                  <a16:creationId xmlns:a16="http://schemas.microsoft.com/office/drawing/2014/main" id="{76E3C702-BC55-406F-B20C-D99F2F4CD410}"/>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 name="Freeform 299">
              <a:extLst>
                <a:ext uri="{FF2B5EF4-FFF2-40B4-BE49-F238E27FC236}">
                  <a16:creationId xmlns:a16="http://schemas.microsoft.com/office/drawing/2014/main" id="{F22CE5C3-56DE-422C-9201-6F99F270ECD3}"/>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 name="Freeform 300">
              <a:extLst>
                <a:ext uri="{FF2B5EF4-FFF2-40B4-BE49-F238E27FC236}">
                  <a16:creationId xmlns:a16="http://schemas.microsoft.com/office/drawing/2014/main" id="{8B35DF00-27A0-49EC-B0FF-50812BFDA107}"/>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 name="Freeform 301">
              <a:extLst>
                <a:ext uri="{FF2B5EF4-FFF2-40B4-BE49-F238E27FC236}">
                  <a16:creationId xmlns:a16="http://schemas.microsoft.com/office/drawing/2014/main" id="{25EE205C-693B-4D12-A4F5-514F4964B44D}"/>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 name="Freeform 302">
              <a:extLst>
                <a:ext uri="{FF2B5EF4-FFF2-40B4-BE49-F238E27FC236}">
                  <a16:creationId xmlns:a16="http://schemas.microsoft.com/office/drawing/2014/main" id="{FF0FCDA4-C9C2-4A84-A9D8-EF1959D396C4}"/>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 name="Freeform 303">
              <a:extLst>
                <a:ext uri="{FF2B5EF4-FFF2-40B4-BE49-F238E27FC236}">
                  <a16:creationId xmlns:a16="http://schemas.microsoft.com/office/drawing/2014/main" id="{568C3689-90C3-4456-BCE6-CDCC05D7B37D}"/>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 name="Freeform 304">
              <a:extLst>
                <a:ext uri="{FF2B5EF4-FFF2-40B4-BE49-F238E27FC236}">
                  <a16:creationId xmlns:a16="http://schemas.microsoft.com/office/drawing/2014/main" id="{F1C858A4-83FF-4EC5-BA84-4F6305FF2965}"/>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 name="Freeform 305">
              <a:extLst>
                <a:ext uri="{FF2B5EF4-FFF2-40B4-BE49-F238E27FC236}">
                  <a16:creationId xmlns:a16="http://schemas.microsoft.com/office/drawing/2014/main" id="{05B1A698-C81D-4910-BF0D-1A9F83B3780D}"/>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 name="Freeform 306">
              <a:extLst>
                <a:ext uri="{FF2B5EF4-FFF2-40B4-BE49-F238E27FC236}">
                  <a16:creationId xmlns:a16="http://schemas.microsoft.com/office/drawing/2014/main" id="{C1EF2B26-14A0-439C-9C55-37789137B258}"/>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 name="Freeform 307">
              <a:extLst>
                <a:ext uri="{FF2B5EF4-FFF2-40B4-BE49-F238E27FC236}">
                  <a16:creationId xmlns:a16="http://schemas.microsoft.com/office/drawing/2014/main" id="{B2E2C214-352D-454B-893B-45BD82D95E52}"/>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 name="Freeform 308">
              <a:extLst>
                <a:ext uri="{FF2B5EF4-FFF2-40B4-BE49-F238E27FC236}">
                  <a16:creationId xmlns:a16="http://schemas.microsoft.com/office/drawing/2014/main" id="{ED73EE46-9BA2-4391-AEEB-1212608CA932}"/>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 name="Freeform 309">
              <a:extLst>
                <a:ext uri="{FF2B5EF4-FFF2-40B4-BE49-F238E27FC236}">
                  <a16:creationId xmlns:a16="http://schemas.microsoft.com/office/drawing/2014/main" id="{D9790294-5604-4CDB-B56F-B9DBCC90A229}"/>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 name="Freeform 310">
              <a:extLst>
                <a:ext uri="{FF2B5EF4-FFF2-40B4-BE49-F238E27FC236}">
                  <a16:creationId xmlns:a16="http://schemas.microsoft.com/office/drawing/2014/main" id="{E9075BF2-6949-460E-9769-90E33D8743A6}"/>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6" name="Freeform 429">
              <a:extLst>
                <a:ext uri="{FF2B5EF4-FFF2-40B4-BE49-F238E27FC236}">
                  <a16:creationId xmlns:a16="http://schemas.microsoft.com/office/drawing/2014/main" id="{193FFDF0-AEC9-45A4-B1B4-02DB48609006}"/>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 name="Freeform 430">
              <a:extLst>
                <a:ext uri="{FF2B5EF4-FFF2-40B4-BE49-F238E27FC236}">
                  <a16:creationId xmlns:a16="http://schemas.microsoft.com/office/drawing/2014/main" id="{55332502-2494-40DE-88F2-F8CC3405A614}"/>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 name="Freeform 431">
              <a:extLst>
                <a:ext uri="{FF2B5EF4-FFF2-40B4-BE49-F238E27FC236}">
                  <a16:creationId xmlns:a16="http://schemas.microsoft.com/office/drawing/2014/main" id="{BBE67D31-5CA8-4794-9B86-F6832473AE5D}"/>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 name="Freeform 432">
              <a:extLst>
                <a:ext uri="{FF2B5EF4-FFF2-40B4-BE49-F238E27FC236}">
                  <a16:creationId xmlns:a16="http://schemas.microsoft.com/office/drawing/2014/main" id="{20F9B693-638B-4A14-B333-1DDD99B13562}"/>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 name="Freeform 433">
              <a:extLst>
                <a:ext uri="{FF2B5EF4-FFF2-40B4-BE49-F238E27FC236}">
                  <a16:creationId xmlns:a16="http://schemas.microsoft.com/office/drawing/2014/main" id="{90010D1D-EE83-48E8-AC00-F32979C44B8C}"/>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 name="Freeform 434">
              <a:extLst>
                <a:ext uri="{FF2B5EF4-FFF2-40B4-BE49-F238E27FC236}">
                  <a16:creationId xmlns:a16="http://schemas.microsoft.com/office/drawing/2014/main" id="{4479CFCB-5D67-4A83-8BA5-7E7FB99E5EB8}"/>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 name="Freeform 435">
              <a:extLst>
                <a:ext uri="{FF2B5EF4-FFF2-40B4-BE49-F238E27FC236}">
                  <a16:creationId xmlns:a16="http://schemas.microsoft.com/office/drawing/2014/main" id="{BD08C2D6-2BAD-4B0D-8405-F0A388172929}"/>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 name="Freeform 436">
              <a:extLst>
                <a:ext uri="{FF2B5EF4-FFF2-40B4-BE49-F238E27FC236}">
                  <a16:creationId xmlns:a16="http://schemas.microsoft.com/office/drawing/2014/main" id="{E6EF350A-8EC4-4ED2-9A8E-C2020CD43CD0}"/>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 name="Freeform 437">
              <a:extLst>
                <a:ext uri="{FF2B5EF4-FFF2-40B4-BE49-F238E27FC236}">
                  <a16:creationId xmlns:a16="http://schemas.microsoft.com/office/drawing/2014/main" id="{4ADEF3AA-3C0F-4881-9A46-3592A70CFB1F}"/>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 name="Freeform 438">
              <a:extLst>
                <a:ext uri="{FF2B5EF4-FFF2-40B4-BE49-F238E27FC236}">
                  <a16:creationId xmlns:a16="http://schemas.microsoft.com/office/drawing/2014/main" id="{EFE51E10-704A-4C5A-B2F4-9386CEE1426C}"/>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 name="Freeform 439">
              <a:extLst>
                <a:ext uri="{FF2B5EF4-FFF2-40B4-BE49-F238E27FC236}">
                  <a16:creationId xmlns:a16="http://schemas.microsoft.com/office/drawing/2014/main" id="{1933A8F4-84F0-4B2D-B206-F66711C46A1B}"/>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 name="Freeform 292">
              <a:extLst>
                <a:ext uri="{FF2B5EF4-FFF2-40B4-BE49-F238E27FC236}">
                  <a16:creationId xmlns:a16="http://schemas.microsoft.com/office/drawing/2014/main" id="{F5B27285-2E30-4E08-9113-6F496BBD89DA}"/>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8" name="Group 37">
            <a:extLst>
              <a:ext uri="{FF2B5EF4-FFF2-40B4-BE49-F238E27FC236}">
                <a16:creationId xmlns:a16="http://schemas.microsoft.com/office/drawing/2014/main" id="{A3534BCF-3C3A-4875-B8B9-6D2F96020638}"/>
              </a:ext>
            </a:extLst>
          </p:cNvPr>
          <p:cNvGrpSpPr/>
          <p:nvPr>
            <p:custDataLst>
              <p:tags r:id="rId2"/>
            </p:custDataLst>
          </p:nvPr>
        </p:nvGrpSpPr>
        <p:grpSpPr>
          <a:xfrm>
            <a:off x="1556565" y="3577910"/>
            <a:ext cx="1627917" cy="2189567"/>
            <a:chOff x="1550984" y="3686221"/>
            <a:chExt cx="1679573" cy="2259044"/>
          </a:xfrm>
          <a:solidFill>
            <a:schemeClr val="accent1">
              <a:lumMod val="60000"/>
              <a:lumOff val="40000"/>
            </a:schemeClr>
          </a:solidFill>
        </p:grpSpPr>
        <p:sp>
          <p:nvSpPr>
            <p:cNvPr id="39" name="Freeform 274">
              <a:extLst>
                <a:ext uri="{FF2B5EF4-FFF2-40B4-BE49-F238E27FC236}">
                  <a16:creationId xmlns:a16="http://schemas.microsoft.com/office/drawing/2014/main" id="{86D8D184-B2A5-4284-9F59-143427112CB4}"/>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 name="Freeform 278">
              <a:extLst>
                <a:ext uri="{FF2B5EF4-FFF2-40B4-BE49-F238E27FC236}">
                  <a16:creationId xmlns:a16="http://schemas.microsoft.com/office/drawing/2014/main" id="{4F640D75-69B3-4F06-882D-C0C6904CB530}"/>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 name="Freeform 285">
              <a:extLst>
                <a:ext uri="{FF2B5EF4-FFF2-40B4-BE49-F238E27FC236}">
                  <a16:creationId xmlns:a16="http://schemas.microsoft.com/office/drawing/2014/main" id="{E4EC8B4D-F067-44C1-BD80-C8E9B92E4A38}"/>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 name="Freeform 286">
              <a:extLst>
                <a:ext uri="{FF2B5EF4-FFF2-40B4-BE49-F238E27FC236}">
                  <a16:creationId xmlns:a16="http://schemas.microsoft.com/office/drawing/2014/main" id="{D0F1197B-561C-411F-8625-FAE997A6B828}"/>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 name="Freeform 287">
              <a:extLst>
                <a:ext uri="{FF2B5EF4-FFF2-40B4-BE49-F238E27FC236}">
                  <a16:creationId xmlns:a16="http://schemas.microsoft.com/office/drawing/2014/main" id="{124BD3DC-8979-4324-89AF-CAC26CED5AC0}"/>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 name="Freeform 312">
              <a:extLst>
                <a:ext uri="{FF2B5EF4-FFF2-40B4-BE49-F238E27FC236}">
                  <a16:creationId xmlns:a16="http://schemas.microsoft.com/office/drawing/2014/main" id="{909A2771-3022-4628-A7C8-4F45B1502215}"/>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 name="Freeform 313">
              <a:extLst>
                <a:ext uri="{FF2B5EF4-FFF2-40B4-BE49-F238E27FC236}">
                  <a16:creationId xmlns:a16="http://schemas.microsoft.com/office/drawing/2014/main" id="{94CD899A-551B-4251-AC94-088D33E54B05}"/>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 name="Freeform 314">
              <a:extLst>
                <a:ext uri="{FF2B5EF4-FFF2-40B4-BE49-F238E27FC236}">
                  <a16:creationId xmlns:a16="http://schemas.microsoft.com/office/drawing/2014/main" id="{647BC2CC-B854-4BAA-8C6C-88EE34380359}"/>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 name="Freeform 318">
              <a:extLst>
                <a:ext uri="{FF2B5EF4-FFF2-40B4-BE49-F238E27FC236}">
                  <a16:creationId xmlns:a16="http://schemas.microsoft.com/office/drawing/2014/main" id="{DA0DF415-38FA-4D95-8507-59392BFF2632}"/>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 name="Freeform 319">
              <a:extLst>
                <a:ext uri="{FF2B5EF4-FFF2-40B4-BE49-F238E27FC236}">
                  <a16:creationId xmlns:a16="http://schemas.microsoft.com/office/drawing/2014/main" id="{BCF4F904-EF19-4F95-B448-EED4EB3F35F3}"/>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 name="Freeform 320">
              <a:extLst>
                <a:ext uri="{FF2B5EF4-FFF2-40B4-BE49-F238E27FC236}">
                  <a16:creationId xmlns:a16="http://schemas.microsoft.com/office/drawing/2014/main" id="{ED3BAE8E-250C-493B-9C96-E2684A63E2C4}"/>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 name="Freeform 325">
              <a:extLst>
                <a:ext uri="{FF2B5EF4-FFF2-40B4-BE49-F238E27FC236}">
                  <a16:creationId xmlns:a16="http://schemas.microsoft.com/office/drawing/2014/main" id="{EC0A74C0-9215-4DF8-A405-F8DEBD97E795}"/>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 name="Freeform 326">
              <a:extLst>
                <a:ext uri="{FF2B5EF4-FFF2-40B4-BE49-F238E27FC236}">
                  <a16:creationId xmlns:a16="http://schemas.microsoft.com/office/drawing/2014/main" id="{FA1D2A6A-7B7F-4E31-ADFC-22D3F11C5863}"/>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 name="Freeform 327">
              <a:extLst>
                <a:ext uri="{FF2B5EF4-FFF2-40B4-BE49-F238E27FC236}">
                  <a16:creationId xmlns:a16="http://schemas.microsoft.com/office/drawing/2014/main" id="{7AB59121-074B-47AF-8B4E-D99F42865F1D}"/>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3" name="Freeform 328">
              <a:extLst>
                <a:ext uri="{FF2B5EF4-FFF2-40B4-BE49-F238E27FC236}">
                  <a16:creationId xmlns:a16="http://schemas.microsoft.com/office/drawing/2014/main" id="{2F040A83-D6B9-4D3C-8CD7-2D3259DC108A}"/>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4" name="Freeform 329">
              <a:extLst>
                <a:ext uri="{FF2B5EF4-FFF2-40B4-BE49-F238E27FC236}">
                  <a16:creationId xmlns:a16="http://schemas.microsoft.com/office/drawing/2014/main" id="{637B5F07-D9D3-4E8B-9540-6761699F4B14}"/>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5" name="Freeform 333">
              <a:extLst>
                <a:ext uri="{FF2B5EF4-FFF2-40B4-BE49-F238E27FC236}">
                  <a16:creationId xmlns:a16="http://schemas.microsoft.com/office/drawing/2014/main" id="{E7C1EAC4-54DC-41A3-BC67-92A09D8C5FC3}"/>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6" name="Freeform 338">
              <a:extLst>
                <a:ext uri="{FF2B5EF4-FFF2-40B4-BE49-F238E27FC236}">
                  <a16:creationId xmlns:a16="http://schemas.microsoft.com/office/drawing/2014/main" id="{D529FAFF-7B94-4CD1-9C0E-45F3C4852119}"/>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7" name="Freeform 339">
              <a:extLst>
                <a:ext uri="{FF2B5EF4-FFF2-40B4-BE49-F238E27FC236}">
                  <a16:creationId xmlns:a16="http://schemas.microsoft.com/office/drawing/2014/main" id="{BBD54179-F3BD-426D-AAD2-2D2A0C99754A}"/>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8" name="Freeform 340">
              <a:extLst>
                <a:ext uri="{FF2B5EF4-FFF2-40B4-BE49-F238E27FC236}">
                  <a16:creationId xmlns:a16="http://schemas.microsoft.com/office/drawing/2014/main" id="{F5EABA10-B0CD-4C62-BB6A-E829D826E46E}"/>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9" name="Freeform 341">
              <a:extLst>
                <a:ext uri="{FF2B5EF4-FFF2-40B4-BE49-F238E27FC236}">
                  <a16:creationId xmlns:a16="http://schemas.microsoft.com/office/drawing/2014/main" id="{11F7ED52-E512-43F2-AF51-06438C6EB0DC}"/>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0" name="Freeform 370">
              <a:extLst>
                <a:ext uri="{FF2B5EF4-FFF2-40B4-BE49-F238E27FC236}">
                  <a16:creationId xmlns:a16="http://schemas.microsoft.com/office/drawing/2014/main" id="{2E187441-8054-4AA5-867D-EE891D302E7C}"/>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1" name="Freeform 377">
              <a:extLst>
                <a:ext uri="{FF2B5EF4-FFF2-40B4-BE49-F238E27FC236}">
                  <a16:creationId xmlns:a16="http://schemas.microsoft.com/office/drawing/2014/main" id="{F37D92CB-CE36-4EBA-9DCD-F6CF669BCBE5}"/>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2" name="Freeform 380">
              <a:extLst>
                <a:ext uri="{FF2B5EF4-FFF2-40B4-BE49-F238E27FC236}">
                  <a16:creationId xmlns:a16="http://schemas.microsoft.com/office/drawing/2014/main" id="{7FDAA28F-09EF-43D9-B4BA-1A0A90DBC6EE}"/>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3" name="Freeform 384">
              <a:extLst>
                <a:ext uri="{FF2B5EF4-FFF2-40B4-BE49-F238E27FC236}">
                  <a16:creationId xmlns:a16="http://schemas.microsoft.com/office/drawing/2014/main" id="{75FC3A51-B0EC-4E8F-902F-ACF71095D679}"/>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4" name="Freeform 385">
              <a:extLst>
                <a:ext uri="{FF2B5EF4-FFF2-40B4-BE49-F238E27FC236}">
                  <a16:creationId xmlns:a16="http://schemas.microsoft.com/office/drawing/2014/main" id="{A241360C-5D77-4E1F-BA78-B77F2D1CC2FC}"/>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5" name="Freeform 411">
              <a:extLst>
                <a:ext uri="{FF2B5EF4-FFF2-40B4-BE49-F238E27FC236}">
                  <a16:creationId xmlns:a16="http://schemas.microsoft.com/office/drawing/2014/main" id="{1BDB794A-C805-431D-9F57-3A84391861A5}"/>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6" name="Freeform 419">
              <a:extLst>
                <a:ext uri="{FF2B5EF4-FFF2-40B4-BE49-F238E27FC236}">
                  <a16:creationId xmlns:a16="http://schemas.microsoft.com/office/drawing/2014/main" id="{82CE4027-3F37-4C98-9E0B-9B7F3293E10A}"/>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7" name="Freeform 441">
              <a:extLst>
                <a:ext uri="{FF2B5EF4-FFF2-40B4-BE49-F238E27FC236}">
                  <a16:creationId xmlns:a16="http://schemas.microsoft.com/office/drawing/2014/main" id="{FBBCF29A-1287-4403-A034-526A73C14EF1}"/>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8" name="Freeform 442">
              <a:extLst>
                <a:ext uri="{FF2B5EF4-FFF2-40B4-BE49-F238E27FC236}">
                  <a16:creationId xmlns:a16="http://schemas.microsoft.com/office/drawing/2014/main" id="{EB739713-047E-4480-B84E-056636CD37CB}"/>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9" name="Freeform 521">
              <a:extLst>
                <a:ext uri="{FF2B5EF4-FFF2-40B4-BE49-F238E27FC236}">
                  <a16:creationId xmlns:a16="http://schemas.microsoft.com/office/drawing/2014/main" id="{46172462-DA86-40BD-8457-D1EA78DBDCDD}"/>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0" name="Freeform 522">
              <a:extLst>
                <a:ext uri="{FF2B5EF4-FFF2-40B4-BE49-F238E27FC236}">
                  <a16:creationId xmlns:a16="http://schemas.microsoft.com/office/drawing/2014/main" id="{01BE7BDE-C737-4A10-B14D-D81B0959DC18}"/>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1" name="Freeform 523">
              <a:extLst>
                <a:ext uri="{FF2B5EF4-FFF2-40B4-BE49-F238E27FC236}">
                  <a16:creationId xmlns:a16="http://schemas.microsoft.com/office/drawing/2014/main" id="{CC324FA1-DE5D-404E-87AB-8C1A0A7A4F06}"/>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2" name="Freeform 524">
              <a:extLst>
                <a:ext uri="{FF2B5EF4-FFF2-40B4-BE49-F238E27FC236}">
                  <a16:creationId xmlns:a16="http://schemas.microsoft.com/office/drawing/2014/main" id="{B72E819F-9B85-462B-84B6-0B93B359C4C1}"/>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3" name="Freeform 525">
              <a:extLst>
                <a:ext uri="{FF2B5EF4-FFF2-40B4-BE49-F238E27FC236}">
                  <a16:creationId xmlns:a16="http://schemas.microsoft.com/office/drawing/2014/main" id="{76841F4A-9921-42AA-B6D8-DF11173FCFB1}"/>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4" name="Freeform 526">
              <a:extLst>
                <a:ext uri="{FF2B5EF4-FFF2-40B4-BE49-F238E27FC236}">
                  <a16:creationId xmlns:a16="http://schemas.microsoft.com/office/drawing/2014/main" id="{C5BDB7C4-8048-476F-ACC4-E724EFA5FE46}"/>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5" name="Freeform 527">
              <a:extLst>
                <a:ext uri="{FF2B5EF4-FFF2-40B4-BE49-F238E27FC236}">
                  <a16:creationId xmlns:a16="http://schemas.microsoft.com/office/drawing/2014/main" id="{C1A70EC7-4C86-4BE1-8298-F7ABD66B9FDE}"/>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76" name="Group 75">
            <a:extLst>
              <a:ext uri="{FF2B5EF4-FFF2-40B4-BE49-F238E27FC236}">
                <a16:creationId xmlns:a16="http://schemas.microsoft.com/office/drawing/2014/main" id="{BFE6838F-39F3-4C4B-A179-0B550EAF4FB4}"/>
              </a:ext>
            </a:extLst>
          </p:cNvPr>
          <p:cNvGrpSpPr/>
          <p:nvPr>
            <p:custDataLst>
              <p:tags r:id="rId3"/>
            </p:custDataLst>
          </p:nvPr>
        </p:nvGrpSpPr>
        <p:grpSpPr>
          <a:xfrm>
            <a:off x="2428993" y="1765354"/>
            <a:ext cx="2135679" cy="1763318"/>
            <a:chOff x="2451100" y="1816154"/>
            <a:chExt cx="2203451" cy="1819274"/>
          </a:xfrm>
          <a:solidFill>
            <a:schemeClr val="accent1">
              <a:lumMod val="20000"/>
              <a:lumOff val="80000"/>
            </a:schemeClr>
          </a:solidFill>
        </p:grpSpPr>
        <p:sp>
          <p:nvSpPr>
            <p:cNvPr id="77" name="Freeform 281">
              <a:extLst>
                <a:ext uri="{FF2B5EF4-FFF2-40B4-BE49-F238E27FC236}">
                  <a16:creationId xmlns:a16="http://schemas.microsoft.com/office/drawing/2014/main" id="{12AFDC09-41E5-4720-B5CE-DF00584FB05C}"/>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8" name="Freeform 283">
              <a:extLst>
                <a:ext uri="{FF2B5EF4-FFF2-40B4-BE49-F238E27FC236}">
                  <a16:creationId xmlns:a16="http://schemas.microsoft.com/office/drawing/2014/main" id="{D63275D1-0918-4C15-B925-251ECB895607}"/>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9" name="Freeform 322">
              <a:extLst>
                <a:ext uri="{FF2B5EF4-FFF2-40B4-BE49-F238E27FC236}">
                  <a16:creationId xmlns:a16="http://schemas.microsoft.com/office/drawing/2014/main" id="{CAFCFAD6-14F0-47B1-A598-82ACF9B74ECF}"/>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0" name="Freeform 323">
              <a:extLst>
                <a:ext uri="{FF2B5EF4-FFF2-40B4-BE49-F238E27FC236}">
                  <a16:creationId xmlns:a16="http://schemas.microsoft.com/office/drawing/2014/main" id="{1B7B5EF0-FDEA-48FB-97BC-D061198EDF40}"/>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1" name="Freeform 324">
              <a:extLst>
                <a:ext uri="{FF2B5EF4-FFF2-40B4-BE49-F238E27FC236}">
                  <a16:creationId xmlns:a16="http://schemas.microsoft.com/office/drawing/2014/main" id="{40623691-7DCE-4EA5-98FB-90D18BB4702B}"/>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2" name="Freeform 330">
              <a:extLst>
                <a:ext uri="{FF2B5EF4-FFF2-40B4-BE49-F238E27FC236}">
                  <a16:creationId xmlns:a16="http://schemas.microsoft.com/office/drawing/2014/main" id="{5031AE47-747B-4D4E-AECE-90C990104AEB}"/>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3" name="Freeform 331">
              <a:extLst>
                <a:ext uri="{FF2B5EF4-FFF2-40B4-BE49-F238E27FC236}">
                  <a16:creationId xmlns:a16="http://schemas.microsoft.com/office/drawing/2014/main" id="{C6361D09-2BFF-47C1-B863-3D7F56304886}"/>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4" name="Freeform 332">
              <a:extLst>
                <a:ext uri="{FF2B5EF4-FFF2-40B4-BE49-F238E27FC236}">
                  <a16:creationId xmlns:a16="http://schemas.microsoft.com/office/drawing/2014/main" id="{749AF86F-37C7-46CD-AECC-58F10DF55D98}"/>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5" name="Freeform 334">
              <a:extLst>
                <a:ext uri="{FF2B5EF4-FFF2-40B4-BE49-F238E27FC236}">
                  <a16:creationId xmlns:a16="http://schemas.microsoft.com/office/drawing/2014/main" id="{D6654181-45F5-40C6-AFFD-49C7E60041D9}"/>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6" name="Freeform 335">
              <a:extLst>
                <a:ext uri="{FF2B5EF4-FFF2-40B4-BE49-F238E27FC236}">
                  <a16:creationId xmlns:a16="http://schemas.microsoft.com/office/drawing/2014/main" id="{E60BCA3B-5A35-4C34-BF74-B873EB53A971}"/>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7" name="Freeform 336">
              <a:extLst>
                <a:ext uri="{FF2B5EF4-FFF2-40B4-BE49-F238E27FC236}">
                  <a16:creationId xmlns:a16="http://schemas.microsoft.com/office/drawing/2014/main" id="{A639DDBC-E980-4330-A80E-CEB1E5C3D9CD}"/>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8" name="Freeform 337">
              <a:extLst>
                <a:ext uri="{FF2B5EF4-FFF2-40B4-BE49-F238E27FC236}">
                  <a16:creationId xmlns:a16="http://schemas.microsoft.com/office/drawing/2014/main" id="{C3418DFE-B938-4B4F-B0F8-677DEAC4982F}"/>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9" name="Freeform 343">
              <a:extLst>
                <a:ext uri="{FF2B5EF4-FFF2-40B4-BE49-F238E27FC236}">
                  <a16:creationId xmlns:a16="http://schemas.microsoft.com/office/drawing/2014/main" id="{AED4BACF-059F-4D23-8C48-EB05B4A558CB}"/>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0" name="Freeform 357">
              <a:extLst>
                <a:ext uri="{FF2B5EF4-FFF2-40B4-BE49-F238E27FC236}">
                  <a16:creationId xmlns:a16="http://schemas.microsoft.com/office/drawing/2014/main" id="{5F64EC5F-F662-41E2-82BF-2EEC24FE5F99}"/>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1" name="Freeform 358">
              <a:extLst>
                <a:ext uri="{FF2B5EF4-FFF2-40B4-BE49-F238E27FC236}">
                  <a16:creationId xmlns:a16="http://schemas.microsoft.com/office/drawing/2014/main" id="{A4F4EC43-658B-4998-A407-A15475556C29}"/>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2" name="Freeform 359">
              <a:extLst>
                <a:ext uri="{FF2B5EF4-FFF2-40B4-BE49-F238E27FC236}">
                  <a16:creationId xmlns:a16="http://schemas.microsoft.com/office/drawing/2014/main" id="{76201E91-D638-4E86-8E2F-883313A73951}"/>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3" name="Freeform 367">
              <a:extLst>
                <a:ext uri="{FF2B5EF4-FFF2-40B4-BE49-F238E27FC236}">
                  <a16:creationId xmlns:a16="http://schemas.microsoft.com/office/drawing/2014/main" id="{1BF23360-3984-4273-AE73-C69B798CEDAE}"/>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4" name="Freeform 374">
              <a:extLst>
                <a:ext uri="{FF2B5EF4-FFF2-40B4-BE49-F238E27FC236}">
                  <a16:creationId xmlns:a16="http://schemas.microsoft.com/office/drawing/2014/main" id="{AD83B830-ECBD-4D7B-B92A-7889EE4F8C1A}"/>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5" name="Freeform 378">
              <a:extLst>
                <a:ext uri="{FF2B5EF4-FFF2-40B4-BE49-F238E27FC236}">
                  <a16:creationId xmlns:a16="http://schemas.microsoft.com/office/drawing/2014/main" id="{5B53B295-1BB9-4BD2-9548-EA24AEBE5188}"/>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6" name="Freeform 393">
              <a:extLst>
                <a:ext uri="{FF2B5EF4-FFF2-40B4-BE49-F238E27FC236}">
                  <a16:creationId xmlns:a16="http://schemas.microsoft.com/office/drawing/2014/main" id="{900AF52B-D797-4F44-BAF5-7FC440074284}"/>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7" name="Freeform 410">
              <a:extLst>
                <a:ext uri="{FF2B5EF4-FFF2-40B4-BE49-F238E27FC236}">
                  <a16:creationId xmlns:a16="http://schemas.microsoft.com/office/drawing/2014/main" id="{9E0A3AA0-AA43-4DDC-B7C3-5122557990FD}"/>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8" name="Freeform 412">
              <a:extLst>
                <a:ext uri="{FF2B5EF4-FFF2-40B4-BE49-F238E27FC236}">
                  <a16:creationId xmlns:a16="http://schemas.microsoft.com/office/drawing/2014/main" id="{E42A78D3-E735-48C8-AAAE-9CE063966584}"/>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9" name="Freeform 413">
              <a:extLst>
                <a:ext uri="{FF2B5EF4-FFF2-40B4-BE49-F238E27FC236}">
                  <a16:creationId xmlns:a16="http://schemas.microsoft.com/office/drawing/2014/main" id="{D576CB27-DF62-4730-B49F-EF3E631396A3}"/>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0" name="Freeform 414">
              <a:extLst>
                <a:ext uri="{FF2B5EF4-FFF2-40B4-BE49-F238E27FC236}">
                  <a16:creationId xmlns:a16="http://schemas.microsoft.com/office/drawing/2014/main" id="{05BC9CD5-BDDE-437E-9042-D8E6A73DF0DA}"/>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1" name="Freeform 415">
              <a:extLst>
                <a:ext uri="{FF2B5EF4-FFF2-40B4-BE49-F238E27FC236}">
                  <a16:creationId xmlns:a16="http://schemas.microsoft.com/office/drawing/2014/main" id="{B37F7DAB-696F-4E82-9013-D3FEB9F60E81}"/>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2" name="Freeform 416">
              <a:extLst>
                <a:ext uri="{FF2B5EF4-FFF2-40B4-BE49-F238E27FC236}">
                  <a16:creationId xmlns:a16="http://schemas.microsoft.com/office/drawing/2014/main" id="{7D43D6EB-8976-4BC3-86E4-DD930001587E}"/>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3" name="Freeform 424">
              <a:extLst>
                <a:ext uri="{FF2B5EF4-FFF2-40B4-BE49-F238E27FC236}">
                  <a16:creationId xmlns:a16="http://schemas.microsoft.com/office/drawing/2014/main" id="{7A1D7693-F6F9-49A1-805E-19439529E51A}"/>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4" name="Freeform 425">
              <a:extLst>
                <a:ext uri="{FF2B5EF4-FFF2-40B4-BE49-F238E27FC236}">
                  <a16:creationId xmlns:a16="http://schemas.microsoft.com/office/drawing/2014/main" id="{309B2DC7-F9C5-4B87-AD33-6512ED588D1F}"/>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5" name="Freeform 426">
              <a:extLst>
                <a:ext uri="{FF2B5EF4-FFF2-40B4-BE49-F238E27FC236}">
                  <a16:creationId xmlns:a16="http://schemas.microsoft.com/office/drawing/2014/main" id="{F935F78C-E6DA-485B-BACB-471B8F6BE569}"/>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6" name="Freeform 427">
              <a:extLst>
                <a:ext uri="{FF2B5EF4-FFF2-40B4-BE49-F238E27FC236}">
                  <a16:creationId xmlns:a16="http://schemas.microsoft.com/office/drawing/2014/main" id="{003770D1-548C-45F9-808F-7EE46EDEE266}"/>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7" name="Freeform 428">
              <a:extLst>
                <a:ext uri="{FF2B5EF4-FFF2-40B4-BE49-F238E27FC236}">
                  <a16:creationId xmlns:a16="http://schemas.microsoft.com/office/drawing/2014/main" id="{25A40D83-3782-472C-9769-4418AF69186D}"/>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8" name="Freeform 456">
              <a:extLst>
                <a:ext uri="{FF2B5EF4-FFF2-40B4-BE49-F238E27FC236}">
                  <a16:creationId xmlns:a16="http://schemas.microsoft.com/office/drawing/2014/main" id="{6022BACB-9EEB-4609-B44E-ED8443ABAA48}"/>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09" name="Group 108">
            <a:extLst>
              <a:ext uri="{FF2B5EF4-FFF2-40B4-BE49-F238E27FC236}">
                <a16:creationId xmlns:a16="http://schemas.microsoft.com/office/drawing/2014/main" id="{6FAA1CFC-D8C8-47B1-8922-EE513197B0E1}"/>
              </a:ext>
            </a:extLst>
          </p:cNvPr>
          <p:cNvGrpSpPr/>
          <p:nvPr>
            <p:custDataLst>
              <p:tags r:id="rId4"/>
            </p:custDataLst>
          </p:nvPr>
        </p:nvGrpSpPr>
        <p:grpSpPr>
          <a:xfrm>
            <a:off x="4115378" y="1885370"/>
            <a:ext cx="3538948" cy="1606373"/>
            <a:chOff x="4191000" y="1939979"/>
            <a:chExt cx="3651251" cy="1657349"/>
          </a:xfrm>
          <a:solidFill>
            <a:schemeClr val="accent5">
              <a:lumMod val="75000"/>
            </a:schemeClr>
          </a:solidFill>
        </p:grpSpPr>
        <p:sp>
          <p:nvSpPr>
            <p:cNvPr id="110" name="Freeform 276">
              <a:extLst>
                <a:ext uri="{FF2B5EF4-FFF2-40B4-BE49-F238E27FC236}">
                  <a16:creationId xmlns:a16="http://schemas.microsoft.com/office/drawing/2014/main" id="{A8902252-2C1D-4806-9B21-2EB7AC869623}"/>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1" name="Freeform 289">
              <a:extLst>
                <a:ext uri="{FF2B5EF4-FFF2-40B4-BE49-F238E27FC236}">
                  <a16:creationId xmlns:a16="http://schemas.microsoft.com/office/drawing/2014/main" id="{92CD60AB-4B70-4C5F-B89F-E3A451F56990}"/>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2" name="Freeform 321">
              <a:extLst>
                <a:ext uri="{FF2B5EF4-FFF2-40B4-BE49-F238E27FC236}">
                  <a16:creationId xmlns:a16="http://schemas.microsoft.com/office/drawing/2014/main" id="{D18B0DF4-E25C-4A3A-993D-D6CFDC220D20}"/>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3" name="Freeform 342">
              <a:extLst>
                <a:ext uri="{FF2B5EF4-FFF2-40B4-BE49-F238E27FC236}">
                  <a16:creationId xmlns:a16="http://schemas.microsoft.com/office/drawing/2014/main" id="{31C2E83B-D0B6-4B86-9C51-E7D0CE3F63FC}"/>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4" name="Freeform 392">
              <a:extLst>
                <a:ext uri="{FF2B5EF4-FFF2-40B4-BE49-F238E27FC236}">
                  <a16:creationId xmlns:a16="http://schemas.microsoft.com/office/drawing/2014/main" id="{01ECC2B4-5838-47EA-9EEF-85D97FC1AEEA}"/>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5" name="Freeform 394">
              <a:extLst>
                <a:ext uri="{FF2B5EF4-FFF2-40B4-BE49-F238E27FC236}">
                  <a16:creationId xmlns:a16="http://schemas.microsoft.com/office/drawing/2014/main" id="{4D08080C-0A89-4111-8C24-03487801477A}"/>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6" name="Freeform 397">
              <a:extLst>
                <a:ext uri="{FF2B5EF4-FFF2-40B4-BE49-F238E27FC236}">
                  <a16:creationId xmlns:a16="http://schemas.microsoft.com/office/drawing/2014/main" id="{94A5696B-3840-4068-B560-773D44AD1A6B}"/>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7" name="Freeform 398">
              <a:extLst>
                <a:ext uri="{FF2B5EF4-FFF2-40B4-BE49-F238E27FC236}">
                  <a16:creationId xmlns:a16="http://schemas.microsoft.com/office/drawing/2014/main" id="{0D978903-16E4-4FDC-86C1-FDA844D3BC00}"/>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8" name="Freeform 399">
              <a:extLst>
                <a:ext uri="{FF2B5EF4-FFF2-40B4-BE49-F238E27FC236}">
                  <a16:creationId xmlns:a16="http://schemas.microsoft.com/office/drawing/2014/main" id="{B648887B-55E3-4031-9682-7369838598CD}"/>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9" name="Freeform 400">
              <a:extLst>
                <a:ext uri="{FF2B5EF4-FFF2-40B4-BE49-F238E27FC236}">
                  <a16:creationId xmlns:a16="http://schemas.microsoft.com/office/drawing/2014/main" id="{3530F4F4-C196-4783-BF86-00C4E20D3303}"/>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0" name="Freeform 401">
              <a:extLst>
                <a:ext uri="{FF2B5EF4-FFF2-40B4-BE49-F238E27FC236}">
                  <a16:creationId xmlns:a16="http://schemas.microsoft.com/office/drawing/2014/main" id="{B3F8E332-2D83-40DA-B738-4C64F6903E56}"/>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1" name="Freeform 402">
              <a:extLst>
                <a:ext uri="{FF2B5EF4-FFF2-40B4-BE49-F238E27FC236}">
                  <a16:creationId xmlns:a16="http://schemas.microsoft.com/office/drawing/2014/main" id="{AF721931-7EE0-4902-BA09-16D0629E7EFE}"/>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2" name="Freeform 403">
              <a:extLst>
                <a:ext uri="{FF2B5EF4-FFF2-40B4-BE49-F238E27FC236}">
                  <a16:creationId xmlns:a16="http://schemas.microsoft.com/office/drawing/2014/main" id="{7EB0D7BD-7230-4062-8292-5951BF40923A}"/>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3" name="Freeform 404">
              <a:extLst>
                <a:ext uri="{FF2B5EF4-FFF2-40B4-BE49-F238E27FC236}">
                  <a16:creationId xmlns:a16="http://schemas.microsoft.com/office/drawing/2014/main" id="{1D2271D3-FBE4-41EC-98C2-1B5A71B89B61}"/>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4" name="Freeform 405">
              <a:extLst>
                <a:ext uri="{FF2B5EF4-FFF2-40B4-BE49-F238E27FC236}">
                  <a16:creationId xmlns:a16="http://schemas.microsoft.com/office/drawing/2014/main" id="{124253BC-857A-4790-A1DE-44C54AF6D1D9}"/>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5" name="Freeform 406">
              <a:extLst>
                <a:ext uri="{FF2B5EF4-FFF2-40B4-BE49-F238E27FC236}">
                  <a16:creationId xmlns:a16="http://schemas.microsoft.com/office/drawing/2014/main" id="{6F8AD75A-DC6A-4247-9D03-3F928D2CB1D0}"/>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6" name="Freeform 407">
              <a:extLst>
                <a:ext uri="{FF2B5EF4-FFF2-40B4-BE49-F238E27FC236}">
                  <a16:creationId xmlns:a16="http://schemas.microsoft.com/office/drawing/2014/main" id="{FAFAC4F0-01AF-4665-AF07-A91864C64E41}"/>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7" name="Freeform 408">
              <a:extLst>
                <a:ext uri="{FF2B5EF4-FFF2-40B4-BE49-F238E27FC236}">
                  <a16:creationId xmlns:a16="http://schemas.microsoft.com/office/drawing/2014/main" id="{4FD53A55-4BD0-478B-A7D7-13FD67EEACE3}"/>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8" name="Freeform 409">
              <a:extLst>
                <a:ext uri="{FF2B5EF4-FFF2-40B4-BE49-F238E27FC236}">
                  <a16:creationId xmlns:a16="http://schemas.microsoft.com/office/drawing/2014/main" id="{7D6AF6A0-7E8A-4C33-AA9C-5CAF09E83166}"/>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9" name="Freeform 422">
              <a:extLst>
                <a:ext uri="{FF2B5EF4-FFF2-40B4-BE49-F238E27FC236}">
                  <a16:creationId xmlns:a16="http://schemas.microsoft.com/office/drawing/2014/main" id="{4F298EC6-75E6-4B3E-B118-276211D9E485}"/>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0" name="Freeform 423">
              <a:extLst>
                <a:ext uri="{FF2B5EF4-FFF2-40B4-BE49-F238E27FC236}">
                  <a16:creationId xmlns:a16="http://schemas.microsoft.com/office/drawing/2014/main" id="{DE54BCD1-9ED4-4EFE-B78C-6F677F85C597}"/>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1" name="Freeform 446">
              <a:extLst>
                <a:ext uri="{FF2B5EF4-FFF2-40B4-BE49-F238E27FC236}">
                  <a16:creationId xmlns:a16="http://schemas.microsoft.com/office/drawing/2014/main" id="{5FE73169-80C0-4493-820D-E6F92EB9F00A}"/>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2" name="Freeform 501">
              <a:extLst>
                <a:ext uri="{FF2B5EF4-FFF2-40B4-BE49-F238E27FC236}">
                  <a16:creationId xmlns:a16="http://schemas.microsoft.com/office/drawing/2014/main" id="{3A5D5273-6622-4482-A73D-802DF2948715}"/>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3" name="Freeform 502">
              <a:extLst>
                <a:ext uri="{FF2B5EF4-FFF2-40B4-BE49-F238E27FC236}">
                  <a16:creationId xmlns:a16="http://schemas.microsoft.com/office/drawing/2014/main" id="{3D85A7BE-308F-4C3B-B448-786C37BAABD9}"/>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4" name="Freeform 503">
              <a:extLst>
                <a:ext uri="{FF2B5EF4-FFF2-40B4-BE49-F238E27FC236}">
                  <a16:creationId xmlns:a16="http://schemas.microsoft.com/office/drawing/2014/main" id="{EBEBC590-455F-4561-B7BB-79A33A1D0AE6}"/>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5" name="Freeform 396">
              <a:extLst>
                <a:ext uri="{FF2B5EF4-FFF2-40B4-BE49-F238E27FC236}">
                  <a16:creationId xmlns:a16="http://schemas.microsoft.com/office/drawing/2014/main" id="{1971C706-B033-431F-941A-9359901F3F14}"/>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36" name="Group 135">
            <a:extLst>
              <a:ext uri="{FF2B5EF4-FFF2-40B4-BE49-F238E27FC236}">
                <a16:creationId xmlns:a16="http://schemas.microsoft.com/office/drawing/2014/main" id="{8F390297-8DED-4446-98DD-DDB2319403C7}"/>
              </a:ext>
            </a:extLst>
          </p:cNvPr>
          <p:cNvGrpSpPr/>
          <p:nvPr>
            <p:custDataLst>
              <p:tags r:id="rId5"/>
            </p:custDataLst>
          </p:nvPr>
        </p:nvGrpSpPr>
        <p:grpSpPr>
          <a:xfrm>
            <a:off x="3527606" y="3701004"/>
            <a:ext cx="1366342" cy="1460193"/>
            <a:chOff x="3584599" y="3813250"/>
            <a:chExt cx="1409710" cy="1506538"/>
          </a:xfrm>
          <a:solidFill>
            <a:srgbClr val="C41230">
              <a:lumMod val="50000"/>
            </a:srgbClr>
          </a:solidFill>
        </p:grpSpPr>
        <p:sp>
          <p:nvSpPr>
            <p:cNvPr id="137" name="Freeform 447">
              <a:extLst>
                <a:ext uri="{FF2B5EF4-FFF2-40B4-BE49-F238E27FC236}">
                  <a16:creationId xmlns:a16="http://schemas.microsoft.com/office/drawing/2014/main" id="{18C540BE-561D-4DEF-BA03-C9B45567FC70}"/>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8" name="Freeform 448">
              <a:extLst>
                <a:ext uri="{FF2B5EF4-FFF2-40B4-BE49-F238E27FC236}">
                  <a16:creationId xmlns:a16="http://schemas.microsoft.com/office/drawing/2014/main" id="{B30B96FB-DD85-436D-BFFC-5D74A8425CEE}"/>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9" name="Freeform 449">
              <a:extLst>
                <a:ext uri="{FF2B5EF4-FFF2-40B4-BE49-F238E27FC236}">
                  <a16:creationId xmlns:a16="http://schemas.microsoft.com/office/drawing/2014/main" id="{04B3CC2E-7BCE-4DE0-9CB9-88A46CDDCAC5}"/>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0" name="Freeform 450">
              <a:extLst>
                <a:ext uri="{FF2B5EF4-FFF2-40B4-BE49-F238E27FC236}">
                  <a16:creationId xmlns:a16="http://schemas.microsoft.com/office/drawing/2014/main" id="{EA39B8DC-2BBF-4771-BA29-10B5356F7E49}"/>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1" name="Freeform 451">
              <a:extLst>
                <a:ext uri="{FF2B5EF4-FFF2-40B4-BE49-F238E27FC236}">
                  <a16:creationId xmlns:a16="http://schemas.microsoft.com/office/drawing/2014/main" id="{CCE09696-1911-4264-890C-54ED384948DA}"/>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2" name="Freeform 452">
              <a:extLst>
                <a:ext uri="{FF2B5EF4-FFF2-40B4-BE49-F238E27FC236}">
                  <a16:creationId xmlns:a16="http://schemas.microsoft.com/office/drawing/2014/main" id="{B4B3B913-A84E-46B8-BED1-3360D11AFDFF}"/>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3" name="Freeform 453">
              <a:extLst>
                <a:ext uri="{FF2B5EF4-FFF2-40B4-BE49-F238E27FC236}">
                  <a16:creationId xmlns:a16="http://schemas.microsoft.com/office/drawing/2014/main" id="{5CF46E17-4786-4FDF-BA63-A3B63CAEBD7F}"/>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4" name="Freeform 454">
              <a:extLst>
                <a:ext uri="{FF2B5EF4-FFF2-40B4-BE49-F238E27FC236}">
                  <a16:creationId xmlns:a16="http://schemas.microsoft.com/office/drawing/2014/main" id="{6854D5DC-BF11-4371-8266-D00783356992}"/>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5" name="Freeform 455">
              <a:extLst>
                <a:ext uri="{FF2B5EF4-FFF2-40B4-BE49-F238E27FC236}">
                  <a16:creationId xmlns:a16="http://schemas.microsoft.com/office/drawing/2014/main" id="{57E0869D-E519-4F6F-ADDD-EE7C562E2F36}"/>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6" name="Freeform 457">
              <a:extLst>
                <a:ext uri="{FF2B5EF4-FFF2-40B4-BE49-F238E27FC236}">
                  <a16:creationId xmlns:a16="http://schemas.microsoft.com/office/drawing/2014/main" id="{9A9653B7-5952-49E1-A03F-BDE19D7704FD}"/>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7" name="Freeform 458">
              <a:extLst>
                <a:ext uri="{FF2B5EF4-FFF2-40B4-BE49-F238E27FC236}">
                  <a16:creationId xmlns:a16="http://schemas.microsoft.com/office/drawing/2014/main" id="{08853D2D-99D1-4689-9DFB-AFC21BB61A43}"/>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8" name="Freeform 459">
              <a:extLst>
                <a:ext uri="{FF2B5EF4-FFF2-40B4-BE49-F238E27FC236}">
                  <a16:creationId xmlns:a16="http://schemas.microsoft.com/office/drawing/2014/main" id="{76841226-5503-45C9-A06D-EDA7D4C34152}"/>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9" name="Freeform 460">
              <a:extLst>
                <a:ext uri="{FF2B5EF4-FFF2-40B4-BE49-F238E27FC236}">
                  <a16:creationId xmlns:a16="http://schemas.microsoft.com/office/drawing/2014/main" id="{7601E721-A187-4873-81F0-B246C7BDBE9D}"/>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0" name="Freeform 461">
              <a:extLst>
                <a:ext uri="{FF2B5EF4-FFF2-40B4-BE49-F238E27FC236}">
                  <a16:creationId xmlns:a16="http://schemas.microsoft.com/office/drawing/2014/main" id="{B826ACB6-450C-4474-8EB0-A3E4948AA789}"/>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1" name="Freeform 462">
              <a:extLst>
                <a:ext uri="{FF2B5EF4-FFF2-40B4-BE49-F238E27FC236}">
                  <a16:creationId xmlns:a16="http://schemas.microsoft.com/office/drawing/2014/main" id="{169E2D3A-8630-4276-A414-089851910A1D}"/>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2" name="Freeform 463">
              <a:extLst>
                <a:ext uri="{FF2B5EF4-FFF2-40B4-BE49-F238E27FC236}">
                  <a16:creationId xmlns:a16="http://schemas.microsoft.com/office/drawing/2014/main" id="{AFD3796E-2493-463B-9DF8-37768721CF25}"/>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3" name="Freeform 464">
              <a:extLst>
                <a:ext uri="{FF2B5EF4-FFF2-40B4-BE49-F238E27FC236}">
                  <a16:creationId xmlns:a16="http://schemas.microsoft.com/office/drawing/2014/main" id="{CBDCA951-D04F-48C5-B497-73A3B795083A}"/>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4" name="Freeform 467">
              <a:extLst>
                <a:ext uri="{FF2B5EF4-FFF2-40B4-BE49-F238E27FC236}">
                  <a16:creationId xmlns:a16="http://schemas.microsoft.com/office/drawing/2014/main" id="{F33B0C49-BCEB-4944-8A53-24CB2DD6432B}"/>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5" name="Freeform 469">
              <a:extLst>
                <a:ext uri="{FF2B5EF4-FFF2-40B4-BE49-F238E27FC236}">
                  <a16:creationId xmlns:a16="http://schemas.microsoft.com/office/drawing/2014/main" id="{4706A53D-291B-4910-90D9-CE002CB95064}"/>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6" name="Freeform 472">
              <a:extLst>
                <a:ext uri="{FF2B5EF4-FFF2-40B4-BE49-F238E27FC236}">
                  <a16:creationId xmlns:a16="http://schemas.microsoft.com/office/drawing/2014/main" id="{A5E4B6C2-EF13-43FE-8C74-C42DE72405CD}"/>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7" name="Freeform 474">
              <a:extLst>
                <a:ext uri="{FF2B5EF4-FFF2-40B4-BE49-F238E27FC236}">
                  <a16:creationId xmlns:a16="http://schemas.microsoft.com/office/drawing/2014/main" id="{2E9E971F-77E6-4077-9432-DA4EF539494A}"/>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8" name="Freeform 475">
              <a:extLst>
                <a:ext uri="{FF2B5EF4-FFF2-40B4-BE49-F238E27FC236}">
                  <a16:creationId xmlns:a16="http://schemas.microsoft.com/office/drawing/2014/main" id="{68CF3E17-D848-4C09-B3EF-66C784A44FCD}"/>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9" name="Freeform 476">
              <a:extLst>
                <a:ext uri="{FF2B5EF4-FFF2-40B4-BE49-F238E27FC236}">
                  <a16:creationId xmlns:a16="http://schemas.microsoft.com/office/drawing/2014/main" id="{5FA14592-852B-4FCB-B6BC-70B2FB7F4B63}"/>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0" name="Freeform 477">
              <a:extLst>
                <a:ext uri="{FF2B5EF4-FFF2-40B4-BE49-F238E27FC236}">
                  <a16:creationId xmlns:a16="http://schemas.microsoft.com/office/drawing/2014/main" id="{7ECDF956-2E3C-4679-B316-DB4277DF7646}"/>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1" name="Freeform 479">
              <a:extLst>
                <a:ext uri="{FF2B5EF4-FFF2-40B4-BE49-F238E27FC236}">
                  <a16:creationId xmlns:a16="http://schemas.microsoft.com/office/drawing/2014/main" id="{580234A5-C3EB-420D-B795-A2685B50F2A7}"/>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2" name="Freeform 480">
              <a:extLst>
                <a:ext uri="{FF2B5EF4-FFF2-40B4-BE49-F238E27FC236}">
                  <a16:creationId xmlns:a16="http://schemas.microsoft.com/office/drawing/2014/main" id="{7B4B2CBF-0A9F-49A6-A9CC-04DA806D1ED8}"/>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3" name="Freeform 481">
              <a:extLst>
                <a:ext uri="{FF2B5EF4-FFF2-40B4-BE49-F238E27FC236}">
                  <a16:creationId xmlns:a16="http://schemas.microsoft.com/office/drawing/2014/main" id="{4C969F01-8979-405D-9A6A-8E7F8FAC9D3C}"/>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4" name="Freeform 482">
              <a:extLst>
                <a:ext uri="{FF2B5EF4-FFF2-40B4-BE49-F238E27FC236}">
                  <a16:creationId xmlns:a16="http://schemas.microsoft.com/office/drawing/2014/main" id="{B5306D8F-6674-455A-84C7-17AFCB3DF458}"/>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5" name="Freeform 484">
              <a:extLst>
                <a:ext uri="{FF2B5EF4-FFF2-40B4-BE49-F238E27FC236}">
                  <a16:creationId xmlns:a16="http://schemas.microsoft.com/office/drawing/2014/main" id="{C44F96DC-C93D-4FEB-A238-45C70D7A7CEF}"/>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6" name="Freeform 485">
              <a:extLst>
                <a:ext uri="{FF2B5EF4-FFF2-40B4-BE49-F238E27FC236}">
                  <a16:creationId xmlns:a16="http://schemas.microsoft.com/office/drawing/2014/main" id="{C66296A2-C716-4AFD-A6AD-AD2E463D4D7D}"/>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7" name="Freeform 486">
              <a:extLst>
                <a:ext uri="{FF2B5EF4-FFF2-40B4-BE49-F238E27FC236}">
                  <a16:creationId xmlns:a16="http://schemas.microsoft.com/office/drawing/2014/main" id="{6D7836BE-0410-4EAD-8F4B-0E30F02F5BF8}"/>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8" name="Freeform 487">
              <a:extLst>
                <a:ext uri="{FF2B5EF4-FFF2-40B4-BE49-F238E27FC236}">
                  <a16:creationId xmlns:a16="http://schemas.microsoft.com/office/drawing/2014/main" id="{6DACE728-815D-4906-8972-53B93FF342FA}"/>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9" name="Freeform 488">
              <a:extLst>
                <a:ext uri="{FF2B5EF4-FFF2-40B4-BE49-F238E27FC236}">
                  <a16:creationId xmlns:a16="http://schemas.microsoft.com/office/drawing/2014/main" id="{FD2643C0-C7B7-48BE-BE5C-5130B66E29BE}"/>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0" name="Freeform 489">
              <a:extLst>
                <a:ext uri="{FF2B5EF4-FFF2-40B4-BE49-F238E27FC236}">
                  <a16:creationId xmlns:a16="http://schemas.microsoft.com/office/drawing/2014/main" id="{7881C926-BC1B-4B9F-A625-7551A3EB6857}"/>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1" name="Freeform 490">
              <a:extLst>
                <a:ext uri="{FF2B5EF4-FFF2-40B4-BE49-F238E27FC236}">
                  <a16:creationId xmlns:a16="http://schemas.microsoft.com/office/drawing/2014/main" id="{1A10719A-A7FD-4C2C-961F-863DCF9B6F94}"/>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2" name="Freeform 491">
              <a:extLst>
                <a:ext uri="{FF2B5EF4-FFF2-40B4-BE49-F238E27FC236}">
                  <a16:creationId xmlns:a16="http://schemas.microsoft.com/office/drawing/2014/main" id="{1D0A1FF8-E35C-4F18-A58A-53CC4E5AA74B}"/>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3" name="Freeform 492">
              <a:extLst>
                <a:ext uri="{FF2B5EF4-FFF2-40B4-BE49-F238E27FC236}">
                  <a16:creationId xmlns:a16="http://schemas.microsoft.com/office/drawing/2014/main" id="{9E7BBCB9-85B3-4E4A-A23D-8E8B77ECFE62}"/>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4" name="Freeform 493">
              <a:extLst>
                <a:ext uri="{FF2B5EF4-FFF2-40B4-BE49-F238E27FC236}">
                  <a16:creationId xmlns:a16="http://schemas.microsoft.com/office/drawing/2014/main" id="{5DCD0177-9607-49CC-8330-79AE8A16BD5A}"/>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5" name="Freeform 494">
              <a:extLst>
                <a:ext uri="{FF2B5EF4-FFF2-40B4-BE49-F238E27FC236}">
                  <a16:creationId xmlns:a16="http://schemas.microsoft.com/office/drawing/2014/main" id="{AD3F9AEF-EB01-4311-8EA1-B4AD17ED3B00}"/>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6" name="Freeform 495">
              <a:extLst>
                <a:ext uri="{FF2B5EF4-FFF2-40B4-BE49-F238E27FC236}">
                  <a16:creationId xmlns:a16="http://schemas.microsoft.com/office/drawing/2014/main" id="{46F75DDB-FD22-4D59-BAFB-9EAA9ECCB635}"/>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7" name="Freeform 497">
              <a:extLst>
                <a:ext uri="{FF2B5EF4-FFF2-40B4-BE49-F238E27FC236}">
                  <a16:creationId xmlns:a16="http://schemas.microsoft.com/office/drawing/2014/main" id="{F7FEC2D0-71FD-4F71-B6EC-512B03D3A4ED}"/>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8" name="Freeform 498">
              <a:extLst>
                <a:ext uri="{FF2B5EF4-FFF2-40B4-BE49-F238E27FC236}">
                  <a16:creationId xmlns:a16="http://schemas.microsoft.com/office/drawing/2014/main" id="{B87FE69D-7D8D-46EA-851B-0EDFBDD1B058}"/>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9" name="Freeform 499">
              <a:extLst>
                <a:ext uri="{FF2B5EF4-FFF2-40B4-BE49-F238E27FC236}">
                  <a16:creationId xmlns:a16="http://schemas.microsoft.com/office/drawing/2014/main" id="{74E059F9-773B-45F1-B9FD-C29574F608B6}"/>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0" name="Freeform 500">
              <a:extLst>
                <a:ext uri="{FF2B5EF4-FFF2-40B4-BE49-F238E27FC236}">
                  <a16:creationId xmlns:a16="http://schemas.microsoft.com/office/drawing/2014/main" id="{87A0DDE6-E1B0-4ACB-9D3D-9FCAC7D68578}"/>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81" name="Group 180">
            <a:extLst>
              <a:ext uri="{FF2B5EF4-FFF2-40B4-BE49-F238E27FC236}">
                <a16:creationId xmlns:a16="http://schemas.microsoft.com/office/drawing/2014/main" id="{D9C97130-E8F7-4EF0-AD76-176B1A23F8A1}"/>
              </a:ext>
            </a:extLst>
          </p:cNvPr>
          <p:cNvGrpSpPr/>
          <p:nvPr>
            <p:custDataLst>
              <p:tags r:id="rId6"/>
            </p:custDataLst>
          </p:nvPr>
        </p:nvGrpSpPr>
        <p:grpSpPr>
          <a:xfrm>
            <a:off x="3621464" y="3388653"/>
            <a:ext cx="1510977" cy="670861"/>
            <a:chOff x="3681413" y="3490966"/>
            <a:chExt cx="1558925" cy="692150"/>
          </a:xfrm>
          <a:solidFill>
            <a:srgbClr val="5A2149">
              <a:lumMod val="75000"/>
            </a:srgbClr>
          </a:solidFill>
        </p:grpSpPr>
        <p:sp>
          <p:nvSpPr>
            <p:cNvPr id="182" name="Freeform 277">
              <a:extLst>
                <a:ext uri="{FF2B5EF4-FFF2-40B4-BE49-F238E27FC236}">
                  <a16:creationId xmlns:a16="http://schemas.microsoft.com/office/drawing/2014/main" id="{10B628E9-E9BE-49EA-B208-BC5C7EB0E9D4}"/>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3" name="Freeform 355">
              <a:extLst>
                <a:ext uri="{FF2B5EF4-FFF2-40B4-BE49-F238E27FC236}">
                  <a16:creationId xmlns:a16="http://schemas.microsoft.com/office/drawing/2014/main" id="{1E7C9E4A-A786-4403-A755-4DC5E9C1CF06}"/>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4" name="Freeform 356">
              <a:extLst>
                <a:ext uri="{FF2B5EF4-FFF2-40B4-BE49-F238E27FC236}">
                  <a16:creationId xmlns:a16="http://schemas.microsoft.com/office/drawing/2014/main" id="{37284E34-2C43-4050-8737-41C1F4F4E9C8}"/>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5" name="Freeform 372">
              <a:extLst>
                <a:ext uri="{FF2B5EF4-FFF2-40B4-BE49-F238E27FC236}">
                  <a16:creationId xmlns:a16="http://schemas.microsoft.com/office/drawing/2014/main" id="{E7CD7CF0-5AB6-4FFD-90DA-09AFCCAFA812}"/>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6" name="Freeform 395">
              <a:extLst>
                <a:ext uri="{FF2B5EF4-FFF2-40B4-BE49-F238E27FC236}">
                  <a16:creationId xmlns:a16="http://schemas.microsoft.com/office/drawing/2014/main" id="{B29E26BF-1B90-4661-B834-2F16093398CF}"/>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7" name="Freeform 417">
              <a:extLst>
                <a:ext uri="{FF2B5EF4-FFF2-40B4-BE49-F238E27FC236}">
                  <a16:creationId xmlns:a16="http://schemas.microsoft.com/office/drawing/2014/main" id="{1398710F-A33E-4BE6-9F66-436EC3DF3297}"/>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8" name="Freeform 420">
              <a:extLst>
                <a:ext uri="{FF2B5EF4-FFF2-40B4-BE49-F238E27FC236}">
                  <a16:creationId xmlns:a16="http://schemas.microsoft.com/office/drawing/2014/main" id="{225CBFA8-3DC2-431C-86CF-6205E772C6E4}"/>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9" name="Freeform 421">
              <a:extLst>
                <a:ext uri="{FF2B5EF4-FFF2-40B4-BE49-F238E27FC236}">
                  <a16:creationId xmlns:a16="http://schemas.microsoft.com/office/drawing/2014/main" id="{DBBD1CC2-E993-4A11-9E2B-617D6A12C198}"/>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0" name="Freeform 444">
              <a:extLst>
                <a:ext uri="{FF2B5EF4-FFF2-40B4-BE49-F238E27FC236}">
                  <a16:creationId xmlns:a16="http://schemas.microsoft.com/office/drawing/2014/main" id="{AD7A97DC-63BD-4663-850F-ABEC7A23A399}"/>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1" name="Freeform 445">
              <a:extLst>
                <a:ext uri="{FF2B5EF4-FFF2-40B4-BE49-F238E27FC236}">
                  <a16:creationId xmlns:a16="http://schemas.microsoft.com/office/drawing/2014/main" id="{BFA03186-EF70-41E0-90A6-1C685D10241F}"/>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2" name="Freeform 465">
              <a:extLst>
                <a:ext uri="{FF2B5EF4-FFF2-40B4-BE49-F238E27FC236}">
                  <a16:creationId xmlns:a16="http://schemas.microsoft.com/office/drawing/2014/main" id="{DC77EC16-43B7-4666-B5BC-03E79D08136A}"/>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3" name="Freeform 466">
              <a:extLst>
                <a:ext uri="{FF2B5EF4-FFF2-40B4-BE49-F238E27FC236}">
                  <a16:creationId xmlns:a16="http://schemas.microsoft.com/office/drawing/2014/main" id="{54ADDEE9-1CB0-4195-9284-7324D2C962E0}"/>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4" name="Freeform 468">
              <a:extLst>
                <a:ext uri="{FF2B5EF4-FFF2-40B4-BE49-F238E27FC236}">
                  <a16:creationId xmlns:a16="http://schemas.microsoft.com/office/drawing/2014/main" id="{FC3073DA-7170-4569-AB39-813250C82449}"/>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5" name="Freeform 470">
              <a:extLst>
                <a:ext uri="{FF2B5EF4-FFF2-40B4-BE49-F238E27FC236}">
                  <a16:creationId xmlns:a16="http://schemas.microsoft.com/office/drawing/2014/main" id="{96938008-F143-4BC0-A891-C55D7333DD18}"/>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6" name="Freeform 471">
              <a:extLst>
                <a:ext uri="{FF2B5EF4-FFF2-40B4-BE49-F238E27FC236}">
                  <a16:creationId xmlns:a16="http://schemas.microsoft.com/office/drawing/2014/main" id="{4EC3DDE7-0F2C-42F7-B7FF-75D7DDA84502}"/>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7" name="Freeform 473">
              <a:extLst>
                <a:ext uri="{FF2B5EF4-FFF2-40B4-BE49-F238E27FC236}">
                  <a16:creationId xmlns:a16="http://schemas.microsoft.com/office/drawing/2014/main" id="{1E59BC14-84AA-4D1E-9DA5-54BEFE9AAF55}"/>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8" name="Freeform 478">
              <a:extLst>
                <a:ext uri="{FF2B5EF4-FFF2-40B4-BE49-F238E27FC236}">
                  <a16:creationId xmlns:a16="http://schemas.microsoft.com/office/drawing/2014/main" id="{3B99E873-60D9-49E5-8872-46443A9A117F}"/>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9" name="Freeform 483">
              <a:extLst>
                <a:ext uri="{FF2B5EF4-FFF2-40B4-BE49-F238E27FC236}">
                  <a16:creationId xmlns:a16="http://schemas.microsoft.com/office/drawing/2014/main" id="{FDAC48BE-63CE-436B-A06F-5F05B92CB996}"/>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0" name="Freeform 496">
              <a:extLst>
                <a:ext uri="{FF2B5EF4-FFF2-40B4-BE49-F238E27FC236}">
                  <a16:creationId xmlns:a16="http://schemas.microsoft.com/office/drawing/2014/main" id="{4A92E144-AB2E-4E7A-8EC0-0168430C0627}"/>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201" name="Group 1315">
            <a:extLst>
              <a:ext uri="{FF2B5EF4-FFF2-40B4-BE49-F238E27FC236}">
                <a16:creationId xmlns:a16="http://schemas.microsoft.com/office/drawing/2014/main" id="{42A96DA3-B1A8-47C0-94C1-9F14A5D3AFE1}"/>
              </a:ext>
            </a:extLst>
          </p:cNvPr>
          <p:cNvGrpSpPr>
            <a:grpSpLocks/>
          </p:cNvGrpSpPr>
          <p:nvPr>
            <p:custDataLst>
              <p:tags r:id="rId7"/>
            </p:custDataLst>
          </p:nvPr>
        </p:nvGrpSpPr>
        <p:grpSpPr bwMode="auto">
          <a:xfrm>
            <a:off x="4643093" y="2943225"/>
            <a:ext cx="2273300" cy="1644650"/>
            <a:chOff x="4735513" y="3030591"/>
            <a:chExt cx="2344737" cy="1697037"/>
          </a:xfrm>
          <a:solidFill>
            <a:schemeClr val="accent4">
              <a:lumMod val="60000"/>
              <a:lumOff val="40000"/>
            </a:schemeClr>
          </a:solidFill>
        </p:grpSpPr>
        <p:sp>
          <p:nvSpPr>
            <p:cNvPr id="202" name="Freeform 275">
              <a:extLst>
                <a:ext uri="{FF2B5EF4-FFF2-40B4-BE49-F238E27FC236}">
                  <a16:creationId xmlns:a16="http://schemas.microsoft.com/office/drawing/2014/main" id="{967E21BB-935F-4E23-A2B2-307806A722C4}"/>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3" name="Freeform 282">
              <a:extLst>
                <a:ext uri="{FF2B5EF4-FFF2-40B4-BE49-F238E27FC236}">
                  <a16:creationId xmlns:a16="http://schemas.microsoft.com/office/drawing/2014/main" id="{D6D5B7DB-72BB-495D-8E8D-F6248BC27346}"/>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4" name="Freeform 284">
              <a:extLst>
                <a:ext uri="{FF2B5EF4-FFF2-40B4-BE49-F238E27FC236}">
                  <a16:creationId xmlns:a16="http://schemas.microsoft.com/office/drawing/2014/main" id="{C4CC7952-4E2D-4C32-A3CC-04A297F87827}"/>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5" name="Freeform 290">
              <a:extLst>
                <a:ext uri="{FF2B5EF4-FFF2-40B4-BE49-F238E27FC236}">
                  <a16:creationId xmlns:a16="http://schemas.microsoft.com/office/drawing/2014/main" id="{A81F64C0-071E-4CFA-86A2-BA875BF2F0BD}"/>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6" name="Freeform 291">
              <a:extLst>
                <a:ext uri="{FF2B5EF4-FFF2-40B4-BE49-F238E27FC236}">
                  <a16:creationId xmlns:a16="http://schemas.microsoft.com/office/drawing/2014/main" id="{9EAB4C10-2FC5-4851-9BE0-EA95898541BA}"/>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7" name="Freeform 311">
              <a:extLst>
                <a:ext uri="{FF2B5EF4-FFF2-40B4-BE49-F238E27FC236}">
                  <a16:creationId xmlns:a16="http://schemas.microsoft.com/office/drawing/2014/main" id="{081DC1C9-B5CF-4926-8FE5-2371427E8DDD}"/>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8" name="Freeform 316">
              <a:extLst>
                <a:ext uri="{FF2B5EF4-FFF2-40B4-BE49-F238E27FC236}">
                  <a16:creationId xmlns:a16="http://schemas.microsoft.com/office/drawing/2014/main" id="{B81CAC23-2FB4-45E1-A950-8A78A431E7CA}"/>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9" name="Freeform 344">
              <a:extLst>
                <a:ext uri="{FF2B5EF4-FFF2-40B4-BE49-F238E27FC236}">
                  <a16:creationId xmlns:a16="http://schemas.microsoft.com/office/drawing/2014/main" id="{4F0E9079-801D-452E-9FA5-679C38E02173}"/>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0" name="Freeform 345">
              <a:extLst>
                <a:ext uri="{FF2B5EF4-FFF2-40B4-BE49-F238E27FC236}">
                  <a16:creationId xmlns:a16="http://schemas.microsoft.com/office/drawing/2014/main" id="{266ECC71-410F-4971-AC71-950CA652A0D6}"/>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1" name="Freeform 346">
              <a:extLst>
                <a:ext uri="{FF2B5EF4-FFF2-40B4-BE49-F238E27FC236}">
                  <a16:creationId xmlns:a16="http://schemas.microsoft.com/office/drawing/2014/main" id="{D2D0A87F-081A-43F3-89D8-9C07BA7BFDF7}"/>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2" name="Freeform 347">
              <a:extLst>
                <a:ext uri="{FF2B5EF4-FFF2-40B4-BE49-F238E27FC236}">
                  <a16:creationId xmlns:a16="http://schemas.microsoft.com/office/drawing/2014/main" id="{F4E2ECF7-2476-4201-9A40-E7B78C84AD3A}"/>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3" name="Freeform 348">
              <a:extLst>
                <a:ext uri="{FF2B5EF4-FFF2-40B4-BE49-F238E27FC236}">
                  <a16:creationId xmlns:a16="http://schemas.microsoft.com/office/drawing/2014/main" id="{B194107A-CBA5-4F1A-9F2A-8A8F9FD1BFD7}"/>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4" name="Freeform 349">
              <a:extLst>
                <a:ext uri="{FF2B5EF4-FFF2-40B4-BE49-F238E27FC236}">
                  <a16:creationId xmlns:a16="http://schemas.microsoft.com/office/drawing/2014/main" id="{A50DABD7-08DC-438D-A0D4-960AD8C4F17D}"/>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5" name="Freeform 350">
              <a:extLst>
                <a:ext uri="{FF2B5EF4-FFF2-40B4-BE49-F238E27FC236}">
                  <a16:creationId xmlns:a16="http://schemas.microsoft.com/office/drawing/2014/main" id="{E73883F4-5370-4403-AB22-BDA12DD16D36}"/>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6" name="Freeform 351">
              <a:extLst>
                <a:ext uri="{FF2B5EF4-FFF2-40B4-BE49-F238E27FC236}">
                  <a16:creationId xmlns:a16="http://schemas.microsoft.com/office/drawing/2014/main" id="{B63679C9-0243-4ED9-A1C2-1EF8244BF9B0}"/>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7" name="Freeform 352">
              <a:extLst>
                <a:ext uri="{FF2B5EF4-FFF2-40B4-BE49-F238E27FC236}">
                  <a16:creationId xmlns:a16="http://schemas.microsoft.com/office/drawing/2014/main" id="{B9F53EB9-74BE-439F-91B9-EDB822F9FEED}"/>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8" name="Freeform 353">
              <a:extLst>
                <a:ext uri="{FF2B5EF4-FFF2-40B4-BE49-F238E27FC236}">
                  <a16:creationId xmlns:a16="http://schemas.microsoft.com/office/drawing/2014/main" id="{4CF70353-2753-44CA-9AEA-D857D8BAA2B7}"/>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9" name="Freeform 354">
              <a:extLst>
                <a:ext uri="{FF2B5EF4-FFF2-40B4-BE49-F238E27FC236}">
                  <a16:creationId xmlns:a16="http://schemas.microsoft.com/office/drawing/2014/main" id="{C2B4C8EB-ED4D-4861-8030-AE3BC3781C92}"/>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0" name="Freeform 364">
              <a:extLst>
                <a:ext uri="{FF2B5EF4-FFF2-40B4-BE49-F238E27FC236}">
                  <a16:creationId xmlns:a16="http://schemas.microsoft.com/office/drawing/2014/main" id="{8C2AF3B5-A8FE-4345-B193-12F2A5553513}"/>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1" name="Freeform 366">
              <a:extLst>
                <a:ext uri="{FF2B5EF4-FFF2-40B4-BE49-F238E27FC236}">
                  <a16:creationId xmlns:a16="http://schemas.microsoft.com/office/drawing/2014/main" id="{0AB4E2F0-67C1-444D-BE0E-26CCCB4406C9}"/>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2" name="Freeform 368">
              <a:extLst>
                <a:ext uri="{FF2B5EF4-FFF2-40B4-BE49-F238E27FC236}">
                  <a16:creationId xmlns:a16="http://schemas.microsoft.com/office/drawing/2014/main" id="{088C0E3D-0287-4419-80B3-F8C21B9783D3}"/>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3" name="Freeform 369">
              <a:extLst>
                <a:ext uri="{FF2B5EF4-FFF2-40B4-BE49-F238E27FC236}">
                  <a16:creationId xmlns:a16="http://schemas.microsoft.com/office/drawing/2014/main" id="{16590B12-05F8-4C42-A2E8-C992D42692A6}"/>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4" name="Freeform 371">
              <a:extLst>
                <a:ext uri="{FF2B5EF4-FFF2-40B4-BE49-F238E27FC236}">
                  <a16:creationId xmlns:a16="http://schemas.microsoft.com/office/drawing/2014/main" id="{741F130E-6A63-45F8-9446-A20154E717D1}"/>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5" name="Freeform 373">
              <a:extLst>
                <a:ext uri="{FF2B5EF4-FFF2-40B4-BE49-F238E27FC236}">
                  <a16:creationId xmlns:a16="http://schemas.microsoft.com/office/drawing/2014/main" id="{CB76921C-D20D-45D7-91F0-18C3FAE4B5DD}"/>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6" name="Freeform 379">
              <a:extLst>
                <a:ext uri="{FF2B5EF4-FFF2-40B4-BE49-F238E27FC236}">
                  <a16:creationId xmlns:a16="http://schemas.microsoft.com/office/drawing/2014/main" id="{3E037681-B80E-4624-B478-4C3C49D87C43}"/>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7" name="Freeform 381">
              <a:extLst>
                <a:ext uri="{FF2B5EF4-FFF2-40B4-BE49-F238E27FC236}">
                  <a16:creationId xmlns:a16="http://schemas.microsoft.com/office/drawing/2014/main" id="{BACF6E38-BB5C-498F-9AFE-F96EA63AFB63}"/>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8" name="Freeform 382">
              <a:extLst>
                <a:ext uri="{FF2B5EF4-FFF2-40B4-BE49-F238E27FC236}">
                  <a16:creationId xmlns:a16="http://schemas.microsoft.com/office/drawing/2014/main" id="{292EDE01-4584-4088-B68C-ABEF0ACE4A89}"/>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9" name="Freeform 383">
              <a:extLst>
                <a:ext uri="{FF2B5EF4-FFF2-40B4-BE49-F238E27FC236}">
                  <a16:creationId xmlns:a16="http://schemas.microsoft.com/office/drawing/2014/main" id="{ABC35148-BF46-4C20-8CC7-9ED204EFF8E6}"/>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0" name="Freeform 386">
              <a:extLst>
                <a:ext uri="{FF2B5EF4-FFF2-40B4-BE49-F238E27FC236}">
                  <a16:creationId xmlns:a16="http://schemas.microsoft.com/office/drawing/2014/main" id="{6B00632B-EB39-4DB3-A53A-F204465B9C70}"/>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1" name="Freeform 387">
              <a:extLst>
                <a:ext uri="{FF2B5EF4-FFF2-40B4-BE49-F238E27FC236}">
                  <a16:creationId xmlns:a16="http://schemas.microsoft.com/office/drawing/2014/main" id="{CCE92192-C36A-4C27-9F51-075481527613}"/>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2" name="Freeform 388">
              <a:extLst>
                <a:ext uri="{FF2B5EF4-FFF2-40B4-BE49-F238E27FC236}">
                  <a16:creationId xmlns:a16="http://schemas.microsoft.com/office/drawing/2014/main" id="{42767933-93A6-477D-AB33-B905B443EE3F}"/>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3" name="Freeform 389">
              <a:extLst>
                <a:ext uri="{FF2B5EF4-FFF2-40B4-BE49-F238E27FC236}">
                  <a16:creationId xmlns:a16="http://schemas.microsoft.com/office/drawing/2014/main" id="{A328241A-E769-4F13-8C3D-A828EB2D5E74}"/>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4" name="Freeform 390">
              <a:extLst>
                <a:ext uri="{FF2B5EF4-FFF2-40B4-BE49-F238E27FC236}">
                  <a16:creationId xmlns:a16="http://schemas.microsoft.com/office/drawing/2014/main" id="{8E8DDED8-EBEF-4961-882F-717F8A4ACC68}"/>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5" name="Freeform 391">
              <a:extLst>
                <a:ext uri="{FF2B5EF4-FFF2-40B4-BE49-F238E27FC236}">
                  <a16:creationId xmlns:a16="http://schemas.microsoft.com/office/drawing/2014/main" id="{59CEBFF7-FD65-4A7F-8F08-AB33399547AB}"/>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6" name="Freeform 418">
              <a:extLst>
                <a:ext uri="{FF2B5EF4-FFF2-40B4-BE49-F238E27FC236}">
                  <a16:creationId xmlns:a16="http://schemas.microsoft.com/office/drawing/2014/main" id="{342A87E3-995B-4A96-AC39-7259D365256B}"/>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7" name="Freeform 443">
              <a:extLst>
                <a:ext uri="{FF2B5EF4-FFF2-40B4-BE49-F238E27FC236}">
                  <a16:creationId xmlns:a16="http://schemas.microsoft.com/office/drawing/2014/main" id="{ED60B679-5E73-4B3E-A94D-D8164BFEAEBA}"/>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8" name="Freeform 504">
              <a:extLst>
                <a:ext uri="{FF2B5EF4-FFF2-40B4-BE49-F238E27FC236}">
                  <a16:creationId xmlns:a16="http://schemas.microsoft.com/office/drawing/2014/main" id="{A700A271-4718-40A2-AFD9-F8A7B63DFBA1}"/>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9" name="Freeform 505">
              <a:extLst>
                <a:ext uri="{FF2B5EF4-FFF2-40B4-BE49-F238E27FC236}">
                  <a16:creationId xmlns:a16="http://schemas.microsoft.com/office/drawing/2014/main" id="{D1F51B4A-7C79-4744-A08C-0F3D79C5B783}"/>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0" name="Freeform 506">
              <a:extLst>
                <a:ext uri="{FF2B5EF4-FFF2-40B4-BE49-F238E27FC236}">
                  <a16:creationId xmlns:a16="http://schemas.microsoft.com/office/drawing/2014/main" id="{0D6B13B0-2FAE-4CE8-803D-163B1E39D3BC}"/>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1" name="Freeform 507">
              <a:extLst>
                <a:ext uri="{FF2B5EF4-FFF2-40B4-BE49-F238E27FC236}">
                  <a16:creationId xmlns:a16="http://schemas.microsoft.com/office/drawing/2014/main" id="{86A29178-D39B-47A5-B561-679E2E685181}"/>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2" name="Freeform 508">
              <a:extLst>
                <a:ext uri="{FF2B5EF4-FFF2-40B4-BE49-F238E27FC236}">
                  <a16:creationId xmlns:a16="http://schemas.microsoft.com/office/drawing/2014/main" id="{EA42FFD4-5936-473D-9B43-E1BEBCAEF910}"/>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3" name="Freeform 509">
              <a:extLst>
                <a:ext uri="{FF2B5EF4-FFF2-40B4-BE49-F238E27FC236}">
                  <a16:creationId xmlns:a16="http://schemas.microsoft.com/office/drawing/2014/main" id="{E9643FDF-A8BA-4FBA-8C0B-D9BE4058135C}"/>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4" name="Freeform 510">
              <a:extLst>
                <a:ext uri="{FF2B5EF4-FFF2-40B4-BE49-F238E27FC236}">
                  <a16:creationId xmlns:a16="http://schemas.microsoft.com/office/drawing/2014/main" id="{6816D2B1-C057-4DCD-B5E7-C46E62E302B1}"/>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5" name="Freeform 511">
              <a:extLst>
                <a:ext uri="{FF2B5EF4-FFF2-40B4-BE49-F238E27FC236}">
                  <a16:creationId xmlns:a16="http://schemas.microsoft.com/office/drawing/2014/main" id="{F768A939-4096-44F4-A694-91FE2C8308A8}"/>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6" name="Freeform 512">
              <a:extLst>
                <a:ext uri="{FF2B5EF4-FFF2-40B4-BE49-F238E27FC236}">
                  <a16:creationId xmlns:a16="http://schemas.microsoft.com/office/drawing/2014/main" id="{E129F04A-2438-4028-AAB3-612FF2FD0AF9}"/>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247" name="Group 1361">
            <a:extLst>
              <a:ext uri="{FF2B5EF4-FFF2-40B4-BE49-F238E27FC236}">
                <a16:creationId xmlns:a16="http://schemas.microsoft.com/office/drawing/2014/main" id="{8DB24C6C-E444-4D07-88DE-C49CEB0D6498}"/>
              </a:ext>
            </a:extLst>
          </p:cNvPr>
          <p:cNvGrpSpPr>
            <a:grpSpLocks/>
          </p:cNvGrpSpPr>
          <p:nvPr>
            <p:custDataLst>
              <p:tags r:id="rId8"/>
            </p:custDataLst>
          </p:nvPr>
        </p:nvGrpSpPr>
        <p:grpSpPr bwMode="auto">
          <a:xfrm>
            <a:off x="5948018" y="3238500"/>
            <a:ext cx="1470025" cy="2255838"/>
            <a:chOff x="6081713" y="3335391"/>
            <a:chExt cx="1516063" cy="2328862"/>
          </a:xfrm>
          <a:solidFill>
            <a:schemeClr val="accent4">
              <a:lumMod val="75000"/>
            </a:schemeClr>
          </a:solidFill>
        </p:grpSpPr>
        <p:sp>
          <p:nvSpPr>
            <p:cNvPr id="248" name="Freeform 288">
              <a:extLst>
                <a:ext uri="{FF2B5EF4-FFF2-40B4-BE49-F238E27FC236}">
                  <a16:creationId xmlns:a16="http://schemas.microsoft.com/office/drawing/2014/main" id="{00B8C60C-DD52-4A45-B8F6-8B61F17BFCBE}"/>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9" name="Freeform 354">
              <a:extLst>
                <a:ext uri="{FF2B5EF4-FFF2-40B4-BE49-F238E27FC236}">
                  <a16:creationId xmlns:a16="http://schemas.microsoft.com/office/drawing/2014/main" id="{0301FC09-9A6B-4986-B9C6-A500085A1CE8}"/>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0" name="Freeform 279">
              <a:extLst>
                <a:ext uri="{FF2B5EF4-FFF2-40B4-BE49-F238E27FC236}">
                  <a16:creationId xmlns:a16="http://schemas.microsoft.com/office/drawing/2014/main" id="{6B55F229-A211-482E-B6C8-9AC76B383963}"/>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1" name="Freeform 280">
              <a:extLst>
                <a:ext uri="{FF2B5EF4-FFF2-40B4-BE49-F238E27FC236}">
                  <a16:creationId xmlns:a16="http://schemas.microsoft.com/office/drawing/2014/main" id="{B264AAEC-4927-4056-8ACB-3E3DC400E652}"/>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2" name="Freeform 317">
              <a:extLst>
                <a:ext uri="{FF2B5EF4-FFF2-40B4-BE49-F238E27FC236}">
                  <a16:creationId xmlns:a16="http://schemas.microsoft.com/office/drawing/2014/main" id="{C9920C78-7187-4BB7-935A-D8287BB8620F}"/>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3" name="Freeform 360">
              <a:extLst>
                <a:ext uri="{FF2B5EF4-FFF2-40B4-BE49-F238E27FC236}">
                  <a16:creationId xmlns:a16="http://schemas.microsoft.com/office/drawing/2014/main" id="{912D34CB-6C11-4265-BBA7-765F10362732}"/>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4" name="Freeform 361">
              <a:extLst>
                <a:ext uri="{FF2B5EF4-FFF2-40B4-BE49-F238E27FC236}">
                  <a16:creationId xmlns:a16="http://schemas.microsoft.com/office/drawing/2014/main" id="{77D32806-1302-4A12-A5FF-2574C7493ACE}"/>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5" name="Freeform 362">
              <a:extLst>
                <a:ext uri="{FF2B5EF4-FFF2-40B4-BE49-F238E27FC236}">
                  <a16:creationId xmlns:a16="http://schemas.microsoft.com/office/drawing/2014/main" id="{E096397C-CB5A-4527-9F38-4B3D48C0D658}"/>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6" name="Freeform 363">
              <a:extLst>
                <a:ext uri="{FF2B5EF4-FFF2-40B4-BE49-F238E27FC236}">
                  <a16:creationId xmlns:a16="http://schemas.microsoft.com/office/drawing/2014/main" id="{6F4B243F-18A9-4433-995A-0692590DBE8E}"/>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7" name="Freeform 365">
              <a:extLst>
                <a:ext uri="{FF2B5EF4-FFF2-40B4-BE49-F238E27FC236}">
                  <a16:creationId xmlns:a16="http://schemas.microsoft.com/office/drawing/2014/main" id="{249AB1DE-6DEB-418A-8760-484D38AF7434}"/>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8" name="Freeform 375">
              <a:extLst>
                <a:ext uri="{FF2B5EF4-FFF2-40B4-BE49-F238E27FC236}">
                  <a16:creationId xmlns:a16="http://schemas.microsoft.com/office/drawing/2014/main" id="{58179439-BF3E-4415-B7BC-5719B832F01A}"/>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9" name="Freeform 376">
              <a:extLst>
                <a:ext uri="{FF2B5EF4-FFF2-40B4-BE49-F238E27FC236}">
                  <a16:creationId xmlns:a16="http://schemas.microsoft.com/office/drawing/2014/main" id="{346D74A7-2EE6-44A6-820D-31EE690BF461}"/>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60" name="Freeform 354">
              <a:extLst>
                <a:ext uri="{FF2B5EF4-FFF2-40B4-BE49-F238E27FC236}">
                  <a16:creationId xmlns:a16="http://schemas.microsoft.com/office/drawing/2014/main" id="{29D8E671-8B6A-4B8A-B096-D071322C56DF}"/>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sp>
        <p:nvSpPr>
          <p:cNvPr id="261" name="Rounded Rectangular Callout 276">
            <a:extLst>
              <a:ext uri="{FF2B5EF4-FFF2-40B4-BE49-F238E27FC236}">
                <a16:creationId xmlns:a16="http://schemas.microsoft.com/office/drawing/2014/main" id="{696DB08C-FAEF-48C2-96BF-FF0F07945955}"/>
              </a:ext>
            </a:extLst>
          </p:cNvPr>
          <p:cNvSpPr/>
          <p:nvPr>
            <p:custDataLst>
              <p:tags r:id="rId9"/>
            </p:custDataLst>
          </p:nvPr>
        </p:nvSpPr>
        <p:spPr>
          <a:xfrm>
            <a:off x="452514" y="1705533"/>
            <a:ext cx="2076498" cy="338320"/>
          </a:xfrm>
          <a:prstGeom prst="wedgeRoundRectCallout">
            <a:avLst>
              <a:gd name="adj1" fmla="val 22903"/>
              <a:gd name="adj2" fmla="val 225912"/>
              <a:gd name="adj3" fmla="val 16667"/>
            </a:avLst>
          </a:prstGeom>
          <a:solidFill>
            <a:srgbClr val="221F72">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North America</a:t>
            </a:r>
          </a:p>
        </p:txBody>
      </p:sp>
      <p:sp>
        <p:nvSpPr>
          <p:cNvPr id="262" name="Rectangle 278">
            <a:extLst>
              <a:ext uri="{FF2B5EF4-FFF2-40B4-BE49-F238E27FC236}">
                <a16:creationId xmlns:a16="http://schemas.microsoft.com/office/drawing/2014/main" id="{345F10CE-2AED-4460-9B61-4ED9F0476ACD}"/>
              </a:ext>
            </a:extLst>
          </p:cNvPr>
          <p:cNvSpPr>
            <a:spLocks noChangeArrowheads="1"/>
          </p:cNvSpPr>
          <p:nvPr>
            <p:custDataLst>
              <p:tags r:id="rId10"/>
            </p:custDataLst>
          </p:nvPr>
        </p:nvSpPr>
        <p:spPr bwMode="auto">
          <a:xfrm>
            <a:off x="6737350" y="1903413"/>
            <a:ext cx="2660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200" dirty="0">
                <a:solidFill>
                  <a:schemeClr val="bg1"/>
                </a:solidFill>
                <a:latin typeface="Franklin Gothic Medium" pitchFamily="34" charset="0"/>
              </a:rPr>
              <a:t>Western Europe</a:t>
            </a:r>
          </a:p>
        </p:txBody>
      </p:sp>
      <p:sp>
        <p:nvSpPr>
          <p:cNvPr id="263" name="Rounded Rectangular Callout 296">
            <a:extLst>
              <a:ext uri="{FF2B5EF4-FFF2-40B4-BE49-F238E27FC236}">
                <a16:creationId xmlns:a16="http://schemas.microsoft.com/office/drawing/2014/main" id="{2098FA94-6C66-4947-B1E3-868C38C535AF}"/>
              </a:ext>
            </a:extLst>
          </p:cNvPr>
          <p:cNvSpPr/>
          <p:nvPr>
            <p:custDataLst>
              <p:tags r:id="rId11"/>
            </p:custDataLst>
          </p:nvPr>
        </p:nvSpPr>
        <p:spPr>
          <a:xfrm>
            <a:off x="452513" y="3920240"/>
            <a:ext cx="1254125" cy="338320"/>
          </a:xfrm>
          <a:prstGeom prst="wedgeRoundRectCallout">
            <a:avLst>
              <a:gd name="adj1" fmla="val 104673"/>
              <a:gd name="adj2" fmla="val 64117"/>
              <a:gd name="adj3" fmla="val 16667"/>
            </a:avLst>
          </a:prstGeom>
          <a:solidFill>
            <a:schemeClr val="accent1">
              <a:lumMod val="60000"/>
              <a:lumOff val="4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Latin America</a:t>
            </a:r>
          </a:p>
        </p:txBody>
      </p:sp>
      <p:sp>
        <p:nvSpPr>
          <p:cNvPr id="264" name="Rounded Rectangular Callout 297">
            <a:extLst>
              <a:ext uri="{FF2B5EF4-FFF2-40B4-BE49-F238E27FC236}">
                <a16:creationId xmlns:a16="http://schemas.microsoft.com/office/drawing/2014/main" id="{B004118E-E14D-4738-A65A-87350A5D656F}"/>
              </a:ext>
            </a:extLst>
          </p:cNvPr>
          <p:cNvSpPr/>
          <p:nvPr>
            <p:custDataLst>
              <p:tags r:id="rId12"/>
            </p:custDataLst>
          </p:nvPr>
        </p:nvSpPr>
        <p:spPr>
          <a:xfrm>
            <a:off x="463234" y="5718202"/>
            <a:ext cx="2075010" cy="338320"/>
          </a:xfrm>
          <a:prstGeom prst="wedgeRoundRectCallout">
            <a:avLst>
              <a:gd name="adj1" fmla="val 113612"/>
              <a:gd name="adj2" fmla="val -655054"/>
              <a:gd name="adj3" fmla="val 16667"/>
            </a:avLst>
          </a:prstGeom>
          <a:solidFill>
            <a:schemeClr val="accent5">
              <a:lumMod val="40000"/>
              <a:lumOff val="6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rgbClr val="000000"/>
                </a:solidFill>
                <a:latin typeface="Franklin Gothic Book" panose="020B0503020102020204" pitchFamily="34" charset="0"/>
              </a:rPr>
              <a:t>Middle East and North Africa</a:t>
            </a:r>
          </a:p>
        </p:txBody>
      </p:sp>
      <p:sp>
        <p:nvSpPr>
          <p:cNvPr id="265" name="Rounded Rectangular Callout 298">
            <a:extLst>
              <a:ext uri="{FF2B5EF4-FFF2-40B4-BE49-F238E27FC236}">
                <a16:creationId xmlns:a16="http://schemas.microsoft.com/office/drawing/2014/main" id="{89325053-984B-4B12-9CF3-C65527347E7B}"/>
              </a:ext>
            </a:extLst>
          </p:cNvPr>
          <p:cNvSpPr/>
          <p:nvPr>
            <p:custDataLst>
              <p:tags r:id="rId13"/>
            </p:custDataLst>
          </p:nvPr>
        </p:nvSpPr>
        <p:spPr>
          <a:xfrm>
            <a:off x="3916925" y="5736010"/>
            <a:ext cx="2075010" cy="338320"/>
          </a:xfrm>
          <a:prstGeom prst="wedgeRoundRectCallout">
            <a:avLst>
              <a:gd name="adj1" fmla="val -27403"/>
              <a:gd name="adj2" fmla="val -253165"/>
              <a:gd name="adj3" fmla="val 16667"/>
            </a:avLst>
          </a:prstGeom>
          <a:solidFill>
            <a:schemeClr val="accent5">
              <a:lumMod val="20000"/>
              <a:lumOff val="8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rgbClr val="000000"/>
                </a:solidFill>
                <a:latin typeface="Franklin Gothic Book" panose="020B0503020102020204" pitchFamily="34" charset="0"/>
              </a:rPr>
              <a:t>Sub-Saharan Africa</a:t>
            </a:r>
          </a:p>
        </p:txBody>
      </p:sp>
      <p:sp>
        <p:nvSpPr>
          <p:cNvPr id="266" name="Rounded Rectangular Callout 299">
            <a:extLst>
              <a:ext uri="{FF2B5EF4-FFF2-40B4-BE49-F238E27FC236}">
                <a16:creationId xmlns:a16="http://schemas.microsoft.com/office/drawing/2014/main" id="{CF9039D8-C322-4AC6-B330-F085B86B0E72}"/>
              </a:ext>
            </a:extLst>
          </p:cNvPr>
          <p:cNvSpPr/>
          <p:nvPr>
            <p:custDataLst>
              <p:tags r:id="rId14"/>
            </p:custDataLst>
          </p:nvPr>
        </p:nvSpPr>
        <p:spPr>
          <a:xfrm>
            <a:off x="7370615" y="5729105"/>
            <a:ext cx="2075010" cy="338320"/>
          </a:xfrm>
          <a:prstGeom prst="wedgeRoundRectCallout">
            <a:avLst>
              <a:gd name="adj1" fmla="val -77601"/>
              <a:gd name="adj2" fmla="val -229662"/>
              <a:gd name="adj3" fmla="val 16667"/>
            </a:avLst>
          </a:prstGeom>
          <a:solidFill>
            <a:schemeClr val="accent4">
              <a:lumMod val="75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Developed Asia–Pacific</a:t>
            </a:r>
          </a:p>
        </p:txBody>
      </p:sp>
      <p:sp>
        <p:nvSpPr>
          <p:cNvPr id="267" name="Rounded Rectangular Callout 300">
            <a:extLst>
              <a:ext uri="{FF2B5EF4-FFF2-40B4-BE49-F238E27FC236}">
                <a16:creationId xmlns:a16="http://schemas.microsoft.com/office/drawing/2014/main" id="{F77EC50A-BC0B-404F-8A47-84CF8AC7460B}"/>
              </a:ext>
            </a:extLst>
          </p:cNvPr>
          <p:cNvSpPr/>
          <p:nvPr>
            <p:custDataLst>
              <p:tags r:id="rId15"/>
            </p:custDataLst>
          </p:nvPr>
        </p:nvSpPr>
        <p:spPr>
          <a:xfrm>
            <a:off x="7370615" y="1705533"/>
            <a:ext cx="2075010" cy="338320"/>
          </a:xfrm>
          <a:prstGeom prst="wedgeRoundRectCallout">
            <a:avLst>
              <a:gd name="adj1" fmla="val -206355"/>
              <a:gd name="adj2" fmla="val 240384"/>
              <a:gd name="adj3" fmla="val 16667"/>
            </a:avLst>
          </a:prstGeom>
          <a:solidFill>
            <a:schemeClr val="accent1">
              <a:lumMod val="20000"/>
              <a:lumOff val="8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tx1"/>
                </a:solidFill>
                <a:latin typeface="Franklin Gothic Book" panose="020B0503020102020204" pitchFamily="34" charset="0"/>
              </a:rPr>
              <a:t>Western Europe</a:t>
            </a:r>
          </a:p>
        </p:txBody>
      </p:sp>
      <p:sp>
        <p:nvSpPr>
          <p:cNvPr id="268" name="Rounded Rectangular Callout 301">
            <a:extLst>
              <a:ext uri="{FF2B5EF4-FFF2-40B4-BE49-F238E27FC236}">
                <a16:creationId xmlns:a16="http://schemas.microsoft.com/office/drawing/2014/main" id="{74470631-2828-47C6-B887-4E1BFD6C3835}"/>
              </a:ext>
            </a:extLst>
          </p:cNvPr>
          <p:cNvSpPr/>
          <p:nvPr>
            <p:custDataLst>
              <p:tags r:id="rId16"/>
            </p:custDataLst>
          </p:nvPr>
        </p:nvSpPr>
        <p:spPr>
          <a:xfrm>
            <a:off x="7370615" y="3046724"/>
            <a:ext cx="2075010" cy="338320"/>
          </a:xfrm>
          <a:prstGeom prst="wedgeRoundRectCallout">
            <a:avLst>
              <a:gd name="adj1" fmla="val -99444"/>
              <a:gd name="adj2" fmla="val -121552"/>
              <a:gd name="adj3" fmla="val 16667"/>
            </a:avLst>
          </a:prstGeom>
          <a:solidFill>
            <a:schemeClr val="accent5">
              <a:lumMod val="75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Central and Eastern Europe</a:t>
            </a:r>
          </a:p>
        </p:txBody>
      </p:sp>
      <p:sp>
        <p:nvSpPr>
          <p:cNvPr id="269" name="Rounded Rectangular Callout 302">
            <a:extLst>
              <a:ext uri="{FF2B5EF4-FFF2-40B4-BE49-F238E27FC236}">
                <a16:creationId xmlns:a16="http://schemas.microsoft.com/office/drawing/2014/main" id="{C02636FD-5CBE-4869-AB86-A2752FBC4790}"/>
              </a:ext>
            </a:extLst>
          </p:cNvPr>
          <p:cNvSpPr/>
          <p:nvPr>
            <p:custDataLst>
              <p:tags r:id="rId17"/>
            </p:custDataLst>
          </p:nvPr>
        </p:nvSpPr>
        <p:spPr>
          <a:xfrm>
            <a:off x="7370615" y="4387915"/>
            <a:ext cx="2075010" cy="338320"/>
          </a:xfrm>
          <a:prstGeom prst="wedgeRoundRectCallout">
            <a:avLst>
              <a:gd name="adj1" fmla="val -118604"/>
              <a:gd name="adj2" fmla="val -253165"/>
              <a:gd name="adj3" fmla="val 16667"/>
            </a:avLst>
          </a:prstGeom>
          <a:solidFill>
            <a:schemeClr val="accent4">
              <a:lumMod val="60000"/>
              <a:lumOff val="4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tx1"/>
                </a:solidFill>
                <a:latin typeface="Franklin Gothic Book" panose="020B0503020102020204" pitchFamily="34" charset="0"/>
              </a:rPr>
              <a:t>Emerging Asia–Pacific</a:t>
            </a:r>
          </a:p>
        </p:txBody>
      </p:sp>
    </p:spTree>
    <p:extLst>
      <p:ext uri="{BB962C8B-B14F-4D97-AF65-F5344CB8AC3E}">
        <p14:creationId xmlns:p14="http://schemas.microsoft.com/office/powerpoint/2010/main" val="3947950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C00-83FF-433E-8A51-F931EC8BCACF}"/>
              </a:ext>
            </a:extLst>
          </p:cNvPr>
          <p:cNvSpPr>
            <a:spLocks noGrp="1"/>
          </p:cNvSpPr>
          <p:nvPr>
            <p:ph type="title"/>
          </p:nvPr>
        </p:nvSpPr>
        <p:spPr/>
        <p:txBody>
          <a:bodyPr/>
          <a:lstStyle/>
          <a:p>
            <a:r>
              <a:rPr lang="en-GB" dirty="0"/>
              <a:t>Telecoms software market segmentation</a:t>
            </a:r>
            <a:r>
              <a:rPr lang="en-GB" baseline="30000" dirty="0"/>
              <a:t>1</a:t>
            </a:r>
          </a:p>
        </p:txBody>
      </p:sp>
      <p:sp>
        <p:nvSpPr>
          <p:cNvPr id="3" name="Slide Number Placeholder 2">
            <a:extLst>
              <a:ext uri="{FF2B5EF4-FFF2-40B4-BE49-F238E27FC236}">
                <a16:creationId xmlns:a16="http://schemas.microsoft.com/office/drawing/2014/main" id="{FFDA47C6-4554-48AF-AFCB-0E3EEACDA0F0}"/>
              </a:ext>
            </a:extLst>
          </p:cNvPr>
          <p:cNvSpPr>
            <a:spLocks noGrp="1"/>
          </p:cNvSpPr>
          <p:nvPr>
            <p:ph type="sldNum" sz="quarter" idx="4"/>
          </p:nvPr>
        </p:nvSpPr>
        <p:spPr/>
        <p:txBody>
          <a:bodyPr/>
          <a:lstStyle/>
          <a:p>
            <a:fld id="{E78626B2-E168-480E-BAE6-B60060C6AB83}" type="slidenum">
              <a:rPr lang="en-GB" smtClean="0"/>
              <a:pPr/>
              <a:t>45</a:t>
            </a:fld>
            <a:endParaRPr lang="en-GB" dirty="0"/>
          </a:p>
        </p:txBody>
      </p:sp>
      <p:sp>
        <p:nvSpPr>
          <p:cNvPr id="4" name="Text Placeholder 3">
            <a:extLst>
              <a:ext uri="{FF2B5EF4-FFF2-40B4-BE49-F238E27FC236}">
                <a16:creationId xmlns:a16="http://schemas.microsoft.com/office/drawing/2014/main" id="{C3E9FE26-C2A4-44B2-8C7D-F8A76155E039}"/>
              </a:ext>
            </a:extLst>
          </p:cNvPr>
          <p:cNvSpPr>
            <a:spLocks noGrp="1"/>
          </p:cNvSpPr>
          <p:nvPr>
            <p:ph type="body" sz="quarter" idx="19"/>
          </p:nvPr>
        </p:nvSpPr>
        <p:spPr/>
        <p:txBody>
          <a:bodyPr/>
          <a:lstStyle/>
          <a:p>
            <a:r>
              <a:rPr lang="en-GB" baseline="30000" dirty="0"/>
              <a:t>1</a:t>
            </a:r>
            <a:r>
              <a:rPr lang="en-GB" dirty="0"/>
              <a:t> Note that Analysys Mason will be changing the coverage for some of its research programmes later in 2020. Please ask your account manager if you have any questions. </a:t>
            </a:r>
          </a:p>
        </p:txBody>
      </p:sp>
      <p:sp>
        <p:nvSpPr>
          <p:cNvPr id="5" name="Rounded Rectangle 52">
            <a:extLst>
              <a:ext uri="{FF2B5EF4-FFF2-40B4-BE49-F238E27FC236}">
                <a16:creationId xmlns:a16="http://schemas.microsoft.com/office/drawing/2014/main" id="{58867202-BFE3-46F9-94CE-CF8E09354833}"/>
              </a:ext>
            </a:extLst>
          </p:cNvPr>
          <p:cNvSpPr/>
          <p:nvPr/>
        </p:nvSpPr>
        <p:spPr>
          <a:xfrm>
            <a:off x="366714" y="5546361"/>
            <a:ext cx="9174162" cy="597600"/>
          </a:xfrm>
          <a:prstGeom prst="roundRect">
            <a:avLst>
              <a:gd name="adj" fmla="val 35832"/>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44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SERVICE TYPES</a:t>
            </a:r>
          </a:p>
        </p:txBody>
      </p:sp>
      <p:sp>
        <p:nvSpPr>
          <p:cNvPr id="6" name="Round Same Side Corner Rectangle 53">
            <a:extLst>
              <a:ext uri="{FF2B5EF4-FFF2-40B4-BE49-F238E27FC236}">
                <a16:creationId xmlns:a16="http://schemas.microsoft.com/office/drawing/2014/main" id="{783FDE9F-3AEB-4DB4-BA00-7FD03E5B9C9C}"/>
              </a:ext>
            </a:extLst>
          </p:cNvPr>
          <p:cNvSpPr/>
          <p:nvPr/>
        </p:nvSpPr>
        <p:spPr>
          <a:xfrm rot="5400000">
            <a:off x="8250936" y="4933512"/>
            <a:ext cx="287399" cy="1980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IoT</a:t>
            </a:r>
          </a:p>
        </p:txBody>
      </p:sp>
      <p:sp>
        <p:nvSpPr>
          <p:cNvPr id="7" name="Rounded Rectangle 54">
            <a:extLst>
              <a:ext uri="{FF2B5EF4-FFF2-40B4-BE49-F238E27FC236}">
                <a16:creationId xmlns:a16="http://schemas.microsoft.com/office/drawing/2014/main" id="{247417A6-AF21-4E2C-9937-6A63CF2AE86C}"/>
              </a:ext>
            </a:extLst>
          </p:cNvPr>
          <p:cNvSpPr/>
          <p:nvPr/>
        </p:nvSpPr>
        <p:spPr>
          <a:xfrm>
            <a:off x="366713" y="1385887"/>
            <a:ext cx="9174161" cy="596120"/>
          </a:xfrm>
          <a:prstGeom prst="roundRect">
            <a:avLst>
              <a:gd name="adj" fmla="val 35832"/>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DELIVERY MODELS</a:t>
            </a:r>
          </a:p>
        </p:txBody>
      </p:sp>
      <p:sp>
        <p:nvSpPr>
          <p:cNvPr id="8" name="Round Same Side Corner Rectangle 55">
            <a:extLst>
              <a:ext uri="{FF2B5EF4-FFF2-40B4-BE49-F238E27FC236}">
                <a16:creationId xmlns:a16="http://schemas.microsoft.com/office/drawing/2014/main" id="{83CB974D-6B0A-464A-BFF2-B8784A0F450B}"/>
              </a:ext>
            </a:extLst>
          </p:cNvPr>
          <p:cNvSpPr/>
          <p:nvPr/>
        </p:nvSpPr>
        <p:spPr>
          <a:xfrm rot="16200000">
            <a:off x="1407017" y="668616"/>
            <a:ext cx="318115" cy="21492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PRODUCTS</a:t>
            </a:r>
          </a:p>
        </p:txBody>
      </p:sp>
      <p:sp>
        <p:nvSpPr>
          <p:cNvPr id="9" name="Rectangle 8">
            <a:extLst>
              <a:ext uri="{FF2B5EF4-FFF2-40B4-BE49-F238E27FC236}">
                <a16:creationId xmlns:a16="http://schemas.microsoft.com/office/drawing/2014/main" id="{928F26D5-1AC9-4942-9D3D-E6CA83C8B341}"/>
              </a:ext>
            </a:extLst>
          </p:cNvPr>
          <p:cNvSpPr/>
          <p:nvPr/>
        </p:nvSpPr>
        <p:spPr>
          <a:xfrm>
            <a:off x="2739733" y="1584159"/>
            <a:ext cx="2149200" cy="318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HOSTED/CLOUD</a:t>
            </a:r>
          </a:p>
        </p:txBody>
      </p:sp>
      <p:sp>
        <p:nvSpPr>
          <p:cNvPr id="10" name="Rectangle 9">
            <a:extLst>
              <a:ext uri="{FF2B5EF4-FFF2-40B4-BE49-F238E27FC236}">
                <a16:creationId xmlns:a16="http://schemas.microsoft.com/office/drawing/2014/main" id="{213042D5-7879-455D-9E18-7AC906AB5D84}"/>
              </a:ext>
            </a:extLst>
          </p:cNvPr>
          <p:cNvSpPr/>
          <p:nvPr/>
        </p:nvSpPr>
        <p:spPr>
          <a:xfrm>
            <a:off x="4987991" y="1584159"/>
            <a:ext cx="2149200" cy="318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OUTSOURCED OPERATIONS</a:t>
            </a:r>
          </a:p>
        </p:txBody>
      </p:sp>
      <p:sp>
        <p:nvSpPr>
          <p:cNvPr id="11" name="Round Same Side Corner Rectangle 58">
            <a:extLst>
              <a:ext uri="{FF2B5EF4-FFF2-40B4-BE49-F238E27FC236}">
                <a16:creationId xmlns:a16="http://schemas.microsoft.com/office/drawing/2014/main" id="{E5E31CBC-18BC-425F-8130-623296956DB0}"/>
              </a:ext>
            </a:extLst>
          </p:cNvPr>
          <p:cNvSpPr/>
          <p:nvPr/>
        </p:nvSpPr>
        <p:spPr>
          <a:xfrm rot="5400000">
            <a:off x="8151608" y="669023"/>
            <a:ext cx="317669" cy="2148386"/>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SYSTEMS INTEGRATION AND OTHER PROFESSIONAL SERVICES</a:t>
            </a:r>
          </a:p>
        </p:txBody>
      </p:sp>
      <p:sp>
        <p:nvSpPr>
          <p:cNvPr id="12" name="Rounded Rectangle 59">
            <a:extLst>
              <a:ext uri="{FF2B5EF4-FFF2-40B4-BE49-F238E27FC236}">
                <a16:creationId xmlns:a16="http://schemas.microsoft.com/office/drawing/2014/main" id="{F67942D5-27A0-49D1-9D55-3C5F9BF944AC}"/>
              </a:ext>
            </a:extLst>
          </p:cNvPr>
          <p:cNvSpPr/>
          <p:nvPr/>
        </p:nvSpPr>
        <p:spPr>
          <a:xfrm>
            <a:off x="375276" y="2026191"/>
            <a:ext cx="1440000" cy="2619374"/>
          </a:xfrm>
          <a:prstGeom prst="roundRect">
            <a:avLst>
              <a:gd name="adj" fmla="val 127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MONETISATION PLATFORMS</a:t>
            </a:r>
          </a:p>
        </p:txBody>
      </p:sp>
      <p:sp>
        <p:nvSpPr>
          <p:cNvPr id="13" name="Rounded Rectangle 60">
            <a:extLst>
              <a:ext uri="{FF2B5EF4-FFF2-40B4-BE49-F238E27FC236}">
                <a16:creationId xmlns:a16="http://schemas.microsoft.com/office/drawing/2014/main" id="{6BB90E1B-57FE-4935-A065-2A1B769C9493}"/>
              </a:ext>
            </a:extLst>
          </p:cNvPr>
          <p:cNvSpPr/>
          <p:nvPr/>
        </p:nvSpPr>
        <p:spPr>
          <a:xfrm>
            <a:off x="1920674" y="2026191"/>
            <a:ext cx="1440000" cy="2619375"/>
          </a:xfrm>
          <a:prstGeom prst="roundRect">
            <a:avLst>
              <a:gd name="adj" fmla="val 1444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VIDEO AND IDENTITY PLATFORMS</a:t>
            </a:r>
          </a:p>
        </p:txBody>
      </p:sp>
      <p:sp>
        <p:nvSpPr>
          <p:cNvPr id="14" name="Rounded Rectangle 61">
            <a:extLst>
              <a:ext uri="{FF2B5EF4-FFF2-40B4-BE49-F238E27FC236}">
                <a16:creationId xmlns:a16="http://schemas.microsoft.com/office/drawing/2014/main" id="{D6043484-1538-4DA0-AA9E-9283AB875259}"/>
              </a:ext>
            </a:extLst>
          </p:cNvPr>
          <p:cNvSpPr/>
          <p:nvPr/>
        </p:nvSpPr>
        <p:spPr>
          <a:xfrm>
            <a:off x="3466072" y="2026191"/>
            <a:ext cx="1440000" cy="2619375"/>
          </a:xfrm>
          <a:prstGeom prst="roundRect">
            <a:avLst>
              <a:gd name="adj" fmla="val 148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CUSTOMER</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ENGAGEMENT</a:t>
            </a:r>
          </a:p>
        </p:txBody>
      </p:sp>
      <p:sp>
        <p:nvSpPr>
          <p:cNvPr id="15" name="Rounded Rectangle 62">
            <a:extLst>
              <a:ext uri="{FF2B5EF4-FFF2-40B4-BE49-F238E27FC236}">
                <a16:creationId xmlns:a16="http://schemas.microsoft.com/office/drawing/2014/main" id="{4C0F2D6A-EF2F-4D5C-BB1C-4F4D8D36A893}"/>
              </a:ext>
            </a:extLst>
          </p:cNvPr>
          <p:cNvSpPr/>
          <p:nvPr/>
        </p:nvSpPr>
        <p:spPr>
          <a:xfrm>
            <a:off x="5011470" y="2026191"/>
            <a:ext cx="1440000" cy="2619375"/>
          </a:xfrm>
          <a:prstGeom prst="roundRect">
            <a:avLst>
              <a:gd name="adj" fmla="val 15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SERVICE DESIGN AND ORCHESTRATION</a:t>
            </a:r>
          </a:p>
        </p:txBody>
      </p:sp>
      <p:sp>
        <p:nvSpPr>
          <p:cNvPr id="16" name="Rounded Rectangle 63">
            <a:extLst>
              <a:ext uri="{FF2B5EF4-FFF2-40B4-BE49-F238E27FC236}">
                <a16:creationId xmlns:a16="http://schemas.microsoft.com/office/drawing/2014/main" id="{4300E90A-C434-4ECE-B944-73E13412819D}"/>
              </a:ext>
            </a:extLst>
          </p:cNvPr>
          <p:cNvSpPr/>
          <p:nvPr/>
        </p:nvSpPr>
        <p:spPr>
          <a:xfrm>
            <a:off x="6556868" y="2026191"/>
            <a:ext cx="1440000" cy="2619375"/>
          </a:xfrm>
          <a:prstGeom prst="roundRect">
            <a:avLst>
              <a:gd name="adj" fmla="val 15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AUTOMATED ASSURANCE</a:t>
            </a:r>
          </a:p>
        </p:txBody>
      </p:sp>
      <p:sp>
        <p:nvSpPr>
          <p:cNvPr id="17" name="Rounded Rectangle 64">
            <a:extLst>
              <a:ext uri="{FF2B5EF4-FFF2-40B4-BE49-F238E27FC236}">
                <a16:creationId xmlns:a16="http://schemas.microsoft.com/office/drawing/2014/main" id="{69900640-6D5E-4E45-B45A-D4092105BE56}"/>
              </a:ext>
            </a:extLst>
          </p:cNvPr>
          <p:cNvSpPr/>
          <p:nvPr/>
        </p:nvSpPr>
        <p:spPr>
          <a:xfrm>
            <a:off x="429276" y="4118288"/>
            <a:ext cx="1332000"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POLICY MANAGEMENT</a:t>
            </a:r>
          </a:p>
        </p:txBody>
      </p:sp>
      <p:sp>
        <p:nvSpPr>
          <p:cNvPr id="18" name="Rounded Rectangle 68">
            <a:extLst>
              <a:ext uri="{FF2B5EF4-FFF2-40B4-BE49-F238E27FC236}">
                <a16:creationId xmlns:a16="http://schemas.microsoft.com/office/drawing/2014/main" id="{3739458F-3BD4-41BE-A820-D50AE6ABDB56}"/>
              </a:ext>
            </a:extLst>
          </p:cNvPr>
          <p:cNvSpPr/>
          <p:nvPr/>
        </p:nvSpPr>
        <p:spPr>
          <a:xfrm>
            <a:off x="6611706" y="2559349"/>
            <a:ext cx="1330325" cy="3460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SERVICE MANAGEMENT</a:t>
            </a:r>
          </a:p>
        </p:txBody>
      </p:sp>
      <p:sp>
        <p:nvSpPr>
          <p:cNvPr id="19" name="Rounded Rectangle 69">
            <a:extLst>
              <a:ext uri="{FF2B5EF4-FFF2-40B4-BE49-F238E27FC236}">
                <a16:creationId xmlns:a16="http://schemas.microsoft.com/office/drawing/2014/main" id="{6EF62195-C264-4C03-9881-B4C97CA3F4E4}"/>
              </a:ext>
            </a:extLst>
          </p:cNvPr>
          <p:cNvSpPr/>
          <p:nvPr/>
        </p:nvSpPr>
        <p:spPr>
          <a:xfrm>
            <a:off x="6611706" y="3036178"/>
            <a:ext cx="1330325" cy="542793"/>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lvl="0" algn="ctr">
              <a:defRPr/>
            </a:pPr>
            <a:r>
              <a:rPr lang="en-GB" sz="900" cap="all" dirty="0">
                <a:solidFill>
                  <a:srgbClr val="000000"/>
                </a:solidFill>
                <a:latin typeface="Franklin Gothic Book" panose="020B0503020102020204" pitchFamily="34" charset="0"/>
              </a:rPr>
              <a:t>Intelligent Performance and Fault Monitoring</a:t>
            </a:r>
            <a:endParaRPr kumimoji="0" lang="en-GB" sz="900" b="0" i="0" u="none" strike="noStrike" kern="1200" cap="all" spc="0" normalizeH="0" noProof="0" dirty="0">
              <a:ln>
                <a:noFill/>
              </a:ln>
              <a:solidFill>
                <a:srgbClr val="000000"/>
              </a:solidFill>
              <a:effectLst/>
              <a:uLnTx/>
              <a:uFillTx/>
              <a:latin typeface="Franklin Gothic Book" panose="020B0503020102020204" pitchFamily="34" charset="0"/>
            </a:endParaRPr>
          </a:p>
        </p:txBody>
      </p:sp>
      <p:sp>
        <p:nvSpPr>
          <p:cNvPr id="21" name="Rounded Rectangle 71">
            <a:extLst>
              <a:ext uri="{FF2B5EF4-FFF2-40B4-BE49-F238E27FC236}">
                <a16:creationId xmlns:a16="http://schemas.microsoft.com/office/drawing/2014/main" id="{AB4A4458-DE21-44F7-8A13-DE14C566F6EF}"/>
              </a:ext>
            </a:extLst>
          </p:cNvPr>
          <p:cNvSpPr/>
          <p:nvPr/>
        </p:nvSpPr>
        <p:spPr>
          <a:xfrm>
            <a:off x="6611706" y="3722073"/>
            <a:ext cx="1330325" cy="3460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WORKFORCE AUTOMATION</a:t>
            </a:r>
          </a:p>
        </p:txBody>
      </p:sp>
      <p:sp>
        <p:nvSpPr>
          <p:cNvPr id="22" name="Rounded Rectangle 72">
            <a:extLst>
              <a:ext uri="{FF2B5EF4-FFF2-40B4-BE49-F238E27FC236}">
                <a16:creationId xmlns:a16="http://schemas.microsoft.com/office/drawing/2014/main" id="{EDC397A8-0F89-4410-BF54-A2634258AB57}"/>
              </a:ext>
            </a:extLst>
          </p:cNvPr>
          <p:cNvSpPr/>
          <p:nvPr/>
        </p:nvSpPr>
        <p:spPr>
          <a:xfrm>
            <a:off x="6611706" y="4208776"/>
            <a:ext cx="1330325" cy="344487"/>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PROBE SYSTEMS</a:t>
            </a:r>
          </a:p>
        </p:txBody>
      </p:sp>
      <p:sp>
        <p:nvSpPr>
          <p:cNvPr id="23" name="Rounded Rectangle 73">
            <a:extLst>
              <a:ext uri="{FF2B5EF4-FFF2-40B4-BE49-F238E27FC236}">
                <a16:creationId xmlns:a16="http://schemas.microsoft.com/office/drawing/2014/main" id="{7011373C-22CA-4B85-A047-AD0A57BF1AF3}"/>
              </a:ext>
            </a:extLst>
          </p:cNvPr>
          <p:cNvSpPr/>
          <p:nvPr/>
        </p:nvSpPr>
        <p:spPr>
          <a:xfrm>
            <a:off x="3520910" y="2559349"/>
            <a:ext cx="1330325" cy="436562"/>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ENGAGEMENT PLATFORMS</a:t>
            </a:r>
          </a:p>
        </p:txBody>
      </p:sp>
      <p:sp>
        <p:nvSpPr>
          <p:cNvPr id="24" name="Rounded Rectangle 74">
            <a:extLst>
              <a:ext uri="{FF2B5EF4-FFF2-40B4-BE49-F238E27FC236}">
                <a16:creationId xmlns:a16="http://schemas.microsoft.com/office/drawing/2014/main" id="{7E1906DF-8C1C-4574-9B69-6C08AC56B0FC}"/>
              </a:ext>
            </a:extLst>
          </p:cNvPr>
          <p:cNvSpPr/>
          <p:nvPr/>
        </p:nvSpPr>
        <p:spPr>
          <a:xfrm>
            <a:off x="3520910" y="3079524"/>
            <a:ext cx="1330325" cy="434975"/>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MARKETING</a:t>
            </a:r>
          </a:p>
        </p:txBody>
      </p:sp>
      <p:sp>
        <p:nvSpPr>
          <p:cNvPr id="25" name="Rounded Rectangle 75">
            <a:extLst>
              <a:ext uri="{FF2B5EF4-FFF2-40B4-BE49-F238E27FC236}">
                <a16:creationId xmlns:a16="http://schemas.microsoft.com/office/drawing/2014/main" id="{4B3A4712-7D64-4E6B-812E-549579C8760E}"/>
              </a:ext>
            </a:extLst>
          </p:cNvPr>
          <p:cNvSpPr/>
          <p:nvPr/>
        </p:nvSpPr>
        <p:spPr>
          <a:xfrm>
            <a:off x="3520910" y="3598112"/>
            <a:ext cx="1330325" cy="436563"/>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SALES</a:t>
            </a:r>
          </a:p>
        </p:txBody>
      </p:sp>
      <p:sp>
        <p:nvSpPr>
          <p:cNvPr id="26" name="Rounded Rectangle 76">
            <a:extLst>
              <a:ext uri="{FF2B5EF4-FFF2-40B4-BE49-F238E27FC236}">
                <a16:creationId xmlns:a16="http://schemas.microsoft.com/office/drawing/2014/main" id="{04434BC0-95BA-4B41-A8BB-07B8224F5A92}"/>
              </a:ext>
            </a:extLst>
          </p:cNvPr>
          <p:cNvSpPr/>
          <p:nvPr/>
        </p:nvSpPr>
        <p:spPr>
          <a:xfrm>
            <a:off x="3520910" y="4118288"/>
            <a:ext cx="1330325" cy="434975"/>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CUSTOMER SERVICE</a:t>
            </a:r>
          </a:p>
        </p:txBody>
      </p:sp>
      <p:sp>
        <p:nvSpPr>
          <p:cNvPr id="27" name="Rounded Rectangle 77">
            <a:extLst>
              <a:ext uri="{FF2B5EF4-FFF2-40B4-BE49-F238E27FC236}">
                <a16:creationId xmlns:a16="http://schemas.microsoft.com/office/drawing/2014/main" id="{E27DAF00-1488-4E25-9FDF-9408A9FC980E}"/>
              </a:ext>
            </a:extLst>
          </p:cNvPr>
          <p:cNvSpPr/>
          <p:nvPr/>
        </p:nvSpPr>
        <p:spPr>
          <a:xfrm>
            <a:off x="5066308" y="2559349"/>
            <a:ext cx="1330325" cy="436562"/>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ORDER MANAGEMENT</a:t>
            </a:r>
          </a:p>
        </p:txBody>
      </p:sp>
      <p:sp>
        <p:nvSpPr>
          <p:cNvPr id="28" name="Rounded Rectangle 78">
            <a:extLst>
              <a:ext uri="{FF2B5EF4-FFF2-40B4-BE49-F238E27FC236}">
                <a16:creationId xmlns:a16="http://schemas.microsoft.com/office/drawing/2014/main" id="{7C3CED5B-BF09-48E2-A307-897226898D82}"/>
              </a:ext>
            </a:extLst>
          </p:cNvPr>
          <p:cNvSpPr/>
          <p:nvPr/>
        </p:nvSpPr>
        <p:spPr>
          <a:xfrm>
            <a:off x="5066308" y="3079524"/>
            <a:ext cx="1330325" cy="4349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INVENTORY MANAGEMENT</a:t>
            </a:r>
          </a:p>
        </p:txBody>
      </p:sp>
      <p:sp>
        <p:nvSpPr>
          <p:cNvPr id="29" name="Rounded Rectangle 79">
            <a:extLst>
              <a:ext uri="{FF2B5EF4-FFF2-40B4-BE49-F238E27FC236}">
                <a16:creationId xmlns:a16="http://schemas.microsoft.com/office/drawing/2014/main" id="{289ED322-0CE8-498A-AF63-4C391512CBC5}"/>
              </a:ext>
            </a:extLst>
          </p:cNvPr>
          <p:cNvSpPr/>
          <p:nvPr/>
        </p:nvSpPr>
        <p:spPr>
          <a:xfrm>
            <a:off x="5066308" y="3598112"/>
            <a:ext cx="1330325" cy="436563"/>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ACTIVATION</a:t>
            </a:r>
          </a:p>
        </p:txBody>
      </p:sp>
      <p:sp>
        <p:nvSpPr>
          <p:cNvPr id="30" name="Rounded Rectangle 80">
            <a:extLst>
              <a:ext uri="{FF2B5EF4-FFF2-40B4-BE49-F238E27FC236}">
                <a16:creationId xmlns:a16="http://schemas.microsoft.com/office/drawing/2014/main" id="{CA4B370D-8D14-4814-9DA6-B6439FE6F8D1}"/>
              </a:ext>
            </a:extLst>
          </p:cNvPr>
          <p:cNvSpPr/>
          <p:nvPr/>
        </p:nvSpPr>
        <p:spPr>
          <a:xfrm>
            <a:off x="5066308" y="4118288"/>
            <a:ext cx="1330325" cy="4349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ENGINEERING SYSTEMS</a:t>
            </a:r>
          </a:p>
        </p:txBody>
      </p:sp>
      <p:sp>
        <p:nvSpPr>
          <p:cNvPr id="31" name="Rounded Rectangle 81">
            <a:extLst>
              <a:ext uri="{FF2B5EF4-FFF2-40B4-BE49-F238E27FC236}">
                <a16:creationId xmlns:a16="http://schemas.microsoft.com/office/drawing/2014/main" id="{7DCBED09-5876-42DA-803C-2C608504BEA3}"/>
              </a:ext>
            </a:extLst>
          </p:cNvPr>
          <p:cNvSpPr/>
          <p:nvPr/>
        </p:nvSpPr>
        <p:spPr>
          <a:xfrm>
            <a:off x="375276" y="4715553"/>
            <a:ext cx="7661378" cy="781050"/>
          </a:xfrm>
          <a:prstGeom prst="roundRect">
            <a:avLst>
              <a:gd name="adj" fmla="val 28708"/>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NETWORK AUTOMATION AND ORCHESTRATION</a:t>
            </a:r>
          </a:p>
        </p:txBody>
      </p:sp>
      <p:sp>
        <p:nvSpPr>
          <p:cNvPr id="32" name="Round Same Side Corner Rectangle 82">
            <a:extLst>
              <a:ext uri="{FF2B5EF4-FFF2-40B4-BE49-F238E27FC236}">
                <a16:creationId xmlns:a16="http://schemas.microsoft.com/office/drawing/2014/main" id="{AA83BEDF-93D9-4D2C-BAF1-C886648F8004}"/>
              </a:ext>
            </a:extLst>
          </p:cNvPr>
          <p:cNvSpPr/>
          <p:nvPr/>
        </p:nvSpPr>
        <p:spPr>
          <a:xfrm rot="16200000">
            <a:off x="1107321" y="4466392"/>
            <a:ext cx="346075" cy="1512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EMS/NMS</a:t>
            </a:r>
          </a:p>
        </p:txBody>
      </p:sp>
      <p:sp>
        <p:nvSpPr>
          <p:cNvPr id="33" name="Rectangle 32">
            <a:extLst>
              <a:ext uri="{FF2B5EF4-FFF2-40B4-BE49-F238E27FC236}">
                <a16:creationId xmlns:a16="http://schemas.microsoft.com/office/drawing/2014/main" id="{6AEC58D2-6A4F-4B8F-B194-5B160A83E3DB}"/>
              </a:ext>
            </a:extLst>
          </p:cNvPr>
          <p:cNvSpPr/>
          <p:nvPr/>
        </p:nvSpPr>
        <p:spPr>
          <a:xfrm>
            <a:off x="4568342" y="5049355"/>
            <a:ext cx="1512000" cy="346075"/>
          </a:xfrm>
          <a:prstGeom prst="rect">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WAN SDN</a:t>
            </a:r>
          </a:p>
        </p:txBody>
      </p:sp>
      <p:sp>
        <p:nvSpPr>
          <p:cNvPr id="34" name="Round Same Side Corner Rectangle 84">
            <a:extLst>
              <a:ext uri="{FF2B5EF4-FFF2-40B4-BE49-F238E27FC236}">
                <a16:creationId xmlns:a16="http://schemas.microsoft.com/office/drawing/2014/main" id="{C9F851ED-0711-48DF-8A10-84E27926A820}"/>
              </a:ext>
            </a:extLst>
          </p:cNvPr>
          <p:cNvSpPr/>
          <p:nvPr/>
        </p:nvSpPr>
        <p:spPr>
          <a:xfrm rot="5400000">
            <a:off x="6932648" y="4484392"/>
            <a:ext cx="345590" cy="1476000"/>
          </a:xfrm>
          <a:prstGeom prst="round2SameRect">
            <a:avLst>
              <a:gd name="adj1" fmla="val 50000"/>
              <a:gd name="adj2" fmla="val 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VIRTUAL INFRASTRUCTURE MANAGERS</a:t>
            </a:r>
          </a:p>
        </p:txBody>
      </p:sp>
      <p:sp>
        <p:nvSpPr>
          <p:cNvPr id="35" name="Rounded Rectangle 86">
            <a:extLst>
              <a:ext uri="{FF2B5EF4-FFF2-40B4-BE49-F238E27FC236}">
                <a16:creationId xmlns:a16="http://schemas.microsoft.com/office/drawing/2014/main" id="{11839098-32B9-473A-A726-44090C0A7A10}"/>
              </a:ext>
            </a:extLst>
          </p:cNvPr>
          <p:cNvSpPr/>
          <p:nvPr/>
        </p:nvSpPr>
        <p:spPr>
          <a:xfrm>
            <a:off x="430114" y="3078995"/>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PARTNER AND INTERCONNECT</a:t>
            </a:r>
          </a:p>
        </p:txBody>
      </p:sp>
      <p:sp>
        <p:nvSpPr>
          <p:cNvPr id="36" name="Rounded Rectangle 87">
            <a:extLst>
              <a:ext uri="{FF2B5EF4-FFF2-40B4-BE49-F238E27FC236}">
                <a16:creationId xmlns:a16="http://schemas.microsoft.com/office/drawing/2014/main" id="{C4DBEA0C-0B77-4B09-A111-FD31E2D954C8}"/>
              </a:ext>
            </a:extLst>
          </p:cNvPr>
          <p:cNvSpPr/>
          <p:nvPr/>
        </p:nvSpPr>
        <p:spPr>
          <a:xfrm>
            <a:off x="430114" y="3598641"/>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MEDIATION</a:t>
            </a:r>
          </a:p>
        </p:txBody>
      </p:sp>
      <p:sp>
        <p:nvSpPr>
          <p:cNvPr id="37" name="Rounded Rectangle 91">
            <a:extLst>
              <a:ext uri="{FF2B5EF4-FFF2-40B4-BE49-F238E27FC236}">
                <a16:creationId xmlns:a16="http://schemas.microsoft.com/office/drawing/2014/main" id="{6384A60D-FED4-45C8-9863-6F50DABB4D28}"/>
              </a:ext>
            </a:extLst>
          </p:cNvPr>
          <p:cNvSpPr/>
          <p:nvPr/>
        </p:nvSpPr>
        <p:spPr>
          <a:xfrm>
            <a:off x="8095213" y="2022171"/>
            <a:ext cx="1440000" cy="1738311"/>
          </a:xfrm>
          <a:prstGeom prst="roundRect">
            <a:avLst>
              <a:gd name="adj" fmla="val 194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AI AND ANALYTICS</a:t>
            </a:r>
          </a:p>
        </p:txBody>
      </p:sp>
      <p:sp>
        <p:nvSpPr>
          <p:cNvPr id="38" name="Rectangle 37">
            <a:extLst>
              <a:ext uri="{FF2B5EF4-FFF2-40B4-BE49-F238E27FC236}">
                <a16:creationId xmlns:a16="http://schemas.microsoft.com/office/drawing/2014/main" id="{21138695-16D7-4F09-94B4-FAF55CB1F253}"/>
              </a:ext>
            </a:extLst>
          </p:cNvPr>
          <p:cNvSpPr/>
          <p:nvPr/>
        </p:nvSpPr>
        <p:spPr>
          <a:xfrm>
            <a:off x="2553542" y="5049355"/>
            <a:ext cx="1512000" cy="346075"/>
          </a:xfrm>
          <a:prstGeom prst="rect">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NETWORK ORCHESTRATORS</a:t>
            </a:r>
          </a:p>
        </p:txBody>
      </p:sp>
      <p:sp>
        <p:nvSpPr>
          <p:cNvPr id="39" name="Round Same Side Corner Rectangle 93">
            <a:extLst>
              <a:ext uri="{FF2B5EF4-FFF2-40B4-BE49-F238E27FC236}">
                <a16:creationId xmlns:a16="http://schemas.microsoft.com/office/drawing/2014/main" id="{BADF09CE-F650-40A4-B90D-9CAAA0ECA3EF}"/>
              </a:ext>
            </a:extLst>
          </p:cNvPr>
          <p:cNvSpPr/>
          <p:nvPr/>
        </p:nvSpPr>
        <p:spPr>
          <a:xfrm rot="16200000">
            <a:off x="1370457" y="4933512"/>
            <a:ext cx="287802" cy="1980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CONSUMER FIXED</a:t>
            </a:r>
          </a:p>
        </p:txBody>
      </p:sp>
      <p:sp>
        <p:nvSpPr>
          <p:cNvPr id="40" name="Rectangle 39">
            <a:extLst>
              <a:ext uri="{FF2B5EF4-FFF2-40B4-BE49-F238E27FC236}">
                <a16:creationId xmlns:a16="http://schemas.microsoft.com/office/drawing/2014/main" id="{829AAD2E-877C-4F2F-9C00-B6D1ED319B78}"/>
              </a:ext>
            </a:extLst>
          </p:cNvPr>
          <p:cNvSpPr/>
          <p:nvPr/>
        </p:nvSpPr>
        <p:spPr>
          <a:xfrm>
            <a:off x="2817784" y="5779611"/>
            <a:ext cx="1980000" cy="2878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MOBILE</a:t>
            </a:r>
          </a:p>
        </p:txBody>
      </p:sp>
      <p:sp>
        <p:nvSpPr>
          <p:cNvPr id="41" name="Rectangle 40">
            <a:extLst>
              <a:ext uri="{FF2B5EF4-FFF2-40B4-BE49-F238E27FC236}">
                <a16:creationId xmlns:a16="http://schemas.microsoft.com/office/drawing/2014/main" id="{1440A7C3-D184-402F-AE44-53421C5E55DD}"/>
              </a:ext>
            </a:extLst>
          </p:cNvPr>
          <p:cNvSpPr/>
          <p:nvPr/>
        </p:nvSpPr>
        <p:spPr>
          <a:xfrm>
            <a:off x="5111210" y="5779611"/>
            <a:ext cx="1980000" cy="2878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BUSINESS FIXED</a:t>
            </a:r>
          </a:p>
        </p:txBody>
      </p:sp>
      <p:sp>
        <p:nvSpPr>
          <p:cNvPr id="43" name="Rounded Rectangle 97">
            <a:extLst>
              <a:ext uri="{FF2B5EF4-FFF2-40B4-BE49-F238E27FC236}">
                <a16:creationId xmlns:a16="http://schemas.microsoft.com/office/drawing/2014/main" id="{B55966DC-F16A-4673-BFB1-783606EF57DB}"/>
              </a:ext>
            </a:extLst>
          </p:cNvPr>
          <p:cNvSpPr/>
          <p:nvPr/>
        </p:nvSpPr>
        <p:spPr>
          <a:xfrm>
            <a:off x="8090654" y="3843156"/>
            <a:ext cx="1440000" cy="1653447"/>
          </a:xfrm>
          <a:prstGeom prst="roundRect">
            <a:avLst>
              <a:gd name="adj" fmla="val 19491"/>
            </a:avLst>
          </a:prstGeom>
          <a:solidFill>
            <a:srgbClr val="221F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00" b="1" i="0" u="none" strike="noStrike" kern="1200" cap="none" spc="100" normalizeH="0" noProof="0" dirty="0">
                <a:ln>
                  <a:noFill/>
                </a:ln>
                <a:solidFill>
                  <a:srgbClr val="FFFFFF"/>
                </a:solidFill>
                <a:effectLst/>
                <a:uLnTx/>
                <a:uFillTx/>
                <a:latin typeface="Franklin Gothic Book" panose="020B0503020102020204" pitchFamily="34" charset="0"/>
              </a:rPr>
              <a:t>DIGITAL INFRASTRUCTURE STRATEGIES</a:t>
            </a:r>
          </a:p>
        </p:txBody>
      </p:sp>
      <p:sp>
        <p:nvSpPr>
          <p:cNvPr id="44" name="Rounded Rectangle 98">
            <a:extLst>
              <a:ext uri="{FF2B5EF4-FFF2-40B4-BE49-F238E27FC236}">
                <a16:creationId xmlns:a16="http://schemas.microsoft.com/office/drawing/2014/main" id="{39CC8409-B8B8-4691-8AE5-2EC75ECAE09A}"/>
              </a:ext>
            </a:extLst>
          </p:cNvPr>
          <p:cNvSpPr/>
          <p:nvPr/>
        </p:nvSpPr>
        <p:spPr>
          <a:xfrm>
            <a:off x="8149213" y="2559349"/>
            <a:ext cx="1332000" cy="457951"/>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REVENUE ASSURANCE AND FRAUD MANAGEMENT</a:t>
            </a:r>
          </a:p>
        </p:txBody>
      </p:sp>
      <p:sp>
        <p:nvSpPr>
          <p:cNvPr id="45" name="Rounded Rectangle 99">
            <a:extLst>
              <a:ext uri="{FF2B5EF4-FFF2-40B4-BE49-F238E27FC236}">
                <a16:creationId xmlns:a16="http://schemas.microsoft.com/office/drawing/2014/main" id="{4A0BDDFA-7B64-4102-9C0E-F93D8C6CF168}"/>
              </a:ext>
            </a:extLst>
          </p:cNvPr>
          <p:cNvSpPr/>
          <p:nvPr/>
        </p:nvSpPr>
        <p:spPr>
          <a:xfrm>
            <a:off x="8149213" y="3085798"/>
            <a:ext cx="1332000" cy="2262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BUSINESS ANALYTICS</a:t>
            </a:r>
          </a:p>
        </p:txBody>
      </p:sp>
      <p:sp>
        <p:nvSpPr>
          <p:cNvPr id="46" name="Rounded Rectangle 100">
            <a:extLst>
              <a:ext uri="{FF2B5EF4-FFF2-40B4-BE49-F238E27FC236}">
                <a16:creationId xmlns:a16="http://schemas.microsoft.com/office/drawing/2014/main" id="{F8E3105B-0C16-4E31-8D48-AA8DBBAAA7B3}"/>
              </a:ext>
            </a:extLst>
          </p:cNvPr>
          <p:cNvSpPr/>
          <p:nvPr/>
        </p:nvSpPr>
        <p:spPr>
          <a:xfrm>
            <a:off x="8149213" y="3376826"/>
            <a:ext cx="1332000" cy="27534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NETWORK ANALYTICS</a:t>
            </a:r>
          </a:p>
        </p:txBody>
      </p:sp>
      <p:sp>
        <p:nvSpPr>
          <p:cNvPr id="47" name="Rounded Rectangle 86">
            <a:extLst>
              <a:ext uri="{FF2B5EF4-FFF2-40B4-BE49-F238E27FC236}">
                <a16:creationId xmlns:a16="http://schemas.microsoft.com/office/drawing/2014/main" id="{59A34D8E-95D4-4488-8F85-D39FDA68AF4B}"/>
              </a:ext>
            </a:extLst>
          </p:cNvPr>
          <p:cNvSpPr/>
          <p:nvPr/>
        </p:nvSpPr>
        <p:spPr>
          <a:xfrm>
            <a:off x="430114" y="2559349"/>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BILLING AND CHARGING</a:t>
            </a:r>
          </a:p>
        </p:txBody>
      </p:sp>
      <p:sp>
        <p:nvSpPr>
          <p:cNvPr id="48" name="Rounded Rectangle 101">
            <a:extLst>
              <a:ext uri="{FF2B5EF4-FFF2-40B4-BE49-F238E27FC236}">
                <a16:creationId xmlns:a16="http://schemas.microsoft.com/office/drawing/2014/main" id="{CB63C85E-9AE5-4E56-98D6-4A8081CF7913}"/>
              </a:ext>
            </a:extLst>
          </p:cNvPr>
          <p:cNvSpPr/>
          <p:nvPr/>
        </p:nvSpPr>
        <p:spPr>
          <a:xfrm>
            <a:off x="8156287" y="4364346"/>
            <a:ext cx="1332000" cy="324000"/>
          </a:xfrm>
          <a:prstGeom prst="roundRect">
            <a:avLst>
              <a:gd name="adj" fmla="val 5000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NFV</a:t>
            </a:r>
          </a:p>
        </p:txBody>
      </p:sp>
      <p:sp>
        <p:nvSpPr>
          <p:cNvPr id="49" name="Rounded Rectangle 102">
            <a:extLst>
              <a:ext uri="{FF2B5EF4-FFF2-40B4-BE49-F238E27FC236}">
                <a16:creationId xmlns:a16="http://schemas.microsoft.com/office/drawing/2014/main" id="{29F04D6B-B31F-4995-9192-D0C95D273181}"/>
              </a:ext>
            </a:extLst>
          </p:cNvPr>
          <p:cNvSpPr/>
          <p:nvPr/>
        </p:nvSpPr>
        <p:spPr>
          <a:xfrm>
            <a:off x="8148534" y="5103321"/>
            <a:ext cx="1332000" cy="324000"/>
          </a:xfrm>
          <a:prstGeom prst="roundRect">
            <a:avLst>
              <a:gd name="adj" fmla="val 5000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CLOUD COMPUTING</a:t>
            </a:r>
          </a:p>
        </p:txBody>
      </p:sp>
      <p:sp>
        <p:nvSpPr>
          <p:cNvPr id="50" name="Rounded Rectangle 101">
            <a:extLst>
              <a:ext uri="{FF2B5EF4-FFF2-40B4-BE49-F238E27FC236}">
                <a16:creationId xmlns:a16="http://schemas.microsoft.com/office/drawing/2014/main" id="{EF774BE0-081D-449A-8655-B828A5407E5F}"/>
              </a:ext>
            </a:extLst>
          </p:cNvPr>
          <p:cNvSpPr/>
          <p:nvPr/>
        </p:nvSpPr>
        <p:spPr>
          <a:xfrm>
            <a:off x="8156847" y="4739157"/>
            <a:ext cx="1332000" cy="324000"/>
          </a:xfrm>
          <a:prstGeom prst="roundRect">
            <a:avLst>
              <a:gd name="adj" fmla="val 5000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SDN</a:t>
            </a:r>
          </a:p>
        </p:txBody>
      </p:sp>
      <p:sp>
        <p:nvSpPr>
          <p:cNvPr id="51" name="Rounded Rectangle 64">
            <a:extLst>
              <a:ext uri="{FF2B5EF4-FFF2-40B4-BE49-F238E27FC236}">
                <a16:creationId xmlns:a16="http://schemas.microsoft.com/office/drawing/2014/main" id="{7D049E60-CD07-4DE5-BC4E-739F4D82611D}"/>
              </a:ext>
            </a:extLst>
          </p:cNvPr>
          <p:cNvSpPr/>
          <p:nvPr/>
        </p:nvSpPr>
        <p:spPr>
          <a:xfrm>
            <a:off x="1974674" y="3928746"/>
            <a:ext cx="1332000"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SUBSCRIBER DATA MANAGEMENT</a:t>
            </a:r>
          </a:p>
        </p:txBody>
      </p:sp>
      <p:sp>
        <p:nvSpPr>
          <p:cNvPr id="52" name="Rounded Rectangle 87">
            <a:extLst>
              <a:ext uri="{FF2B5EF4-FFF2-40B4-BE49-F238E27FC236}">
                <a16:creationId xmlns:a16="http://schemas.microsoft.com/office/drawing/2014/main" id="{FB129828-2DD6-4A5A-9730-BAC0ED6A7B40}"/>
              </a:ext>
            </a:extLst>
          </p:cNvPr>
          <p:cNvSpPr/>
          <p:nvPr/>
        </p:nvSpPr>
        <p:spPr>
          <a:xfrm>
            <a:off x="1975512" y="3289048"/>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IDENTITY MANAGEMENT</a:t>
            </a:r>
          </a:p>
        </p:txBody>
      </p:sp>
      <p:sp>
        <p:nvSpPr>
          <p:cNvPr id="53" name="Rounded Rectangle 86">
            <a:extLst>
              <a:ext uri="{FF2B5EF4-FFF2-40B4-BE49-F238E27FC236}">
                <a16:creationId xmlns:a16="http://schemas.microsoft.com/office/drawing/2014/main" id="{363D6297-6EB1-480B-B294-122BF5A2EC10}"/>
              </a:ext>
            </a:extLst>
          </p:cNvPr>
          <p:cNvSpPr/>
          <p:nvPr/>
        </p:nvSpPr>
        <p:spPr>
          <a:xfrm>
            <a:off x="1975512" y="2679449"/>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VIDEO MANAGEMENT</a:t>
            </a:r>
            <a:b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AND DELIVERY</a:t>
            </a:r>
          </a:p>
        </p:txBody>
      </p:sp>
    </p:spTree>
    <p:extLst>
      <p:ext uri="{BB962C8B-B14F-4D97-AF65-F5344CB8AC3E}">
        <p14:creationId xmlns:p14="http://schemas.microsoft.com/office/powerpoint/2010/main" val="3908423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2"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p:cNvSpPr>
            <a:spLocks noGrp="1"/>
          </p:cNvSpPr>
          <p:nvPr>
            <p:ph type="sldNum" sz="quarter" idx="4"/>
          </p:nvPr>
        </p:nvSpPr>
        <p:spPr/>
        <p:txBody>
          <a:bodyPr/>
          <a:lstStyle/>
          <a:p>
            <a:fld id="{E78626B2-E168-480E-BAE6-B60060C6AB83}" type="slidenum">
              <a:rPr lang="en-GB" smtClean="0"/>
              <a:pPr/>
              <a:t>46</a:t>
            </a:fld>
            <a:endParaRPr lang="en-GB" dirty="0"/>
          </a:p>
        </p:txBody>
      </p:sp>
      <p:sp>
        <p:nvSpPr>
          <p:cNvPr id="5" name="Text Placeholder 4"/>
          <p:cNvSpPr>
            <a:spLocks noGrp="1"/>
          </p:cNvSpPr>
          <p:nvPr>
            <p:ph type="body" sz="quarter" idx="16"/>
          </p:nvPr>
        </p:nvSpPr>
        <p:spPr/>
        <p:txBody>
          <a:bodyPr/>
          <a:lstStyle/>
          <a:p>
            <a:r>
              <a:rPr lang="en-GB" sz="1200" b="1" spc="20" dirty="0">
                <a:latin typeface="Franklin Gothic Book" panose="020B0503020102020204" pitchFamily="34" charset="0"/>
              </a:rPr>
              <a:t>Figure 32: Definitions of customer engagement and its sub-segments</a:t>
            </a:r>
          </a:p>
        </p:txBody>
      </p:sp>
      <p:sp>
        <p:nvSpPr>
          <p:cNvPr id="6" name="Title 5"/>
          <p:cNvSpPr>
            <a:spLocks noGrp="1"/>
          </p:cNvSpPr>
          <p:nvPr>
            <p:ph type="title"/>
          </p:nvPr>
        </p:nvSpPr>
        <p:spPr/>
        <p:txBody>
          <a:bodyPr/>
          <a:lstStyle/>
          <a:p>
            <a:r>
              <a:rPr lang="en-GB" dirty="0"/>
              <a:t>Customer engagement sub-segment definitions</a:t>
            </a:r>
          </a:p>
        </p:txBody>
      </p:sp>
      <p:graphicFrame>
        <p:nvGraphicFramePr>
          <p:cNvPr id="7" name="Table Placeholder 7"/>
          <p:cNvGraphicFramePr>
            <a:graphicFrameLocks noGrp="1"/>
          </p:cNvGraphicFramePr>
          <p:nvPr>
            <p:ph type="tbl" sz="quarter" idx="13"/>
            <p:extLst>
              <p:ext uri="{D42A27DB-BD31-4B8C-83A1-F6EECF244321}">
                <p14:modId xmlns:p14="http://schemas.microsoft.com/office/powerpoint/2010/main" val="1068377820"/>
              </p:ext>
            </p:extLst>
          </p:nvPr>
        </p:nvGraphicFramePr>
        <p:xfrm>
          <a:off x="460375" y="1562101"/>
          <a:ext cx="8985250" cy="3759840"/>
        </p:xfrm>
        <a:graphic>
          <a:graphicData uri="http://schemas.openxmlformats.org/drawingml/2006/table">
            <a:tbl>
              <a:tblPr/>
              <a:tblGrid>
                <a:gridCol w="1755187">
                  <a:extLst>
                    <a:ext uri="{9D8B030D-6E8A-4147-A177-3AD203B41FA5}">
                      <a16:colId xmlns:a16="http://schemas.microsoft.com/office/drawing/2014/main" val="20000"/>
                    </a:ext>
                  </a:extLst>
                </a:gridCol>
                <a:gridCol w="7230063">
                  <a:extLst>
                    <a:ext uri="{9D8B030D-6E8A-4147-A177-3AD203B41FA5}">
                      <a16:colId xmlns:a16="http://schemas.microsoft.com/office/drawing/2014/main" val="20001"/>
                    </a:ext>
                  </a:extLst>
                </a:gridCol>
              </a:tblGrid>
              <a:tr h="286062">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SEGMENT OR SUB-SEGMENT</a:t>
                      </a:r>
                      <a:endParaRPr kumimoji="0" lang="en-GB" sz="10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DEFINITION</a:t>
                      </a:r>
                      <a:endParaRPr kumimoji="0" lang="en-GB" sz="10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80322">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accent2">
                              <a:lumMod val="40000"/>
                              <a:lumOff val="60000"/>
                            </a:schemeClr>
                          </a:solidFill>
                          <a:effectLst/>
                          <a:latin typeface="+mn-lt"/>
                          <a:ea typeface="MS PGothic" pitchFamily="34" charset="-128"/>
                        </a:rPr>
                        <a:t>CUSTOMER ENGAGEMENT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mn-lt"/>
                          <a:ea typeface="MS PGothic" pitchFamily="34" charset="-128"/>
                        </a:rPr>
                        <a:t>Customer engagement systems enable CSPs to interact with customers in a consistent and contextual manner, across all channels and for all types of engagement. The systems enable them to engage in an assisted or self-service manner, through human or automated interfaces and for inbound and outbound engagements. These systems help CSPs to deliver personalised engagement and increase revenue and satisfaction, while reducing costs.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286062">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ENGAGEMENT PLATFORMS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mn-lt"/>
                          <a:ea typeface="MS PGothic" pitchFamily="34" charset="-128"/>
                        </a:rPr>
                        <a:t>The engagement platforms sub-segment includes solutions that help CSPs’ customer-facing departments to engage with the customer in a consistent and contextual manner, for all types of engagements, such as marketing, sales or customer service.</a:t>
                      </a:r>
                      <a:endParaRPr kumimoji="0" lang="en-GB" sz="1000" b="0" i="0" u="none" strike="noStrike" cap="none" normalizeH="0" baseline="0" dirty="0">
                        <a:ln>
                          <a:noFill/>
                        </a:ln>
                        <a:solidFill>
                          <a:srgbClr val="000000"/>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0002"/>
                  </a:ext>
                </a:extLst>
              </a:tr>
              <a:tr h="35439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SALES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mn-lt"/>
                          <a:ea typeface="MS PGothic" pitchFamily="34" charset="-128"/>
                        </a:rPr>
                        <a:t>The sales sub-segment focuses on software that enables businesses to streamline their sales operations, from lead generation to bringing in orders. It includes software that helps all CSP business lines, such as consumer and enterprise operations.</a:t>
                      </a:r>
                      <a:endParaRPr kumimoji="0" lang="en-GB" sz="1000" b="0" i="0" u="none" strike="noStrike" cap="none" normalizeH="0" baseline="0" dirty="0">
                        <a:ln>
                          <a:noFill/>
                        </a:ln>
                        <a:solidFill>
                          <a:srgbClr val="000000"/>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3"/>
                  </a:ext>
                </a:extLst>
              </a:tr>
              <a:tr h="577452">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MARKETING</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mn-lt"/>
                          <a:ea typeface="MS PGothic" pitchFamily="34" charset="-128"/>
                        </a:rPr>
                        <a:t>Marketing departments at CSPs focus on building and maintaining the brand image of the company. In the past, the role of the marketing department was to generate leads that were then handed over to the sales personnel. However, with the advent of social media and digital channels, their role has expanded to deliver and maintain a single view of the company across the company touchpoints, while understanding public sentiment and managing expectations. It includes taking responsibility for brand management.</a:t>
                      </a:r>
                      <a:endParaRPr kumimoji="0" lang="en-GB" sz="1000" b="0" i="0" u="none" strike="noStrike" cap="none" normalizeH="0" baseline="0" dirty="0">
                        <a:ln>
                          <a:noFill/>
                        </a:ln>
                        <a:solidFill>
                          <a:srgbClr val="000000"/>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4"/>
                  </a:ext>
                </a:extLst>
              </a:tr>
              <a:tr h="480322">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CUSTOMER SERVICE</a:t>
                      </a:r>
                      <a:endParaRPr kumimoji="0" lang="en-GB" sz="10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mn-lt"/>
                          <a:ea typeface="MS PGothic" pitchFamily="34" charset="-128"/>
                        </a:rPr>
                        <a:t>CSPs are investing in their customer service capabilities to deliver on expectations that are being set by the experience of customers using the services of webscale players. This sub-segment covers functions that help CSPs to engage with the customer, on any assisted or unassisted, human or automated channel, in a personalised and contextual manner. It helps them to deliver information that is consistent and up-to-date.</a:t>
                      </a:r>
                      <a:endParaRPr kumimoji="0" lang="en-GB" sz="1000" b="0" i="0" u="none" strike="noStrike" cap="none" normalizeH="0" baseline="0" dirty="0">
                        <a:ln>
                          <a:noFill/>
                        </a:ln>
                        <a:solidFill>
                          <a:srgbClr val="000000"/>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5"/>
                  </a:ext>
                </a:extLst>
              </a:tr>
            </a:tbl>
          </a:graphicData>
        </a:graphic>
      </p:graphicFrame>
      <p:sp>
        <p:nvSpPr>
          <p:cNvPr id="9" name="Slide Number Placeholder 2">
            <a:extLst>
              <a:ext uri="{FF2B5EF4-FFF2-40B4-BE49-F238E27FC236}">
                <a16:creationId xmlns:a16="http://schemas.microsoft.com/office/drawing/2014/main" id="{95206C51-1D40-4864-A9C1-EF15BCFD1E1F}"/>
              </a:ext>
            </a:extLst>
          </p:cNvPr>
          <p:cNvSpPr txBox="1">
            <a:spLocks/>
          </p:cNvSpPr>
          <p:nvPr/>
        </p:nvSpPr>
        <p:spPr>
          <a:xfrm>
            <a:off x="8766420" y="147600"/>
            <a:ext cx="687144" cy="288000"/>
          </a:xfrm>
          <a:prstGeom prst="rect">
            <a:avLst/>
          </a:prstGeom>
        </p:spPr>
        <p:txBody>
          <a:bodyPr vert="horz" wrap="none" lIns="0" tIns="45720" rIns="0" bIns="45720" rtlCol="0" anchor="ctr"/>
          <a:lstStyle>
            <a:defPPr>
              <a:defRPr lang="en-US"/>
            </a:defPPr>
            <a:lvl1pPr algn="ctr" rtl="0" fontAlgn="base">
              <a:spcBef>
                <a:spcPct val="0"/>
              </a:spcBef>
              <a:spcAft>
                <a:spcPct val="0"/>
              </a:spcAft>
              <a:defRPr lang="en-GB" sz="1100" b="0" kern="1200" baseline="0">
                <a:solidFill>
                  <a:schemeClr val="bg1"/>
                </a:solidFill>
                <a:latin typeface="Franklin Gothic Demi Cond"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fld id="{E78626B2-E168-480E-BAE6-B60060C6AB83}" type="slidenum">
              <a:rPr lang="en-GB" sz="900" smtClean="0">
                <a:solidFill>
                  <a:schemeClr val="bg1">
                    <a:lumMod val="50000"/>
                  </a:schemeClr>
                </a:solidFill>
                <a:latin typeface="Franklin Gothic Book" panose="020B0503020102020204" pitchFamily="34" charset="0"/>
              </a:rPr>
              <a:pPr algn="r"/>
              <a:t>46</a:t>
            </a:fld>
            <a:endParaRPr lang="en-GB" sz="900"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284095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2">
            <a:extLst>
              <a:ext uri="{FF2B5EF4-FFF2-40B4-BE49-F238E27FC236}">
                <a16:creationId xmlns:a16="http://schemas.microsoft.com/office/drawing/2014/main" id="{593B5558-2E8B-47E0-816C-9B6C33707A88}"/>
              </a:ext>
            </a:extLst>
          </p:cNvPr>
          <p:cNvSpPr>
            <a:spLocks noChangeArrowheads="1"/>
          </p:cNvSpPr>
          <p:nvPr>
            <p:custDataLst>
              <p:tags r:id="rId1"/>
            </p:custDataLst>
          </p:nvPr>
        </p:nvSpPr>
        <p:spPr bwMode="auto">
          <a:xfrm>
            <a:off x="6019045" y="2147733"/>
            <a:ext cx="2685744" cy="2472819"/>
          </a:xfrm>
          <a:prstGeom prst="triangle">
            <a:avLst/>
          </a:prstGeom>
          <a:solidFill>
            <a:schemeClr val="accent2">
              <a:lumMod val="20000"/>
              <a:lumOff val="80000"/>
              <a:alpha val="60000"/>
            </a:schemeClr>
          </a:solidFill>
          <a:ln>
            <a:noFill/>
          </a:ln>
        </p:spPr>
        <p:txBody>
          <a:bodyPr wrap="none" lIns="101882" tIns="50941" rIns="101882" bIns="50941" anchor="ctr"/>
          <a:lstStyle/>
          <a:p>
            <a:endParaRPr lang="en-GB" sz="1600" dirty="0">
              <a:latin typeface="+mj-lt"/>
            </a:endParaRPr>
          </a:p>
        </p:txBody>
      </p:sp>
      <p:sp>
        <p:nvSpPr>
          <p:cNvPr id="11" name="Text Placeholder 10"/>
          <p:cNvSpPr>
            <a:spLocks noGrp="1"/>
          </p:cNvSpPr>
          <p:nvPr>
            <p:ph type="body" sz="quarter" idx="12"/>
          </p:nvPr>
        </p:nvSpPr>
        <p:spPr/>
        <p:txBody>
          <a:bodyPr lIns="0" rIns="0"/>
          <a:lstStyle/>
          <a:p>
            <a:r>
              <a:rPr lang="en-GB" dirty="0"/>
              <a:t>The engagement platforms sub-segment includes solutions that help CSPs’ customer-facing departments to engage with the customer in a consistent and contextual manner, for all types of engagements, such as marketing, sales or customer service.</a:t>
            </a:r>
          </a:p>
          <a:p>
            <a:r>
              <a:rPr lang="en-GB" dirty="0"/>
              <a:t>The coverage includes systems that help CSPs to:</a:t>
            </a:r>
          </a:p>
          <a:p>
            <a:pPr marL="357187" lvl="2" indent="-171450">
              <a:buClr>
                <a:schemeClr val="accent2"/>
              </a:buClr>
              <a:buSzPct val="100000"/>
              <a:buFont typeface="Wingdings" panose="05000000000000000000" pitchFamily="2" charset="2"/>
              <a:buChar char="§"/>
            </a:pPr>
            <a:r>
              <a:rPr lang="en-GB" dirty="0"/>
              <a:t>manage customer journeys that span different channels and give CSPs the option to enable guided customer journeys across set paths</a:t>
            </a:r>
          </a:p>
          <a:p>
            <a:pPr marL="357187" lvl="2" indent="-171450">
              <a:buClr>
                <a:schemeClr val="accent2"/>
              </a:buClr>
              <a:buSzPct val="100000"/>
              <a:buFont typeface="Wingdings" panose="05000000000000000000" pitchFamily="2" charset="2"/>
              <a:buChar char="§"/>
            </a:pPr>
            <a:r>
              <a:rPr lang="en-GB" dirty="0"/>
              <a:t>deliver and maintain context across all channels, providing an omni-channel experience</a:t>
            </a:r>
          </a:p>
          <a:p>
            <a:pPr marL="357187" lvl="2" indent="-171450">
              <a:buClr>
                <a:schemeClr val="accent2"/>
              </a:buClr>
              <a:buSzPct val="100000"/>
              <a:buFont typeface="Wingdings" panose="05000000000000000000" pitchFamily="2" charset="2"/>
              <a:buChar char="§"/>
            </a:pPr>
            <a:r>
              <a:rPr lang="en-GB" dirty="0"/>
              <a:t>carry out natural language processing (NLP) and intent analysis to understand customer needs and wants so as to deliver a personalised engagement and experience</a:t>
            </a:r>
          </a:p>
          <a:p>
            <a:pPr marL="357187" lvl="2" indent="-171450">
              <a:buClr>
                <a:schemeClr val="accent2"/>
              </a:buClr>
              <a:buSzPct val="100000"/>
              <a:buFont typeface="Wingdings" panose="05000000000000000000" pitchFamily="2" charset="2"/>
              <a:buChar char="§"/>
            </a:pPr>
            <a:r>
              <a:rPr lang="en-GB" dirty="0"/>
              <a:t>use artificial intelligence capabilities that improve customer engagement, self-learn from experience and improve ongoing engagement.</a:t>
            </a:r>
          </a:p>
          <a:p>
            <a:r>
              <a:rPr lang="en-GB" dirty="0"/>
              <a:t>It also includes virtual assistants because they have the capability to support all types of customer engagements using AI, NLP and intent analysis capabilities. Some of these features may be included within the solution itself, but can also leverage the capabilities of the platform.</a:t>
            </a:r>
          </a:p>
        </p:txBody>
      </p:sp>
      <p:sp>
        <p:nvSpPr>
          <p:cNvPr id="10" name="Text Placeholder 9">
            <a:extLst>
              <a:ext uri="{FF2B5EF4-FFF2-40B4-BE49-F238E27FC236}">
                <a16:creationId xmlns:a16="http://schemas.microsoft.com/office/drawing/2014/main" id="{DF76FCAF-BD78-44C8-B56E-99395472C65F}"/>
              </a:ext>
            </a:extLst>
          </p:cNvPr>
          <p:cNvSpPr>
            <a:spLocks noGrp="1"/>
          </p:cNvSpPr>
          <p:nvPr>
            <p:ph type="body" sz="quarter" idx="15"/>
          </p:nvPr>
        </p:nvSpPr>
        <p:spPr/>
        <p:txBody>
          <a:bodyPr/>
          <a:lstStyle/>
          <a:p>
            <a:r>
              <a:rPr lang="en-GB" dirty="0"/>
              <a:t>Figure 33: Summary of the coverage of the engagement platforms sub-segment</a:t>
            </a:r>
          </a:p>
          <a:p>
            <a:endParaRPr lang="en-GB" dirty="0"/>
          </a:p>
        </p:txBody>
      </p:sp>
      <p:sp>
        <p:nvSpPr>
          <p:cNvPr id="3" name="Slide Number Placeholder 2"/>
          <p:cNvSpPr>
            <a:spLocks noGrp="1"/>
          </p:cNvSpPr>
          <p:nvPr>
            <p:ph type="sldNum" sz="quarter" idx="4"/>
          </p:nvPr>
        </p:nvSpPr>
        <p:spPr/>
        <p:txBody>
          <a:bodyPr/>
          <a:lstStyle/>
          <a:p>
            <a:fld id="{E78626B2-E168-480E-BAE6-B60060C6AB83}" type="slidenum">
              <a:rPr lang="en-GB" smtClean="0"/>
              <a:pPr/>
              <a:t>47</a:t>
            </a:fld>
            <a:endParaRPr lang="en-GB" dirty="0"/>
          </a:p>
        </p:txBody>
      </p:sp>
      <p:sp>
        <p:nvSpPr>
          <p:cNvPr id="9" name="Title 8"/>
          <p:cNvSpPr>
            <a:spLocks noGrp="1"/>
          </p:cNvSpPr>
          <p:nvPr>
            <p:ph type="title"/>
          </p:nvPr>
        </p:nvSpPr>
        <p:spPr/>
        <p:txBody>
          <a:bodyPr/>
          <a:lstStyle/>
          <a:p>
            <a:r>
              <a:rPr lang="en-GB" dirty="0">
                <a:solidFill>
                  <a:schemeClr val="accent1">
                    <a:lumMod val="40000"/>
                    <a:lumOff val="60000"/>
                  </a:schemeClr>
                </a:solidFill>
              </a:rPr>
              <a:t>Engagement platforms</a:t>
            </a:r>
          </a:p>
        </p:txBody>
      </p:sp>
      <p:sp>
        <p:nvSpPr>
          <p:cNvPr id="52" name="Oval 15">
            <a:extLst>
              <a:ext uri="{FF2B5EF4-FFF2-40B4-BE49-F238E27FC236}">
                <a16:creationId xmlns:a16="http://schemas.microsoft.com/office/drawing/2014/main" id="{6BED432E-F475-4FAF-B831-60D0EC9DCB2A}"/>
              </a:ext>
            </a:extLst>
          </p:cNvPr>
          <p:cNvSpPr>
            <a:spLocks noChangeArrowheads="1"/>
          </p:cNvSpPr>
          <p:nvPr>
            <p:custDataLst>
              <p:tags r:id="rId2"/>
            </p:custDataLst>
          </p:nvPr>
        </p:nvSpPr>
        <p:spPr bwMode="auto">
          <a:xfrm>
            <a:off x="6776455" y="1821121"/>
            <a:ext cx="1195044" cy="1068381"/>
          </a:xfrm>
          <a:prstGeom prst="ellipse">
            <a:avLst/>
          </a:prstGeom>
          <a:solidFill>
            <a:schemeClr val="accent2">
              <a:lumMod val="40000"/>
              <a:lumOff val="60000"/>
            </a:schemeClr>
          </a:solidFill>
          <a:ln w="38100">
            <a:solidFill>
              <a:schemeClr val="bg1"/>
            </a:solidFill>
          </a:ln>
        </p:spPr>
        <p:txBody>
          <a:bodyPr wrap="none" lIns="95759" tIns="47879" rIns="95759" bIns="47879" anchor="ctr"/>
          <a:lstStyle/>
          <a:p>
            <a:pPr lvl="0" algn="ctr" defTabSz="957263" eaLnBrk="0" hangingPunct="0"/>
            <a:r>
              <a:rPr lang="en-GB" sz="1200" dirty="0">
                <a:solidFill>
                  <a:srgbClr val="000000"/>
                </a:solidFill>
                <a:latin typeface="Franklin Gothic Medium Cond" panose="020B0606030402020204" pitchFamily="34" charset="0"/>
              </a:rPr>
              <a:t>CHANNELS </a:t>
            </a:r>
          </a:p>
          <a:p>
            <a:pPr lvl="0" algn="ctr" defTabSz="957263" eaLnBrk="0" hangingPunct="0"/>
            <a:r>
              <a:rPr lang="en-GB" sz="1200" dirty="0">
                <a:solidFill>
                  <a:srgbClr val="000000"/>
                </a:solidFill>
                <a:latin typeface="Franklin Gothic Medium Cond" panose="020B0606030402020204" pitchFamily="34" charset="0"/>
              </a:rPr>
              <a:t>OF </a:t>
            </a:r>
          </a:p>
          <a:p>
            <a:pPr lvl="0" algn="ctr" defTabSz="957263" eaLnBrk="0" hangingPunct="0"/>
            <a:r>
              <a:rPr lang="en-GB" sz="1200" dirty="0">
                <a:solidFill>
                  <a:srgbClr val="000000"/>
                </a:solidFill>
                <a:latin typeface="Franklin Gothic Medium Cond" panose="020B0606030402020204" pitchFamily="34" charset="0"/>
              </a:rPr>
              <a:t>ENGAGEMENT</a:t>
            </a:r>
          </a:p>
        </p:txBody>
      </p:sp>
      <p:sp>
        <p:nvSpPr>
          <p:cNvPr id="54" name="Oval 17">
            <a:extLst>
              <a:ext uri="{FF2B5EF4-FFF2-40B4-BE49-F238E27FC236}">
                <a16:creationId xmlns:a16="http://schemas.microsoft.com/office/drawing/2014/main" id="{33E7DE3C-E77D-4348-BDE4-B3C21730153F}"/>
              </a:ext>
            </a:extLst>
          </p:cNvPr>
          <p:cNvSpPr>
            <a:spLocks noChangeArrowheads="1"/>
          </p:cNvSpPr>
          <p:nvPr>
            <p:custDataLst>
              <p:tags r:id="rId3"/>
            </p:custDataLst>
          </p:nvPr>
        </p:nvSpPr>
        <p:spPr bwMode="auto">
          <a:xfrm>
            <a:off x="7971499" y="4269139"/>
            <a:ext cx="1195044" cy="1069758"/>
          </a:xfrm>
          <a:prstGeom prst="ellipse">
            <a:avLst/>
          </a:prstGeom>
          <a:solidFill>
            <a:schemeClr val="accent2">
              <a:lumMod val="40000"/>
              <a:lumOff val="60000"/>
            </a:schemeClr>
          </a:solidFill>
          <a:ln w="38100">
            <a:solidFill>
              <a:schemeClr val="bg1"/>
            </a:solidFill>
          </a:ln>
        </p:spPr>
        <p:txBody>
          <a:bodyPr wrap="none" lIns="95759" tIns="47879" rIns="95759" bIns="47879" anchor="ctr"/>
          <a:lstStyle/>
          <a:p>
            <a:pPr algn="ctr" defTabSz="957263" eaLnBrk="0" hangingPunct="0">
              <a:spcBef>
                <a:spcPct val="0"/>
              </a:spcBef>
            </a:pPr>
            <a:r>
              <a:rPr lang="en-GB" sz="1200" dirty="0">
                <a:solidFill>
                  <a:srgbClr val="000000"/>
                </a:solidFill>
                <a:latin typeface="Franklin Gothic Medium Cond" panose="020B0606030402020204" pitchFamily="34" charset="0"/>
              </a:rPr>
              <a:t>AUTOMATED </a:t>
            </a:r>
          </a:p>
          <a:p>
            <a:pPr algn="ctr" defTabSz="957263" eaLnBrk="0" hangingPunct="0">
              <a:spcBef>
                <a:spcPct val="0"/>
              </a:spcBef>
            </a:pPr>
            <a:r>
              <a:rPr lang="en-GB" sz="1200" dirty="0">
                <a:solidFill>
                  <a:srgbClr val="000000"/>
                </a:solidFill>
                <a:latin typeface="Franklin Gothic Medium Cond" panose="020B0606030402020204" pitchFamily="34" charset="0"/>
              </a:rPr>
              <a:t>ATTENDANTS</a:t>
            </a:r>
          </a:p>
        </p:txBody>
      </p:sp>
      <p:sp>
        <p:nvSpPr>
          <p:cNvPr id="55" name="Oval 18">
            <a:extLst>
              <a:ext uri="{FF2B5EF4-FFF2-40B4-BE49-F238E27FC236}">
                <a16:creationId xmlns:a16="http://schemas.microsoft.com/office/drawing/2014/main" id="{200D7C85-CF11-4718-89CC-DC89024600FD}"/>
              </a:ext>
            </a:extLst>
          </p:cNvPr>
          <p:cNvSpPr>
            <a:spLocks noChangeArrowheads="1"/>
          </p:cNvSpPr>
          <p:nvPr>
            <p:custDataLst>
              <p:tags r:id="rId4"/>
            </p:custDataLst>
          </p:nvPr>
        </p:nvSpPr>
        <p:spPr bwMode="auto">
          <a:xfrm>
            <a:off x="5581411" y="4269139"/>
            <a:ext cx="1195044" cy="1069757"/>
          </a:xfrm>
          <a:prstGeom prst="ellipse">
            <a:avLst/>
          </a:prstGeom>
          <a:solidFill>
            <a:schemeClr val="accent2">
              <a:lumMod val="40000"/>
              <a:lumOff val="60000"/>
            </a:schemeClr>
          </a:solidFill>
          <a:ln w="38100">
            <a:solidFill>
              <a:schemeClr val="bg1"/>
            </a:solidFill>
          </a:ln>
        </p:spPr>
        <p:txBody>
          <a:bodyPr wrap="none" lIns="95759" tIns="47879" rIns="95759" bIns="47879" anchor="ctr"/>
          <a:lstStyle/>
          <a:p>
            <a:pPr algn="ctr" defTabSz="957263" eaLnBrk="0" hangingPunct="0">
              <a:spcBef>
                <a:spcPct val="0"/>
              </a:spcBef>
            </a:pPr>
            <a:r>
              <a:rPr lang="en-GB" sz="1200" dirty="0">
                <a:solidFill>
                  <a:srgbClr val="000000"/>
                </a:solidFill>
                <a:latin typeface="Franklin Gothic Medium Cond" panose="020B0606030402020204" pitchFamily="34" charset="0"/>
              </a:rPr>
              <a:t>OMNI-CHANNEL</a:t>
            </a:r>
          </a:p>
          <a:p>
            <a:pPr algn="ctr" defTabSz="957263" eaLnBrk="0" hangingPunct="0">
              <a:spcBef>
                <a:spcPct val="0"/>
              </a:spcBef>
            </a:pPr>
            <a:r>
              <a:rPr lang="en-GB" sz="1200" dirty="0">
                <a:solidFill>
                  <a:srgbClr val="000000"/>
                </a:solidFill>
                <a:latin typeface="Franklin Gothic Medium Cond" panose="020B0606030402020204" pitchFamily="34" charset="0"/>
              </a:rPr>
              <a:t>CO-ORDINATION</a:t>
            </a:r>
          </a:p>
        </p:txBody>
      </p:sp>
      <p:sp>
        <p:nvSpPr>
          <p:cNvPr id="56" name="Oval 19">
            <a:extLst>
              <a:ext uri="{FF2B5EF4-FFF2-40B4-BE49-F238E27FC236}">
                <a16:creationId xmlns:a16="http://schemas.microsoft.com/office/drawing/2014/main" id="{1C4D2354-89B9-4991-886F-14B3A7E85B9A}"/>
              </a:ext>
            </a:extLst>
          </p:cNvPr>
          <p:cNvSpPr>
            <a:spLocks noChangeArrowheads="1"/>
          </p:cNvSpPr>
          <p:nvPr>
            <p:custDataLst>
              <p:tags r:id="rId5"/>
            </p:custDataLst>
          </p:nvPr>
        </p:nvSpPr>
        <p:spPr bwMode="auto">
          <a:xfrm>
            <a:off x="6610884" y="3189284"/>
            <a:ext cx="1502066" cy="1344410"/>
          </a:xfrm>
          <a:prstGeom prst="ellipse">
            <a:avLst/>
          </a:prstGeom>
          <a:solidFill>
            <a:schemeClr val="accent2"/>
          </a:solidFill>
          <a:ln>
            <a:noFill/>
          </a:ln>
        </p:spPr>
        <p:txBody>
          <a:bodyPr wrap="none" lIns="95759" tIns="47879" rIns="95759" bIns="47879" anchor="ctr"/>
          <a:lstStyle/>
          <a:p>
            <a:pPr algn="ctr" defTabSz="957263" eaLnBrk="0" hangingPunct="0">
              <a:spcBef>
                <a:spcPct val="0"/>
              </a:spcBef>
            </a:pPr>
            <a:r>
              <a:rPr lang="en-GB" sz="1200" dirty="0">
                <a:solidFill>
                  <a:schemeClr val="bg1"/>
                </a:solidFill>
                <a:latin typeface="Franklin Gothic Medium Cond" panose="020B0606030402020204" pitchFamily="34" charset="0"/>
              </a:rPr>
              <a:t>ENGAGEMENT </a:t>
            </a:r>
          </a:p>
          <a:p>
            <a:pPr algn="ctr" defTabSz="957263" eaLnBrk="0" hangingPunct="0">
              <a:spcBef>
                <a:spcPct val="0"/>
              </a:spcBef>
            </a:pPr>
            <a:r>
              <a:rPr lang="en-GB" sz="1200" dirty="0">
                <a:solidFill>
                  <a:schemeClr val="bg1"/>
                </a:solidFill>
                <a:latin typeface="Franklin Gothic Medium Cond" panose="020B0606030402020204" pitchFamily="34" charset="0"/>
              </a:rPr>
              <a:t>PLATFORMS</a:t>
            </a:r>
          </a:p>
        </p:txBody>
      </p:sp>
      <p:sp>
        <p:nvSpPr>
          <p:cNvPr id="2" name="TextBox 1">
            <a:extLst>
              <a:ext uri="{FF2B5EF4-FFF2-40B4-BE49-F238E27FC236}">
                <a16:creationId xmlns:a16="http://schemas.microsoft.com/office/drawing/2014/main" id="{087E7D8B-5A6D-40DA-AA0B-72B28BB60AC1}"/>
              </a:ext>
            </a:extLst>
          </p:cNvPr>
          <p:cNvSpPr txBox="1"/>
          <p:nvPr/>
        </p:nvSpPr>
        <p:spPr>
          <a:xfrm>
            <a:off x="8025637" y="5455920"/>
            <a:ext cx="1427926" cy="215444"/>
          </a:xfrm>
          <a:prstGeom prst="rect">
            <a:avLst/>
          </a:prstGeom>
          <a:noFill/>
        </p:spPr>
        <p:txBody>
          <a:bodyPr wrap="square" rtlCol="0">
            <a:spAutoFit/>
          </a:body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1587870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p:nvPr>
        </p:nvSpPr>
        <p:spPr/>
        <p:txBody>
          <a:bodyPr/>
          <a:lstStyle/>
          <a:p>
            <a:r>
              <a:rPr lang="en-GB" dirty="0">
                <a:solidFill>
                  <a:schemeClr val="accent5"/>
                </a:solidFill>
              </a:rPr>
              <a:t>Sales</a:t>
            </a:r>
          </a:p>
        </p:txBody>
      </p:sp>
      <p:sp>
        <p:nvSpPr>
          <p:cNvPr id="11" name="Text Placeholder 10"/>
          <p:cNvSpPr>
            <a:spLocks noGrp="1"/>
          </p:cNvSpPr>
          <p:nvPr>
            <p:ph type="body" sz="quarter" idx="12"/>
          </p:nvPr>
        </p:nvSpPr>
        <p:spPr/>
        <p:txBody>
          <a:bodyPr lIns="0" rIns="0"/>
          <a:lstStyle/>
          <a:p>
            <a:r>
              <a:rPr lang="en-GB" dirty="0"/>
              <a:t>The sales sub-segment focuses on software that enables businesses to streamline their sales operations, from lead generation to bringing in orders. It focuses on software systems that help all CSP business lines, such as consumer and enterprise operations.</a:t>
            </a:r>
          </a:p>
          <a:p>
            <a:r>
              <a:rPr lang="en-GB" dirty="0"/>
              <a:t>CSPs need software systems that help them to assemble, analyse and present information to prospects and customers in a consistent and unified manner. CSPs want to present and deliver a single company view to the customer, rising above the traditional siloed business operations. The coverage under this sub-segment includes the following.</a:t>
            </a:r>
          </a:p>
          <a:p>
            <a:pPr marL="352425" lvl="1" indent="-171450">
              <a:buClr>
                <a:schemeClr val="accent2"/>
              </a:buClr>
            </a:pPr>
            <a:r>
              <a:rPr lang="en-GB" dirty="0"/>
              <a:t>Sales force automation that helps CSP sales personnel to engage and maintain prospects and clients in order to develop a continuous relationship. It includes lead management and email management as well as information management across different channels, which helps to deliver consistent and personalised interactions. </a:t>
            </a:r>
          </a:p>
          <a:p>
            <a:pPr marL="352425" lvl="1" indent="-171450">
              <a:buClr>
                <a:schemeClr val="accent2"/>
              </a:buClr>
            </a:pPr>
            <a:r>
              <a:rPr lang="en-GB" dirty="0"/>
              <a:t>Shopping carts that help with lead conversions if a customer channel-hops during their sales journey. </a:t>
            </a:r>
          </a:p>
          <a:p>
            <a:pPr marL="352425" lvl="1" indent="-171450">
              <a:buClr>
                <a:schemeClr val="accent2"/>
              </a:buClr>
            </a:pPr>
            <a:r>
              <a:rPr lang="en-GB" dirty="0"/>
              <a:t>Order handling and orchestration capabilities that perform high-level order decomposition, sequencing and error handling, and feed individual fulfilment stacks with orders to be fulfilled.</a:t>
            </a:r>
          </a:p>
        </p:txBody>
      </p:sp>
      <p:sp>
        <p:nvSpPr>
          <p:cNvPr id="13" name="Text Placeholder 12"/>
          <p:cNvSpPr>
            <a:spLocks noGrp="1"/>
          </p:cNvSpPr>
          <p:nvPr>
            <p:ph type="body" sz="quarter" idx="15"/>
          </p:nvPr>
        </p:nvSpPr>
        <p:spPr/>
        <p:txBody>
          <a:bodyPr lIns="0" rIns="0"/>
          <a:lstStyle/>
          <a:p>
            <a:pPr indent="-173038"/>
            <a:r>
              <a:rPr lang="en-GB" b="1" spc="20" dirty="0"/>
              <a:t>Figure 34: Key functions of a sales system </a:t>
            </a:r>
          </a:p>
          <a:p>
            <a:pPr marL="352425" lvl="1" indent="-171450">
              <a:buClr>
                <a:schemeClr val="accent2"/>
              </a:buClr>
            </a:pPr>
            <a:endParaRPr lang="en-GB" dirty="0"/>
          </a:p>
        </p:txBody>
      </p:sp>
      <p:sp>
        <p:nvSpPr>
          <p:cNvPr id="3" name="Slide Number Placeholder 2"/>
          <p:cNvSpPr>
            <a:spLocks noGrp="1"/>
          </p:cNvSpPr>
          <p:nvPr>
            <p:ph type="sldNum" sz="quarter" idx="4"/>
          </p:nvPr>
        </p:nvSpPr>
        <p:spPr/>
        <p:txBody>
          <a:bodyPr/>
          <a:lstStyle/>
          <a:p>
            <a:fld id="{E78626B2-E168-480E-BAE6-B60060C6AB83}" type="slidenum">
              <a:rPr lang="en-GB" smtClean="0"/>
              <a:pPr/>
              <a:t>48</a:t>
            </a:fld>
            <a:endParaRPr lang="en-GB" dirty="0"/>
          </a:p>
        </p:txBody>
      </p:sp>
      <p:sp>
        <p:nvSpPr>
          <p:cNvPr id="5" name="Text Placeholder 4">
            <a:extLst>
              <a:ext uri="{FF2B5EF4-FFF2-40B4-BE49-F238E27FC236}">
                <a16:creationId xmlns:a16="http://schemas.microsoft.com/office/drawing/2014/main" id="{AC302058-5C10-4136-AB00-F955066DF00B}"/>
              </a:ext>
            </a:extLst>
          </p:cNvPr>
          <p:cNvSpPr>
            <a:spLocks noGrp="1"/>
          </p:cNvSpPr>
          <p:nvPr>
            <p:ph type="body" sz="quarter" idx="20"/>
          </p:nvPr>
        </p:nvSpPr>
        <p:spPr/>
        <p:txBody>
          <a:bodyPr/>
          <a:lstStyle/>
          <a:p>
            <a:pPr marL="352425" lvl="1" indent="-171450">
              <a:buClr>
                <a:schemeClr val="accent2"/>
              </a:buClr>
            </a:pPr>
            <a:r>
              <a:rPr lang="en-GB" dirty="0"/>
              <a:t>CPQ systems that help CSP sales teams to engage with their enterprise customers in an intelligent and consistent manner. These systems can deliver pricing quotes in a timely manner, thereby reducing lead-to-order times.</a:t>
            </a:r>
          </a:p>
          <a:p>
            <a:pPr marL="352425" lvl="1" indent="-171450">
              <a:buClr>
                <a:schemeClr val="accent2"/>
              </a:buClr>
            </a:pPr>
            <a:r>
              <a:rPr lang="en-GB" dirty="0"/>
              <a:t>Contract management systems that are focused on managing the relationships with enterprise customers, engaging in a personalised manner and maintaining service levels.</a:t>
            </a:r>
          </a:p>
          <a:p>
            <a:r>
              <a:rPr lang="en-GB" dirty="0"/>
              <a:t>Sales engagement systems are increasingly using AI and NLP capabilities to personalise engagements with customers and prospects.</a:t>
            </a:r>
          </a:p>
          <a:p>
            <a:endParaRPr lang="en-GB" dirty="0"/>
          </a:p>
        </p:txBody>
      </p:sp>
      <p:grpSp>
        <p:nvGrpSpPr>
          <p:cNvPr id="16" name="Group 15">
            <a:extLst>
              <a:ext uri="{FF2B5EF4-FFF2-40B4-BE49-F238E27FC236}">
                <a16:creationId xmlns:a16="http://schemas.microsoft.com/office/drawing/2014/main" id="{ABF4AF1A-B5D4-44DB-BF08-4162FF08EBD9}"/>
              </a:ext>
            </a:extLst>
          </p:cNvPr>
          <p:cNvGrpSpPr/>
          <p:nvPr/>
        </p:nvGrpSpPr>
        <p:grpSpPr>
          <a:xfrm>
            <a:off x="5340889" y="1760544"/>
            <a:ext cx="3984771" cy="1845042"/>
            <a:chOff x="5197477" y="1658729"/>
            <a:chExt cx="4252912" cy="1845042"/>
          </a:xfrm>
          <a:solidFill>
            <a:schemeClr val="accent5">
              <a:lumMod val="60000"/>
              <a:lumOff val="40000"/>
            </a:schemeClr>
          </a:solidFill>
        </p:grpSpPr>
        <p:sp>
          <p:nvSpPr>
            <p:cNvPr id="17" name="Rounded Rectangle 4">
              <a:extLst>
                <a:ext uri="{FF2B5EF4-FFF2-40B4-BE49-F238E27FC236}">
                  <a16:creationId xmlns:a16="http://schemas.microsoft.com/office/drawing/2014/main" id="{455E556A-AB10-42EE-9C8A-63E9A034FCAE}"/>
                </a:ext>
              </a:extLst>
            </p:cNvPr>
            <p:cNvSpPr/>
            <p:nvPr/>
          </p:nvSpPr>
          <p:spPr>
            <a:xfrm>
              <a:off x="5197477" y="1658729"/>
              <a:ext cx="4252912" cy="184504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00FA5C6A-8A58-47D4-8DC1-5DE8D65D5504}"/>
                </a:ext>
              </a:extLst>
            </p:cNvPr>
            <p:cNvSpPr txBox="1"/>
            <p:nvPr/>
          </p:nvSpPr>
          <p:spPr>
            <a:xfrm>
              <a:off x="5371014" y="1823286"/>
              <a:ext cx="3933382" cy="1515928"/>
            </a:xfrm>
            <a:prstGeom prst="rect">
              <a:avLst/>
            </a:prstGeom>
            <a:solidFill>
              <a:schemeClr val="accent5"/>
            </a:solidFill>
          </p:spPr>
          <p:txBody>
            <a:bodyPr wrap="square" numCol="1" rtlCol="0">
              <a:spAutoFit/>
            </a:bodyPr>
            <a:lstStyle/>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Sales force automation</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Shopping cart</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Order handling and orchestration</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Configure, price and quote (CPQ)</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Contract management</a:t>
              </a:r>
            </a:p>
          </p:txBody>
        </p:sp>
      </p:grpSp>
    </p:spTree>
    <p:extLst>
      <p:ext uri="{BB962C8B-B14F-4D97-AF65-F5344CB8AC3E}">
        <p14:creationId xmlns:p14="http://schemas.microsoft.com/office/powerpoint/2010/main" val="3468574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4D162B-39D1-4E01-8890-E4ABDEB48DF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think-cell Slide" r:id="rId4" imgW="498" imgH="499" progId="TCLayout.ActiveDocument.1">
                  <p:embed/>
                </p:oleObj>
              </mc:Choice>
              <mc:Fallback>
                <p:oleObj name="think-cell Slide" r:id="rId4" imgW="498" imgH="499" progId="TCLayout.ActiveDocument.1">
                  <p:embed/>
                  <p:pic>
                    <p:nvPicPr>
                      <p:cNvPr id="4" name="Object 3" hidden="1">
                        <a:extLst>
                          <a:ext uri="{FF2B5EF4-FFF2-40B4-BE49-F238E27FC236}">
                            <a16:creationId xmlns:a16="http://schemas.microsoft.com/office/drawing/2014/main" id="{F24D162B-39D1-4E01-8890-E4ABDEB48D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itle 8"/>
          <p:cNvSpPr>
            <a:spLocks noGrp="1"/>
          </p:cNvSpPr>
          <p:nvPr>
            <p:ph type="title"/>
          </p:nvPr>
        </p:nvSpPr>
        <p:spPr/>
        <p:txBody>
          <a:bodyPr/>
          <a:lstStyle/>
          <a:p>
            <a:r>
              <a:rPr lang="en-GB" dirty="0">
                <a:solidFill>
                  <a:schemeClr val="accent5">
                    <a:lumMod val="60000"/>
                    <a:lumOff val="40000"/>
                  </a:schemeClr>
                </a:solidFill>
              </a:rPr>
              <a:t>Marketing</a:t>
            </a:r>
          </a:p>
        </p:txBody>
      </p:sp>
      <p:sp>
        <p:nvSpPr>
          <p:cNvPr id="11" name="Text Placeholder 10"/>
          <p:cNvSpPr>
            <a:spLocks noGrp="1"/>
          </p:cNvSpPr>
          <p:nvPr>
            <p:ph type="body" sz="quarter" idx="12"/>
          </p:nvPr>
        </p:nvSpPr>
        <p:spPr/>
        <p:txBody>
          <a:bodyPr lIns="0" rIns="0"/>
          <a:lstStyle/>
          <a:p>
            <a:r>
              <a:rPr lang="en-GB" dirty="0"/>
              <a:t>Marketing departments at CSPs focus on building and maintaining the brand image of the company. Their role includes:</a:t>
            </a:r>
          </a:p>
          <a:p>
            <a:pPr lvl="2">
              <a:buClr>
                <a:schemeClr val="accent2"/>
              </a:buClr>
              <a:buSzPct val="100000"/>
              <a:buFont typeface="Wingdings" panose="05000000000000000000" pitchFamily="2" charset="2"/>
              <a:buChar char="§"/>
            </a:pPr>
            <a:r>
              <a:rPr lang="en-GB" dirty="0"/>
              <a:t>building a brand tone for the company that customers can associate with</a:t>
            </a:r>
          </a:p>
          <a:p>
            <a:pPr lvl="2">
              <a:buClr>
                <a:schemeClr val="accent2"/>
              </a:buClr>
              <a:buSzPct val="100000"/>
              <a:buFont typeface="Wingdings" panose="05000000000000000000" pitchFamily="2" charset="2"/>
              <a:buChar char="§"/>
            </a:pPr>
            <a:r>
              <a:rPr lang="en-GB" dirty="0"/>
              <a:t>understanding market needs and requirements by analysing customers as well as competitors </a:t>
            </a:r>
          </a:p>
          <a:p>
            <a:pPr lvl="2">
              <a:buClr>
                <a:schemeClr val="accent2"/>
              </a:buClr>
              <a:buSzPct val="100000"/>
              <a:buFont typeface="Wingdings" panose="05000000000000000000" pitchFamily="2" charset="2"/>
              <a:buChar char="§"/>
            </a:pPr>
            <a:r>
              <a:rPr lang="en-GB" dirty="0"/>
              <a:t>creating bundles and offers that are designed to generate sales from prospects and customers</a:t>
            </a:r>
          </a:p>
          <a:p>
            <a:pPr lvl="2">
              <a:buClr>
                <a:schemeClr val="accent2"/>
              </a:buClr>
              <a:buSzPct val="100000"/>
              <a:buFont typeface="Wingdings" panose="05000000000000000000" pitchFamily="2" charset="2"/>
              <a:buChar char="§"/>
            </a:pPr>
            <a:r>
              <a:rPr lang="en-GB" dirty="0"/>
              <a:t>launching marketing campaigns and undertaking real-time analysis for continuous fine-tuning</a:t>
            </a:r>
          </a:p>
          <a:p>
            <a:pPr lvl="2">
              <a:buClr>
                <a:schemeClr val="accent2"/>
              </a:buClr>
              <a:buSzPct val="100000"/>
              <a:buFont typeface="Wingdings" panose="05000000000000000000" pitchFamily="2" charset="2"/>
              <a:buChar char="§"/>
            </a:pPr>
            <a:r>
              <a:rPr lang="en-GB" dirty="0"/>
              <a:t>providing proactive support to customers by sharing information that will help customers to serve themselves (for example, videos to illustrate how to access and understand bills) or will make customers aware of forthcoming activities (for example, improvement works or new seasonal offers).</a:t>
            </a:r>
          </a:p>
          <a:p>
            <a:r>
              <a:rPr lang="en-GB" dirty="0"/>
              <a:t>This sub-segment covers software systems that help CSPs to achieve all of the above, working in conjunction with other departments with the company. These software solutions help marketing staff to understand purchasing patterns, as well as the effectiveness of new product and service campaigns.</a:t>
            </a:r>
          </a:p>
        </p:txBody>
      </p:sp>
      <p:sp>
        <p:nvSpPr>
          <p:cNvPr id="13" name="Text Placeholder 12"/>
          <p:cNvSpPr>
            <a:spLocks noGrp="1"/>
          </p:cNvSpPr>
          <p:nvPr>
            <p:ph type="body" sz="quarter" idx="15"/>
          </p:nvPr>
        </p:nvSpPr>
        <p:spPr/>
        <p:txBody>
          <a:bodyPr lIns="0" rIns="0"/>
          <a:lstStyle/>
          <a:p>
            <a:r>
              <a:rPr lang="en-GB" dirty="0"/>
              <a:t>Figure 35: Key functions covered under the marketing sub-segment</a:t>
            </a:r>
          </a:p>
          <a:p>
            <a:endParaRPr lang="en-GB" dirty="0"/>
          </a:p>
        </p:txBody>
      </p:sp>
      <p:sp>
        <p:nvSpPr>
          <p:cNvPr id="3" name="Slide Number Placeholder 2"/>
          <p:cNvSpPr>
            <a:spLocks noGrp="1"/>
          </p:cNvSpPr>
          <p:nvPr>
            <p:ph type="sldNum" sz="quarter" idx="4"/>
          </p:nvPr>
        </p:nvSpPr>
        <p:spPr/>
        <p:txBody>
          <a:bodyPr/>
          <a:lstStyle/>
          <a:p>
            <a:fld id="{E78626B2-E168-480E-BAE6-B60060C6AB83}" type="slidenum">
              <a:rPr lang="en-GB" smtClean="0"/>
              <a:pPr/>
              <a:t>49</a:t>
            </a:fld>
            <a:endParaRPr lang="en-GB" dirty="0"/>
          </a:p>
        </p:txBody>
      </p:sp>
      <p:sp>
        <p:nvSpPr>
          <p:cNvPr id="6" name="Text Placeholder 5">
            <a:extLst>
              <a:ext uri="{FF2B5EF4-FFF2-40B4-BE49-F238E27FC236}">
                <a16:creationId xmlns:a16="http://schemas.microsoft.com/office/drawing/2014/main" id="{AEA069AC-4B0C-4872-8903-A7A9574B2CC4}"/>
              </a:ext>
            </a:extLst>
          </p:cNvPr>
          <p:cNvSpPr>
            <a:spLocks noGrp="1"/>
          </p:cNvSpPr>
          <p:nvPr>
            <p:ph type="body" sz="quarter" idx="20"/>
          </p:nvPr>
        </p:nvSpPr>
        <p:spPr/>
        <p:txBody>
          <a:bodyPr/>
          <a:lstStyle/>
          <a:p>
            <a:r>
              <a:rPr lang="en-GB" dirty="0"/>
              <a:t>In the past, the role of the marketing department was to generate leads that were then handed over to the sales personnel. However, with the advent of social media and digital channels, their role has expanded to deliver and maintain a single view of the company across the company touchpoints, while understanding the public sentiment and managing expectations. It includes taking responsibility for brand management.</a:t>
            </a:r>
          </a:p>
          <a:p>
            <a:endParaRPr lang="en-GB" dirty="0"/>
          </a:p>
        </p:txBody>
      </p:sp>
      <p:sp>
        <p:nvSpPr>
          <p:cNvPr id="2" name="Rounded Rectangle 1"/>
          <p:cNvSpPr/>
          <p:nvPr/>
        </p:nvSpPr>
        <p:spPr>
          <a:xfrm>
            <a:off x="5336695" y="1881188"/>
            <a:ext cx="3993160" cy="149645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Campaign management</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Content management</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Contextual marketing</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Product bundling and offers</a:t>
            </a:r>
          </a:p>
        </p:txBody>
      </p:sp>
    </p:spTree>
    <p:extLst>
      <p:ext uri="{BB962C8B-B14F-4D97-AF65-F5344CB8AC3E}">
        <p14:creationId xmlns:p14="http://schemas.microsoft.com/office/powerpoint/2010/main" val="325382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111A3-3DE9-45AA-A3AA-02F1BB107EEF}"/>
              </a:ext>
            </a:extLst>
          </p:cNvPr>
          <p:cNvSpPr>
            <a:spLocks noGrp="1"/>
          </p:cNvSpPr>
          <p:nvPr>
            <p:ph type="body" sz="quarter" idx="12"/>
          </p:nvPr>
        </p:nvSpPr>
        <p:spPr/>
        <p:txBody>
          <a:bodyPr/>
          <a:lstStyle/>
          <a:p>
            <a:r>
              <a:rPr lang="en-GB" dirty="0"/>
              <a:t>5G had a limited direct impact on CSP spending on customer engagement functions in 2019. This is because the initial wave of 5G applications and use cases are expected to be consumer-focused, and CSPs are already in the process of digitising their engagement channels and customer service functions. </a:t>
            </a:r>
          </a:p>
          <a:p>
            <a:r>
              <a:rPr lang="en-GB" dirty="0"/>
              <a:t>However, 5G is influencing how CSPs are investing in customer engagement functions for new enterprise opportunities. This was an area of intense interest and discussion in 2019, but it only accounted for a small fraction of the overall spend in this segment. CSPs are investing to expand their capabilities around key functions in the enterprise customer engagement space.</a:t>
            </a:r>
          </a:p>
          <a:p>
            <a:r>
              <a:rPr lang="en-GB" dirty="0"/>
              <a:t>Figure 2 shows the top five enterprise-related functions that CSPs are investing in. The following two factors will influence 5G-related CSP spending on digital engagement systems for enterprises.</a:t>
            </a:r>
          </a:p>
          <a:p>
            <a:pPr lvl="1"/>
            <a:r>
              <a:rPr lang="en-GB" dirty="0"/>
              <a:t>CSPs are learning how to efficiently deliver value to enterprises from digital companies and are adopting their best practices. As a result, they are evaluating applications even from non-telecoms vendors and are favouring a software-centred, digital-only, pay-as-you-grow approach to new deployments.</a:t>
            </a:r>
          </a:p>
          <a:p>
            <a:pPr lvl="1"/>
            <a:r>
              <a:rPr lang="en-GB" dirty="0"/>
              <a:t>CSPs need sales processes that are largely automated in order to effectively serve small and medium-sized enterprises. Only then can they take their offerings to a broader audience and compete against digital-native companies.</a:t>
            </a:r>
          </a:p>
          <a:p>
            <a:endParaRPr lang="en-GB" dirty="0"/>
          </a:p>
        </p:txBody>
      </p:sp>
      <p:sp>
        <p:nvSpPr>
          <p:cNvPr id="7" name="Text Placeholder 6">
            <a:extLst>
              <a:ext uri="{FF2B5EF4-FFF2-40B4-BE49-F238E27FC236}">
                <a16:creationId xmlns:a16="http://schemas.microsoft.com/office/drawing/2014/main" id="{86CBFA9A-49B0-46B2-A221-2D953E9FBE25}"/>
              </a:ext>
            </a:extLst>
          </p:cNvPr>
          <p:cNvSpPr>
            <a:spLocks noGrp="1"/>
          </p:cNvSpPr>
          <p:nvPr>
            <p:ph type="body" sz="quarter" idx="15"/>
          </p:nvPr>
        </p:nvSpPr>
        <p:spPr/>
        <p:txBody>
          <a:bodyPr/>
          <a:lstStyle/>
          <a:p>
            <a:r>
              <a:rPr lang="en-GB" dirty="0"/>
              <a:t>Figure 2: Key enterprise functions and capabilities that CSPs are investing in</a:t>
            </a:r>
          </a:p>
          <a:p>
            <a:endParaRPr lang="en-GB" dirty="0"/>
          </a:p>
        </p:txBody>
      </p:sp>
      <p:sp>
        <p:nvSpPr>
          <p:cNvPr id="4" name="Slide Number Placeholder 3">
            <a:extLst>
              <a:ext uri="{FF2B5EF4-FFF2-40B4-BE49-F238E27FC236}">
                <a16:creationId xmlns:a16="http://schemas.microsoft.com/office/drawing/2014/main" id="{B299309B-88EE-4D32-99D8-D9AB76F1E69A}"/>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5" name="Title 4">
            <a:extLst>
              <a:ext uri="{FF2B5EF4-FFF2-40B4-BE49-F238E27FC236}">
                <a16:creationId xmlns:a16="http://schemas.microsoft.com/office/drawing/2014/main" id="{29106650-9095-4674-8CDC-AB37222E69D8}"/>
              </a:ext>
            </a:extLst>
          </p:cNvPr>
          <p:cNvSpPr>
            <a:spLocks noGrp="1"/>
          </p:cNvSpPr>
          <p:nvPr>
            <p:ph type="title"/>
          </p:nvPr>
        </p:nvSpPr>
        <p:spPr/>
        <p:txBody>
          <a:bodyPr/>
          <a:lstStyle/>
          <a:p>
            <a:r>
              <a:rPr lang="en-GB" dirty="0"/>
              <a:t>5G has had limited impact on consumer telecoms systems, but remains an important influencer of CSP spending on enterprise experience functions</a:t>
            </a:r>
          </a:p>
        </p:txBody>
      </p:sp>
      <p:sp>
        <p:nvSpPr>
          <p:cNvPr id="8" name="Freeform: Shape 7">
            <a:extLst>
              <a:ext uri="{FF2B5EF4-FFF2-40B4-BE49-F238E27FC236}">
                <a16:creationId xmlns:a16="http://schemas.microsoft.com/office/drawing/2014/main" id="{82466130-7DEB-4AE3-BDA1-5DF2B38910F8}"/>
              </a:ext>
            </a:extLst>
          </p:cNvPr>
          <p:cNvSpPr/>
          <p:nvPr/>
        </p:nvSpPr>
        <p:spPr>
          <a:xfrm>
            <a:off x="6592987" y="1889633"/>
            <a:ext cx="2860577" cy="756000"/>
          </a:xfrm>
          <a:custGeom>
            <a:avLst/>
            <a:gdLst>
              <a:gd name="connsiteX0" fmla="*/ 304109 w 2860577"/>
              <a:gd name="connsiteY0" fmla="*/ 0 h 756000"/>
              <a:gd name="connsiteX1" fmla="*/ 2860577 w 2860577"/>
              <a:gd name="connsiteY1" fmla="*/ 0 h 756000"/>
              <a:gd name="connsiteX2" fmla="*/ 2860577 w 2860577"/>
              <a:gd name="connsiteY2" fmla="*/ 756000 h 756000"/>
              <a:gd name="connsiteX3" fmla="*/ 304109 w 2860577"/>
              <a:gd name="connsiteY3" fmla="*/ 756000 h 756000"/>
              <a:gd name="connsiteX4" fmla="*/ 0 w 2860577"/>
              <a:gd name="connsiteY4" fmla="*/ 451891 h 756000"/>
              <a:gd name="connsiteX5" fmla="*/ 0 w 2860577"/>
              <a:gd name="connsiteY5" fmla="*/ 304109 h 756000"/>
              <a:gd name="connsiteX6" fmla="*/ 304109 w 2860577"/>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577" h="756000">
                <a:moveTo>
                  <a:pt x="304109" y="0"/>
                </a:moveTo>
                <a:lnTo>
                  <a:pt x="2860577" y="0"/>
                </a:lnTo>
                <a:lnTo>
                  <a:pt x="2860577" y="756000"/>
                </a:lnTo>
                <a:lnTo>
                  <a:pt x="304109" y="756000"/>
                </a:lnTo>
                <a:cubicBezTo>
                  <a:pt x="136154" y="756000"/>
                  <a:pt x="0" y="619846"/>
                  <a:pt x="0" y="451891"/>
                </a:cubicBezTo>
                <a:lnTo>
                  <a:pt x="0" y="304109"/>
                </a:lnTo>
                <a:cubicBezTo>
                  <a:pt x="0" y="136154"/>
                  <a:pt x="136154" y="0"/>
                  <a:pt x="304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a:r>
              <a:rPr lang="en-GB" sz="1400" b="1" spc="20" dirty="0">
                <a:solidFill>
                  <a:schemeClr val="bg1"/>
                </a:solidFill>
              </a:rPr>
              <a:t>CRM</a:t>
            </a:r>
          </a:p>
          <a:p>
            <a:pPr algn="ctr"/>
            <a:r>
              <a:rPr lang="en-GB" sz="1100" dirty="0">
                <a:solidFill>
                  <a:schemeClr val="bg1"/>
                </a:solidFill>
              </a:rPr>
              <a:t>To improve customer understanding, management and service</a:t>
            </a:r>
          </a:p>
        </p:txBody>
      </p:sp>
      <p:sp>
        <p:nvSpPr>
          <p:cNvPr id="9" name="Freeform: Shape 8">
            <a:extLst>
              <a:ext uri="{FF2B5EF4-FFF2-40B4-BE49-F238E27FC236}">
                <a16:creationId xmlns:a16="http://schemas.microsoft.com/office/drawing/2014/main" id="{AAC65013-9796-4038-8242-5D3889704C66}"/>
              </a:ext>
            </a:extLst>
          </p:cNvPr>
          <p:cNvSpPr/>
          <p:nvPr/>
        </p:nvSpPr>
        <p:spPr>
          <a:xfrm>
            <a:off x="5205415" y="2774317"/>
            <a:ext cx="2974039" cy="756000"/>
          </a:xfrm>
          <a:custGeom>
            <a:avLst/>
            <a:gdLst>
              <a:gd name="connsiteX0" fmla="*/ 84332 w 2974039"/>
              <a:gd name="connsiteY0" fmla="*/ 0 h 756000"/>
              <a:gd name="connsiteX1" fmla="*/ 2623746 w 2974039"/>
              <a:gd name="connsiteY1" fmla="*/ 0 h 756000"/>
              <a:gd name="connsiteX2" fmla="*/ 2974039 w 2974039"/>
              <a:gd name="connsiteY2" fmla="*/ 350293 h 756000"/>
              <a:gd name="connsiteX3" fmla="*/ 2974039 w 2974039"/>
              <a:gd name="connsiteY3" fmla="*/ 405707 h 756000"/>
              <a:gd name="connsiteX4" fmla="*/ 2623746 w 2974039"/>
              <a:gd name="connsiteY4" fmla="*/ 756000 h 756000"/>
              <a:gd name="connsiteX5" fmla="*/ 84332 w 2974039"/>
              <a:gd name="connsiteY5" fmla="*/ 756000 h 756000"/>
              <a:gd name="connsiteX6" fmla="*/ 13736 w 2974039"/>
              <a:gd name="connsiteY6" fmla="*/ 748883 h 756000"/>
              <a:gd name="connsiteX7" fmla="*/ 0 w 2974039"/>
              <a:gd name="connsiteY7" fmla="*/ 744620 h 756000"/>
              <a:gd name="connsiteX8" fmla="*/ 0 w 2974039"/>
              <a:gd name="connsiteY8" fmla="*/ 11381 h 756000"/>
              <a:gd name="connsiteX9" fmla="*/ 13736 w 2974039"/>
              <a:gd name="connsiteY9" fmla="*/ 7117 h 756000"/>
              <a:gd name="connsiteX10" fmla="*/ 84332 w 2974039"/>
              <a:gd name="connsiteY10"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039" h="756000">
                <a:moveTo>
                  <a:pt x="84332" y="0"/>
                </a:moveTo>
                <a:lnTo>
                  <a:pt x="2623746" y="0"/>
                </a:lnTo>
                <a:cubicBezTo>
                  <a:pt x="2817207" y="0"/>
                  <a:pt x="2974039" y="156832"/>
                  <a:pt x="2974039" y="350293"/>
                </a:cubicBezTo>
                <a:lnTo>
                  <a:pt x="2974039" y="405707"/>
                </a:lnTo>
                <a:cubicBezTo>
                  <a:pt x="2974039" y="599168"/>
                  <a:pt x="2817207" y="756000"/>
                  <a:pt x="2623746" y="756000"/>
                </a:cubicBezTo>
                <a:lnTo>
                  <a:pt x="84332" y="756000"/>
                </a:lnTo>
                <a:cubicBezTo>
                  <a:pt x="60150" y="756000"/>
                  <a:pt x="36539" y="753550"/>
                  <a:pt x="13736" y="748883"/>
                </a:cubicBezTo>
                <a:lnTo>
                  <a:pt x="0" y="744620"/>
                </a:lnTo>
                <a:lnTo>
                  <a:pt x="0" y="11381"/>
                </a:lnTo>
                <a:lnTo>
                  <a:pt x="13736" y="7117"/>
                </a:lnTo>
                <a:cubicBezTo>
                  <a:pt x="36539" y="2451"/>
                  <a:pt x="60150" y="0"/>
                  <a:pt x="84332"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400" b="1" spc="20" dirty="0">
                <a:solidFill>
                  <a:schemeClr val="tx1">
                    <a:lumMod val="95000"/>
                    <a:lumOff val="5000"/>
                  </a:schemeClr>
                </a:solidFill>
              </a:rPr>
              <a:t>CPQ</a:t>
            </a:r>
          </a:p>
          <a:p>
            <a:pPr algn="ctr"/>
            <a:r>
              <a:rPr lang="en-GB" sz="1100" dirty="0">
                <a:solidFill>
                  <a:schemeClr val="tx1"/>
                </a:solidFill>
              </a:rPr>
              <a:t>To simplify ordering, accelerate time to market and lower the cost of sales</a:t>
            </a:r>
            <a:endParaRPr lang="en-GB" sz="1100" dirty="0">
              <a:solidFill>
                <a:schemeClr val="accent6"/>
              </a:solidFill>
            </a:endParaRPr>
          </a:p>
        </p:txBody>
      </p:sp>
      <p:sp>
        <p:nvSpPr>
          <p:cNvPr id="10" name="Freeform: Shape 9">
            <a:extLst>
              <a:ext uri="{FF2B5EF4-FFF2-40B4-BE49-F238E27FC236}">
                <a16:creationId xmlns:a16="http://schemas.microsoft.com/office/drawing/2014/main" id="{943C4DA1-7BEF-4244-83E3-54F5C7D8B912}"/>
              </a:ext>
            </a:extLst>
          </p:cNvPr>
          <p:cNvSpPr/>
          <p:nvPr/>
        </p:nvSpPr>
        <p:spPr>
          <a:xfrm>
            <a:off x="6681946" y="3659001"/>
            <a:ext cx="2787563" cy="756000"/>
          </a:xfrm>
          <a:custGeom>
            <a:avLst/>
            <a:gdLst>
              <a:gd name="connsiteX0" fmla="*/ 322585 w 2787563"/>
              <a:gd name="connsiteY0" fmla="*/ 0 h 756000"/>
              <a:gd name="connsiteX1" fmla="*/ 2787563 w 2787563"/>
              <a:gd name="connsiteY1" fmla="*/ 0 h 756000"/>
              <a:gd name="connsiteX2" fmla="*/ 2787563 w 2787563"/>
              <a:gd name="connsiteY2" fmla="*/ 756000 h 756000"/>
              <a:gd name="connsiteX3" fmla="*/ 322585 w 2787563"/>
              <a:gd name="connsiteY3" fmla="*/ 756000 h 756000"/>
              <a:gd name="connsiteX4" fmla="*/ 0 w 2787563"/>
              <a:gd name="connsiteY4" fmla="*/ 433415 h 756000"/>
              <a:gd name="connsiteX5" fmla="*/ 0 w 2787563"/>
              <a:gd name="connsiteY5" fmla="*/ 322585 h 756000"/>
              <a:gd name="connsiteX6" fmla="*/ 322585 w 2787563"/>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563" h="756000">
                <a:moveTo>
                  <a:pt x="322585" y="0"/>
                </a:moveTo>
                <a:lnTo>
                  <a:pt x="2787563" y="0"/>
                </a:lnTo>
                <a:lnTo>
                  <a:pt x="2787563" y="756000"/>
                </a:lnTo>
                <a:lnTo>
                  <a:pt x="322585" y="756000"/>
                </a:lnTo>
                <a:cubicBezTo>
                  <a:pt x="144426" y="756000"/>
                  <a:pt x="0" y="611574"/>
                  <a:pt x="0" y="433415"/>
                </a:cubicBezTo>
                <a:lnTo>
                  <a:pt x="0" y="322585"/>
                </a:lnTo>
                <a:cubicBezTo>
                  <a:pt x="0" y="144426"/>
                  <a:pt x="144426" y="0"/>
                  <a:pt x="322585"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rtlCol="0" anchor="ctr">
            <a:noAutofit/>
          </a:bodyPr>
          <a:lstStyle/>
          <a:p>
            <a:pPr algn="ctr"/>
            <a:r>
              <a:rPr lang="en-GB" sz="1400" b="1" spc="20" dirty="0">
                <a:solidFill>
                  <a:schemeClr val="tx1">
                    <a:lumMod val="95000"/>
                    <a:lumOff val="5000"/>
                  </a:schemeClr>
                </a:solidFill>
              </a:rPr>
              <a:t>AI and automation</a:t>
            </a:r>
          </a:p>
          <a:p>
            <a:pPr algn="ctr"/>
            <a:r>
              <a:rPr lang="en-GB" sz="1100" dirty="0">
                <a:solidFill>
                  <a:schemeClr val="tx1"/>
                </a:solidFill>
              </a:rPr>
              <a:t>To drive deeper insights and improve process automation to reduce operating costs</a:t>
            </a:r>
          </a:p>
        </p:txBody>
      </p:sp>
      <p:sp>
        <p:nvSpPr>
          <p:cNvPr id="13" name="Freeform: Shape 12">
            <a:extLst>
              <a:ext uri="{FF2B5EF4-FFF2-40B4-BE49-F238E27FC236}">
                <a16:creationId xmlns:a16="http://schemas.microsoft.com/office/drawing/2014/main" id="{212B3DB1-EA1B-41CF-B6A8-B2B1E449D7C4}"/>
              </a:ext>
            </a:extLst>
          </p:cNvPr>
          <p:cNvSpPr/>
          <p:nvPr/>
        </p:nvSpPr>
        <p:spPr>
          <a:xfrm>
            <a:off x="5219991" y="4543685"/>
            <a:ext cx="2983611" cy="756000"/>
          </a:xfrm>
          <a:custGeom>
            <a:avLst/>
            <a:gdLst>
              <a:gd name="connsiteX0" fmla="*/ 82050 w 2983611"/>
              <a:gd name="connsiteY0" fmla="*/ 0 h 756000"/>
              <a:gd name="connsiteX1" fmla="*/ 2645172 w 2983611"/>
              <a:gd name="connsiteY1" fmla="*/ 0 h 756000"/>
              <a:gd name="connsiteX2" fmla="*/ 2983611 w 2983611"/>
              <a:gd name="connsiteY2" fmla="*/ 338439 h 756000"/>
              <a:gd name="connsiteX3" fmla="*/ 2983611 w 2983611"/>
              <a:gd name="connsiteY3" fmla="*/ 417561 h 756000"/>
              <a:gd name="connsiteX4" fmla="*/ 2645172 w 2983611"/>
              <a:gd name="connsiteY4" fmla="*/ 756000 h 756000"/>
              <a:gd name="connsiteX5" fmla="*/ 82050 w 2983611"/>
              <a:gd name="connsiteY5" fmla="*/ 756000 h 756000"/>
              <a:gd name="connsiteX6" fmla="*/ 13843 w 2983611"/>
              <a:gd name="connsiteY6" fmla="*/ 749124 h 756000"/>
              <a:gd name="connsiteX7" fmla="*/ 0 w 2983611"/>
              <a:gd name="connsiteY7" fmla="*/ 744827 h 756000"/>
              <a:gd name="connsiteX8" fmla="*/ 0 w 2983611"/>
              <a:gd name="connsiteY8" fmla="*/ 11173 h 756000"/>
              <a:gd name="connsiteX9" fmla="*/ 13843 w 2983611"/>
              <a:gd name="connsiteY9" fmla="*/ 6876 h 756000"/>
              <a:gd name="connsiteX10" fmla="*/ 82050 w 2983611"/>
              <a:gd name="connsiteY10"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611" h="756000">
                <a:moveTo>
                  <a:pt x="82050" y="0"/>
                </a:moveTo>
                <a:lnTo>
                  <a:pt x="2645172" y="0"/>
                </a:lnTo>
                <a:cubicBezTo>
                  <a:pt x="2832087" y="0"/>
                  <a:pt x="2983611" y="151524"/>
                  <a:pt x="2983611" y="338439"/>
                </a:cubicBezTo>
                <a:lnTo>
                  <a:pt x="2983611" y="417561"/>
                </a:lnTo>
                <a:cubicBezTo>
                  <a:pt x="2983611" y="604476"/>
                  <a:pt x="2832087" y="756000"/>
                  <a:pt x="2645172" y="756000"/>
                </a:cubicBezTo>
                <a:lnTo>
                  <a:pt x="82050" y="756000"/>
                </a:lnTo>
                <a:cubicBezTo>
                  <a:pt x="58686" y="756000"/>
                  <a:pt x="35875" y="753633"/>
                  <a:pt x="13843" y="749124"/>
                </a:cubicBezTo>
                <a:lnTo>
                  <a:pt x="0" y="744827"/>
                </a:lnTo>
                <a:lnTo>
                  <a:pt x="0" y="11173"/>
                </a:lnTo>
                <a:lnTo>
                  <a:pt x="13843" y="6876"/>
                </a:lnTo>
                <a:cubicBezTo>
                  <a:pt x="35875" y="2368"/>
                  <a:pt x="58686" y="0"/>
                  <a:pt x="8205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a:r>
              <a:rPr lang="en-GB" sz="1400" b="1" spc="20" dirty="0">
                <a:solidFill>
                  <a:schemeClr val="bg1"/>
                </a:solidFill>
              </a:rPr>
              <a:t>Product catalogue</a:t>
            </a:r>
          </a:p>
          <a:p>
            <a:pPr algn="ctr"/>
            <a:r>
              <a:rPr lang="en-US" sz="1100" dirty="0">
                <a:solidFill>
                  <a:schemeClr val="bg1"/>
                </a:solidFill>
              </a:rPr>
              <a:t>To effectively and swiftly support emerging 5G-enabled business models</a:t>
            </a:r>
            <a:endParaRPr lang="en-GB" sz="1100" dirty="0">
              <a:solidFill>
                <a:schemeClr val="bg1"/>
              </a:solidFill>
            </a:endParaRPr>
          </a:p>
        </p:txBody>
      </p:sp>
      <p:sp>
        <p:nvSpPr>
          <p:cNvPr id="14" name="Freeform: Shape 13">
            <a:extLst>
              <a:ext uri="{FF2B5EF4-FFF2-40B4-BE49-F238E27FC236}">
                <a16:creationId xmlns:a16="http://schemas.microsoft.com/office/drawing/2014/main" id="{DD4D8A55-BE4D-4C9F-BBA5-9D0A4FE7887A}"/>
              </a:ext>
            </a:extLst>
          </p:cNvPr>
          <p:cNvSpPr/>
          <p:nvPr/>
        </p:nvSpPr>
        <p:spPr>
          <a:xfrm>
            <a:off x="6561389" y="5428368"/>
            <a:ext cx="2901700" cy="756000"/>
          </a:xfrm>
          <a:custGeom>
            <a:avLst/>
            <a:gdLst>
              <a:gd name="connsiteX0" fmla="*/ 292254 w 2901700"/>
              <a:gd name="connsiteY0" fmla="*/ 0 h 756000"/>
              <a:gd name="connsiteX1" fmla="*/ 2901700 w 2901700"/>
              <a:gd name="connsiteY1" fmla="*/ 0 h 756000"/>
              <a:gd name="connsiteX2" fmla="*/ 2901700 w 2901700"/>
              <a:gd name="connsiteY2" fmla="*/ 756000 h 756000"/>
              <a:gd name="connsiteX3" fmla="*/ 292254 w 2901700"/>
              <a:gd name="connsiteY3" fmla="*/ 756000 h 756000"/>
              <a:gd name="connsiteX4" fmla="*/ 0 w 2901700"/>
              <a:gd name="connsiteY4" fmla="*/ 463746 h 756000"/>
              <a:gd name="connsiteX5" fmla="*/ 0 w 2901700"/>
              <a:gd name="connsiteY5" fmla="*/ 292254 h 756000"/>
              <a:gd name="connsiteX6" fmla="*/ 292254 w 2901700"/>
              <a:gd name="connsiteY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700" h="756000">
                <a:moveTo>
                  <a:pt x="292254" y="0"/>
                </a:moveTo>
                <a:lnTo>
                  <a:pt x="2901700" y="0"/>
                </a:lnTo>
                <a:lnTo>
                  <a:pt x="2901700" y="756000"/>
                </a:lnTo>
                <a:lnTo>
                  <a:pt x="292254" y="756000"/>
                </a:lnTo>
                <a:cubicBezTo>
                  <a:pt x="130847" y="756000"/>
                  <a:pt x="0" y="625153"/>
                  <a:pt x="0" y="463746"/>
                </a:cubicBezTo>
                <a:lnTo>
                  <a:pt x="0" y="292254"/>
                </a:lnTo>
                <a:cubicBezTo>
                  <a:pt x="0" y="130847"/>
                  <a:pt x="130847" y="0"/>
                  <a:pt x="292254"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GB" sz="1400" b="1" spc="20" dirty="0">
                <a:solidFill>
                  <a:schemeClr val="bg1"/>
                </a:solidFill>
              </a:rPr>
              <a:t>Ecosystem enablers</a:t>
            </a:r>
          </a:p>
          <a:p>
            <a:pPr algn="ctr"/>
            <a:r>
              <a:rPr lang="en-GB" sz="1100" dirty="0">
                <a:solidFill>
                  <a:schemeClr val="bg1"/>
                </a:solidFill>
              </a:rPr>
              <a:t>To seamlessly support new partner services and multi-dimensional value chains</a:t>
            </a:r>
          </a:p>
        </p:txBody>
      </p:sp>
      <p:pic>
        <p:nvPicPr>
          <p:cNvPr id="15" name="Picture 14">
            <a:extLst>
              <a:ext uri="{FF2B5EF4-FFF2-40B4-BE49-F238E27FC236}">
                <a16:creationId xmlns:a16="http://schemas.microsoft.com/office/drawing/2014/main" id="{20FDD5F3-31B3-427D-8AF0-9290A57FC942}"/>
              </a:ext>
            </a:extLst>
          </p:cNvPr>
          <p:cNvPicPr>
            <a:picLocks noChangeAspect="1"/>
          </p:cNvPicPr>
          <p:nvPr/>
        </p:nvPicPr>
        <p:blipFill>
          <a:blip r:embed="rId2"/>
          <a:stretch>
            <a:fillRect/>
          </a:stretch>
        </p:blipFill>
        <p:spPr>
          <a:xfrm>
            <a:off x="5655990" y="1911117"/>
            <a:ext cx="687144" cy="676298"/>
          </a:xfrm>
          <a:prstGeom prst="rect">
            <a:avLst/>
          </a:prstGeom>
        </p:spPr>
      </p:pic>
      <p:pic>
        <p:nvPicPr>
          <p:cNvPr id="16" name="Picture 15">
            <a:extLst>
              <a:ext uri="{FF2B5EF4-FFF2-40B4-BE49-F238E27FC236}">
                <a16:creationId xmlns:a16="http://schemas.microsoft.com/office/drawing/2014/main" id="{374510D4-ACF0-492E-805B-B950EA0E61C4}"/>
              </a:ext>
            </a:extLst>
          </p:cNvPr>
          <p:cNvPicPr>
            <a:picLocks noChangeAspect="1"/>
          </p:cNvPicPr>
          <p:nvPr/>
        </p:nvPicPr>
        <p:blipFill>
          <a:blip r:embed="rId3"/>
          <a:stretch>
            <a:fillRect/>
          </a:stretch>
        </p:blipFill>
        <p:spPr>
          <a:xfrm>
            <a:off x="5666878" y="3666125"/>
            <a:ext cx="606118" cy="741752"/>
          </a:xfrm>
          <a:prstGeom prst="rect">
            <a:avLst/>
          </a:prstGeom>
        </p:spPr>
      </p:pic>
      <p:pic>
        <p:nvPicPr>
          <p:cNvPr id="17" name="Picture 16">
            <a:extLst>
              <a:ext uri="{FF2B5EF4-FFF2-40B4-BE49-F238E27FC236}">
                <a16:creationId xmlns:a16="http://schemas.microsoft.com/office/drawing/2014/main" id="{285C0E6E-C3E9-4E86-9A82-D9690EDD9001}"/>
              </a:ext>
            </a:extLst>
          </p:cNvPr>
          <p:cNvPicPr>
            <a:picLocks noChangeAspect="1"/>
          </p:cNvPicPr>
          <p:nvPr/>
        </p:nvPicPr>
        <p:blipFill>
          <a:blip r:embed="rId4"/>
          <a:stretch>
            <a:fillRect/>
          </a:stretch>
        </p:blipFill>
        <p:spPr>
          <a:xfrm>
            <a:off x="5360720" y="5561022"/>
            <a:ext cx="1048735" cy="609730"/>
          </a:xfrm>
          <a:prstGeom prst="rect">
            <a:avLst/>
          </a:prstGeom>
        </p:spPr>
      </p:pic>
      <p:pic>
        <p:nvPicPr>
          <p:cNvPr id="18" name="Picture 17">
            <a:extLst>
              <a:ext uri="{FF2B5EF4-FFF2-40B4-BE49-F238E27FC236}">
                <a16:creationId xmlns:a16="http://schemas.microsoft.com/office/drawing/2014/main" id="{731B8A72-E920-4A11-A5D3-F7C060A086A2}"/>
              </a:ext>
            </a:extLst>
          </p:cNvPr>
          <p:cNvPicPr>
            <a:picLocks noChangeAspect="1"/>
          </p:cNvPicPr>
          <p:nvPr/>
        </p:nvPicPr>
        <p:blipFill>
          <a:blip r:embed="rId5"/>
          <a:stretch>
            <a:fillRect/>
          </a:stretch>
        </p:blipFill>
        <p:spPr>
          <a:xfrm>
            <a:off x="8446016" y="4572438"/>
            <a:ext cx="662388" cy="698493"/>
          </a:xfrm>
          <a:prstGeom prst="rect">
            <a:avLst/>
          </a:prstGeom>
        </p:spPr>
      </p:pic>
      <p:pic>
        <p:nvPicPr>
          <p:cNvPr id="19" name="Picture 18">
            <a:extLst>
              <a:ext uri="{FF2B5EF4-FFF2-40B4-BE49-F238E27FC236}">
                <a16:creationId xmlns:a16="http://schemas.microsoft.com/office/drawing/2014/main" id="{25629CE2-98CA-448F-AEBA-5CF5345E1767}"/>
              </a:ext>
            </a:extLst>
          </p:cNvPr>
          <p:cNvPicPr>
            <a:picLocks noChangeAspect="1"/>
          </p:cNvPicPr>
          <p:nvPr/>
        </p:nvPicPr>
        <p:blipFill>
          <a:blip r:embed="rId6"/>
          <a:stretch>
            <a:fillRect/>
          </a:stretch>
        </p:blipFill>
        <p:spPr>
          <a:xfrm>
            <a:off x="8480360" y="2799636"/>
            <a:ext cx="628044" cy="674343"/>
          </a:xfrm>
          <a:prstGeom prst="rect">
            <a:avLst/>
          </a:prstGeom>
        </p:spPr>
      </p:pic>
      <p:sp>
        <p:nvSpPr>
          <p:cNvPr id="3" name="TextBox 2">
            <a:extLst>
              <a:ext uri="{FF2B5EF4-FFF2-40B4-BE49-F238E27FC236}">
                <a16:creationId xmlns:a16="http://schemas.microsoft.com/office/drawing/2014/main" id="{ED71F763-2F10-42F0-8795-B89C92819A5F}"/>
              </a:ext>
            </a:extLst>
          </p:cNvPr>
          <p:cNvSpPr txBox="1"/>
          <p:nvPr/>
        </p:nvSpPr>
        <p:spPr>
          <a:xfrm>
            <a:off x="7498096" y="6179086"/>
            <a:ext cx="1971413" cy="215444"/>
          </a:xfrm>
          <a:prstGeom prst="rect">
            <a:avLst/>
          </a:prstGeom>
          <a:noFill/>
        </p:spPr>
        <p:txBody>
          <a:bodyPr wrap="square" rtlCol="0">
            <a:spAutoFit/>
          </a:body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2493795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chemeClr val="accent2"/>
                </a:solidFill>
              </a:rPr>
              <a:t>Customer service</a:t>
            </a:r>
          </a:p>
        </p:txBody>
      </p:sp>
      <p:sp>
        <p:nvSpPr>
          <p:cNvPr id="11" name="Text Placeholder 10"/>
          <p:cNvSpPr>
            <a:spLocks noGrp="1"/>
          </p:cNvSpPr>
          <p:nvPr>
            <p:ph type="body" sz="quarter" idx="12"/>
          </p:nvPr>
        </p:nvSpPr>
        <p:spPr/>
        <p:txBody>
          <a:bodyPr lIns="0" rIns="0"/>
          <a:lstStyle/>
          <a:p>
            <a:r>
              <a:rPr lang="en-GB" dirty="0"/>
              <a:t>CSPs are investing in customer service capabilities to deliver on expectations that are being set by the experience of customers using the services of webscale players.</a:t>
            </a:r>
          </a:p>
          <a:p>
            <a:r>
              <a:rPr lang="en-GB" dirty="0"/>
              <a:t>This sub-segment covers functions that help CSPs to engage with the customer, on any assisted or </a:t>
            </a:r>
            <a:r>
              <a:rPr lang="en-GB" dirty="0">
                <a:solidFill>
                  <a:schemeClr val="tx1"/>
                </a:solidFill>
              </a:rPr>
              <a:t>unassisted, human or automated channel, in a personalised and contextual manner. It helps them to deliver information that is consistent and up-to-date. The coverage includes the following solutions.</a:t>
            </a:r>
          </a:p>
          <a:p>
            <a:pPr marL="352425" lvl="1" indent="-171450">
              <a:buClr>
                <a:schemeClr val="accent2"/>
              </a:buClr>
            </a:pPr>
            <a:r>
              <a:rPr lang="en-GB" dirty="0">
                <a:solidFill>
                  <a:schemeClr val="tx1"/>
                </a:solidFill>
              </a:rPr>
              <a:t>Device management systems that can characterise, configure and manage the devices used by the customer. This could be done by the customer in a self-service manner, or remotely by CSP agents, reducing costs from false dispatches. The capability is becoming popular for CSPs’ enterprise customers in order to manage employees’ own devices, as well as for new M2M/IoT offerings. CSPs are also using this capability to support their own IoT offerings.</a:t>
            </a:r>
          </a:p>
          <a:p>
            <a:pPr marL="352425" lvl="1" indent="-171450">
              <a:buClr>
                <a:schemeClr val="accent2"/>
              </a:buClr>
            </a:pPr>
            <a:r>
              <a:rPr lang="en-GB" dirty="0">
                <a:solidFill>
                  <a:schemeClr val="tx1"/>
                </a:solidFill>
              </a:rPr>
              <a:t>Subscriber management systems that help CSP agents to deliver first-line support to customers with basic queries. These systems are being deployed with Tier-3 or Tier-4 CSPs, while Tier-1/2 CSPs are focusing on advanced customer service capabilities that are SaaS-based and offer agility and flexibility.</a:t>
            </a:r>
          </a:p>
          <a:p>
            <a:pPr marL="352425" lvl="1" indent="-171450">
              <a:buClr>
                <a:schemeClr val="accent2"/>
              </a:buClr>
            </a:pPr>
            <a:r>
              <a:rPr lang="en-GB" dirty="0">
                <a:solidFill>
                  <a:schemeClr val="tx1"/>
                </a:solidFill>
              </a:rPr>
              <a:t>Knowledge management systems that help CSPs to provide consistent information across all channels, such as FAQs.</a:t>
            </a:r>
          </a:p>
        </p:txBody>
      </p:sp>
      <p:sp>
        <p:nvSpPr>
          <p:cNvPr id="13" name="Text Placeholder 12"/>
          <p:cNvSpPr>
            <a:spLocks noGrp="1"/>
          </p:cNvSpPr>
          <p:nvPr>
            <p:ph type="body" sz="quarter" idx="15"/>
          </p:nvPr>
        </p:nvSpPr>
        <p:spPr/>
        <p:txBody>
          <a:bodyPr lIns="0" rIns="0"/>
          <a:lstStyle/>
          <a:p>
            <a:pPr indent="-173038"/>
            <a:r>
              <a:rPr lang="en-GB" b="1" spc="20" dirty="0"/>
              <a:t>Figure 36: Key functions of a customer service system </a:t>
            </a:r>
          </a:p>
          <a:p>
            <a:pPr indent="-173038"/>
            <a:endParaRPr lang="en-GB" dirty="0">
              <a:solidFill>
                <a:schemeClr val="tx1"/>
              </a:solidFill>
            </a:endParaRPr>
          </a:p>
        </p:txBody>
      </p:sp>
      <p:sp>
        <p:nvSpPr>
          <p:cNvPr id="3" name="Slide Number Placeholder 2"/>
          <p:cNvSpPr>
            <a:spLocks noGrp="1"/>
          </p:cNvSpPr>
          <p:nvPr>
            <p:ph type="sldNum" sz="quarter" idx="4"/>
          </p:nvPr>
        </p:nvSpPr>
        <p:spPr/>
        <p:txBody>
          <a:bodyPr/>
          <a:lstStyle/>
          <a:p>
            <a:fld id="{E78626B2-E168-480E-BAE6-B60060C6AB83}" type="slidenum">
              <a:rPr lang="en-GB" smtClean="0"/>
              <a:pPr/>
              <a:t>50</a:t>
            </a:fld>
            <a:endParaRPr lang="en-GB" dirty="0"/>
          </a:p>
        </p:txBody>
      </p:sp>
      <p:sp>
        <p:nvSpPr>
          <p:cNvPr id="4" name="Text Placeholder 3">
            <a:extLst>
              <a:ext uri="{FF2B5EF4-FFF2-40B4-BE49-F238E27FC236}">
                <a16:creationId xmlns:a16="http://schemas.microsoft.com/office/drawing/2014/main" id="{E6188758-2C8B-4305-8B52-F9BF6213B93B}"/>
              </a:ext>
            </a:extLst>
          </p:cNvPr>
          <p:cNvSpPr>
            <a:spLocks noGrp="1"/>
          </p:cNvSpPr>
          <p:nvPr>
            <p:ph type="body" sz="quarter" idx="20"/>
          </p:nvPr>
        </p:nvSpPr>
        <p:spPr/>
        <p:txBody>
          <a:bodyPr/>
          <a:lstStyle/>
          <a:p>
            <a:pPr marL="352425" lvl="1" indent="-171450">
              <a:buClr>
                <a:schemeClr val="accent2"/>
              </a:buClr>
            </a:pPr>
            <a:r>
              <a:rPr lang="en-GB" dirty="0"/>
              <a:t>Case management systems are popular with CSPs because customers want to be able to access information on their cases, ranging from the status of an order to repair status. The systems also provide representatives on the assisted channel with the up-to-date status of customer cases.</a:t>
            </a:r>
          </a:p>
          <a:p>
            <a:pPr marL="352425" lvl="1" indent="-171450">
              <a:buClr>
                <a:schemeClr val="accent2"/>
              </a:buClr>
            </a:pPr>
            <a:r>
              <a:rPr lang="en-GB" dirty="0"/>
              <a:t>Next-best-action solutions that help CSP agents to deliver personalised engagements to the customer</a:t>
            </a:r>
            <a:r>
              <a:rPr lang="en-GB" dirty="0">
                <a:solidFill>
                  <a:schemeClr val="accent6"/>
                </a:solidFill>
              </a:rPr>
              <a:t>, by using </a:t>
            </a:r>
            <a:r>
              <a:rPr lang="en-GB" dirty="0"/>
              <a:t>analytical processes to profile customers and understand their requirements. The systems can also support customer self-service or provide support to other teams, such as sales personnel to better engage with their clients.</a:t>
            </a:r>
          </a:p>
          <a:p>
            <a:endParaRPr lang="en-GB" dirty="0"/>
          </a:p>
        </p:txBody>
      </p:sp>
      <p:sp>
        <p:nvSpPr>
          <p:cNvPr id="12" name="Rounded Rectangle 1">
            <a:extLst>
              <a:ext uri="{FF2B5EF4-FFF2-40B4-BE49-F238E27FC236}">
                <a16:creationId xmlns:a16="http://schemas.microsoft.com/office/drawing/2014/main" id="{5C5A9B45-045D-4BCC-BC6A-BB110D824D2E}"/>
              </a:ext>
            </a:extLst>
          </p:cNvPr>
          <p:cNvSpPr/>
          <p:nvPr/>
        </p:nvSpPr>
        <p:spPr>
          <a:xfrm>
            <a:off x="5336695" y="1760544"/>
            <a:ext cx="3993160" cy="14752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Device management</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First-line support</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Case management</a:t>
            </a:r>
          </a:p>
          <a:p>
            <a:pPr marL="171450" indent="-171450">
              <a:lnSpc>
                <a:spcPct val="105000"/>
              </a:lnSpc>
              <a:spcAft>
                <a:spcPts val="600"/>
              </a:spcAft>
              <a:buFont typeface="Wingdings" pitchFamily="2" charset="2"/>
              <a:buChar char="§"/>
              <a:defRPr/>
            </a:pPr>
            <a:r>
              <a:rPr lang="en-GB" sz="1400" b="1" spc="20" dirty="0">
                <a:solidFill>
                  <a:schemeClr val="bg1"/>
                </a:solidFill>
                <a:latin typeface="Franklin Gothic Book" panose="020B0503020102020204" pitchFamily="34" charset="0"/>
              </a:rPr>
              <a:t>Knowledge management</a:t>
            </a:r>
          </a:p>
        </p:txBody>
      </p:sp>
    </p:spTree>
    <p:extLst>
      <p:ext uri="{BB962C8B-B14F-4D97-AF65-F5344CB8AC3E}">
        <p14:creationId xmlns:p14="http://schemas.microsoft.com/office/powerpoint/2010/main" val="2719069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802F60-F324-4487-A25C-426841B1ED10}"/>
              </a:ext>
            </a:extLst>
          </p:cNvPr>
          <p:cNvSpPr>
            <a:spLocks noGrp="1"/>
          </p:cNvSpPr>
          <p:nvPr>
            <p:ph type="body" sz="quarter" idx="16"/>
          </p:nvPr>
        </p:nvSpPr>
        <p:spPr/>
        <p:txBody>
          <a:bodyPr/>
          <a:lstStyle/>
          <a:p>
            <a:r>
              <a:rPr lang="en-GB" dirty="0"/>
              <a:t>Figure 37: Definitions of product and professional services revenue </a:t>
            </a:r>
          </a:p>
        </p:txBody>
      </p:sp>
      <p:sp>
        <p:nvSpPr>
          <p:cNvPr id="4" name="Slide Number Placeholder 3">
            <a:extLst>
              <a:ext uri="{FF2B5EF4-FFF2-40B4-BE49-F238E27FC236}">
                <a16:creationId xmlns:a16="http://schemas.microsoft.com/office/drawing/2014/main" id="{B33401B4-C8BC-4240-B27C-98DE69BBD983}"/>
              </a:ext>
            </a:extLst>
          </p:cNvPr>
          <p:cNvSpPr>
            <a:spLocks noGrp="1"/>
          </p:cNvSpPr>
          <p:nvPr>
            <p:ph type="sldNum" sz="quarter" idx="4"/>
          </p:nvPr>
        </p:nvSpPr>
        <p:spPr/>
        <p:txBody>
          <a:bodyPr/>
          <a:lstStyle/>
          <a:p>
            <a:fld id="{E78626B2-E168-480E-BAE6-B60060C6AB83}" type="slidenum">
              <a:rPr lang="en-GB" smtClean="0"/>
              <a:pPr/>
              <a:t>51</a:t>
            </a:fld>
            <a:endParaRPr lang="en-GB" dirty="0"/>
          </a:p>
        </p:txBody>
      </p:sp>
      <p:sp>
        <p:nvSpPr>
          <p:cNvPr id="5" name="Title 4">
            <a:extLst>
              <a:ext uri="{FF2B5EF4-FFF2-40B4-BE49-F238E27FC236}">
                <a16:creationId xmlns:a16="http://schemas.microsoft.com/office/drawing/2014/main" id="{D3139D74-4860-4BFB-B6FF-AD26A8723224}"/>
              </a:ext>
            </a:extLst>
          </p:cNvPr>
          <p:cNvSpPr>
            <a:spLocks noGrp="1"/>
          </p:cNvSpPr>
          <p:nvPr>
            <p:ph type="title"/>
          </p:nvPr>
        </p:nvSpPr>
        <p:spPr/>
        <p:txBody>
          <a:bodyPr/>
          <a:lstStyle/>
          <a:p>
            <a:r>
              <a:rPr lang="en-GB" dirty="0">
                <a:solidFill>
                  <a:schemeClr val="accent2"/>
                </a:solidFill>
              </a:rPr>
              <a:t>Definitions: </a:t>
            </a:r>
            <a:r>
              <a:rPr lang="en-GB" dirty="0"/>
              <a:t>products and professional services</a:t>
            </a:r>
          </a:p>
        </p:txBody>
      </p:sp>
      <p:graphicFrame>
        <p:nvGraphicFramePr>
          <p:cNvPr id="8" name="Table Placeholder 7">
            <a:extLst>
              <a:ext uri="{FF2B5EF4-FFF2-40B4-BE49-F238E27FC236}">
                <a16:creationId xmlns:a16="http://schemas.microsoft.com/office/drawing/2014/main" id="{16DE1D12-43B0-44DE-92FE-8D120CE916B1}"/>
              </a:ext>
            </a:extLst>
          </p:cNvPr>
          <p:cNvGraphicFramePr>
            <a:graphicFrameLocks noGrp="1"/>
          </p:cNvGraphicFramePr>
          <p:nvPr>
            <p:ph type="tbl" sz="quarter" idx="13"/>
            <p:extLst>
              <p:ext uri="{D42A27DB-BD31-4B8C-83A1-F6EECF244321}">
                <p14:modId xmlns:p14="http://schemas.microsoft.com/office/powerpoint/2010/main" val="449069861"/>
              </p:ext>
            </p:extLst>
          </p:nvPr>
        </p:nvGraphicFramePr>
        <p:xfrm>
          <a:off x="452438" y="1673225"/>
          <a:ext cx="8985250" cy="2585901"/>
        </p:xfrm>
        <a:graphic>
          <a:graphicData uri="http://schemas.openxmlformats.org/drawingml/2006/table">
            <a:tbl>
              <a:tblPr/>
              <a:tblGrid>
                <a:gridCol w="1273534">
                  <a:extLst>
                    <a:ext uri="{9D8B030D-6E8A-4147-A177-3AD203B41FA5}">
                      <a16:colId xmlns:a16="http://schemas.microsoft.com/office/drawing/2014/main" val="20000"/>
                    </a:ext>
                  </a:extLst>
                </a:gridCol>
                <a:gridCol w="7711716">
                  <a:extLst>
                    <a:ext uri="{9D8B030D-6E8A-4147-A177-3AD203B41FA5}">
                      <a16:colId xmlns:a16="http://schemas.microsoft.com/office/drawing/2014/main" val="20001"/>
                    </a:ext>
                  </a:extLst>
                </a:gridCol>
              </a:tblGrid>
              <a:tr h="378843">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mn-lt"/>
                          <a:ea typeface="MS PGothic" pitchFamily="34" charset="-128"/>
                        </a:rPr>
                        <a:t>TYPE</a:t>
                      </a:r>
                      <a:endParaRPr kumimoji="0" lang="en-GB" sz="12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mn-lt"/>
                          <a:ea typeface="MS PGothic" pitchFamily="34" charset="-128"/>
                        </a:rPr>
                        <a:t>DEFINITION</a:t>
                      </a:r>
                      <a:endParaRPr kumimoji="0" lang="en-GB" sz="12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26709">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OVERALL</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We divide our coverage of telecoms software and related services into two broad categories: products and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726709">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PRODUCTS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Product revenue includes that from licensed software products (‘product’) and the closely related services (‘product-related services’); see the specific definitions on the following slide. The emergence of SaaS leads us to explicitly include the licences for SaaS products in our coverage of products.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alpha val="20000"/>
                      </a:schemeClr>
                    </a:solidFill>
                  </a:tcPr>
                </a:tc>
                <a:extLst>
                  <a:ext uri="{0D108BD9-81ED-4DB2-BD59-A6C34878D82A}">
                    <a16:rowId xmlns:a16="http://schemas.microsoft.com/office/drawing/2014/main" val="10002"/>
                  </a:ext>
                </a:extLst>
              </a:tr>
              <a:tr h="625548">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rgbClr val="000000"/>
                          </a:solidFill>
                          <a:effectLst/>
                          <a:latin typeface="+mn-lt"/>
                          <a:ea typeface="MS PGothic" pitchFamily="34" charset="-128"/>
                        </a:rPr>
                        <a:t>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Professional services include all software-related services that are not explicitly tied to software products. This includes hosted/cloud, outsourced operations and systems integration and other services; see the specific definitions on the following slides. These definitions include all the professional services that we previously covered, but we have adjusted the definitions of particular areas to embrace cloud as a way to provide hosted IT services and to reduce the number of distinct sub-segments for professional services.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6EF">
                        <a:alpha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3573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AA8EB-780D-48F4-AD84-B039ADAA98E4}"/>
              </a:ext>
            </a:extLst>
          </p:cNvPr>
          <p:cNvSpPr>
            <a:spLocks noGrp="1"/>
          </p:cNvSpPr>
          <p:nvPr>
            <p:ph type="body" sz="quarter" idx="16"/>
          </p:nvPr>
        </p:nvSpPr>
        <p:spPr/>
        <p:txBody>
          <a:bodyPr/>
          <a:lstStyle/>
          <a:p>
            <a:r>
              <a:rPr lang="en-GB" dirty="0"/>
              <a:t>Figure 38: Definitions of delivery types </a:t>
            </a:r>
          </a:p>
        </p:txBody>
      </p:sp>
      <p:sp>
        <p:nvSpPr>
          <p:cNvPr id="4" name="Slide Number Placeholder 3">
            <a:extLst>
              <a:ext uri="{FF2B5EF4-FFF2-40B4-BE49-F238E27FC236}">
                <a16:creationId xmlns:a16="http://schemas.microsoft.com/office/drawing/2014/main" id="{467B6280-75DE-49C5-A688-13166283C32D}"/>
              </a:ext>
            </a:extLst>
          </p:cNvPr>
          <p:cNvSpPr>
            <a:spLocks noGrp="1"/>
          </p:cNvSpPr>
          <p:nvPr>
            <p:ph type="sldNum" sz="quarter" idx="4"/>
          </p:nvPr>
        </p:nvSpPr>
        <p:spPr/>
        <p:txBody>
          <a:bodyPr/>
          <a:lstStyle/>
          <a:p>
            <a:fld id="{E78626B2-E168-480E-BAE6-B60060C6AB83}" type="slidenum">
              <a:rPr lang="en-GB" smtClean="0"/>
              <a:pPr/>
              <a:t>52</a:t>
            </a:fld>
            <a:endParaRPr lang="en-GB" dirty="0"/>
          </a:p>
        </p:txBody>
      </p:sp>
      <p:sp>
        <p:nvSpPr>
          <p:cNvPr id="5" name="Title 4">
            <a:extLst>
              <a:ext uri="{FF2B5EF4-FFF2-40B4-BE49-F238E27FC236}">
                <a16:creationId xmlns:a16="http://schemas.microsoft.com/office/drawing/2014/main" id="{BC964318-B10D-418A-B98E-0C75872B657D}"/>
              </a:ext>
            </a:extLst>
          </p:cNvPr>
          <p:cNvSpPr>
            <a:spLocks noGrp="1"/>
          </p:cNvSpPr>
          <p:nvPr>
            <p:ph type="title"/>
          </p:nvPr>
        </p:nvSpPr>
        <p:spPr/>
        <p:txBody>
          <a:bodyPr/>
          <a:lstStyle/>
          <a:p>
            <a:r>
              <a:rPr lang="en-GB" dirty="0">
                <a:solidFill>
                  <a:schemeClr val="accent2"/>
                </a:solidFill>
              </a:rPr>
              <a:t>Definitions:</a:t>
            </a:r>
            <a:r>
              <a:rPr lang="en-GB" dirty="0"/>
              <a:t> overall view of delivery types</a:t>
            </a:r>
          </a:p>
        </p:txBody>
      </p:sp>
      <p:graphicFrame>
        <p:nvGraphicFramePr>
          <p:cNvPr id="7" name="Table Placeholder 7">
            <a:extLst>
              <a:ext uri="{FF2B5EF4-FFF2-40B4-BE49-F238E27FC236}">
                <a16:creationId xmlns:a16="http://schemas.microsoft.com/office/drawing/2014/main" id="{04E212DB-23B9-48EF-9B9C-01D6EEF201C3}"/>
              </a:ext>
            </a:extLst>
          </p:cNvPr>
          <p:cNvGraphicFramePr>
            <a:graphicFrameLocks noGrp="1"/>
          </p:cNvGraphicFramePr>
          <p:nvPr>
            <p:ph type="tbl" sz="quarter" idx="13"/>
            <p:extLst>
              <p:ext uri="{D42A27DB-BD31-4B8C-83A1-F6EECF244321}">
                <p14:modId xmlns:p14="http://schemas.microsoft.com/office/powerpoint/2010/main" val="2606068630"/>
              </p:ext>
            </p:extLst>
          </p:nvPr>
        </p:nvGraphicFramePr>
        <p:xfrm>
          <a:off x="452438" y="1673225"/>
          <a:ext cx="8985250" cy="4479892"/>
        </p:xfrm>
        <a:graphic>
          <a:graphicData uri="http://schemas.openxmlformats.org/drawingml/2006/table">
            <a:tbl>
              <a:tblPr/>
              <a:tblGrid>
                <a:gridCol w="1273534">
                  <a:extLst>
                    <a:ext uri="{9D8B030D-6E8A-4147-A177-3AD203B41FA5}">
                      <a16:colId xmlns:a16="http://schemas.microsoft.com/office/drawing/2014/main" val="20000"/>
                    </a:ext>
                  </a:extLst>
                </a:gridCol>
                <a:gridCol w="7711716">
                  <a:extLst>
                    <a:ext uri="{9D8B030D-6E8A-4147-A177-3AD203B41FA5}">
                      <a16:colId xmlns:a16="http://schemas.microsoft.com/office/drawing/2014/main" val="20001"/>
                    </a:ext>
                  </a:extLst>
                </a:gridCol>
              </a:tblGrid>
              <a:tr h="378843">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TYPE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26709">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PRODUCT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Product revenue includes that from licence software </a:t>
                      </a: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and maintenance, as well as a proportion of SaaS revenue that reflects the value of the software product used to provide the SaaS service It also includes the proportion of the managed services revenue that reflects the value of the software product used to provide the managed </a:t>
                      </a: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services (</a:t>
                      </a:r>
                      <a:r>
                        <a:rPr kumimoji="0" lang="en-GB" sz="1000" b="0" i="0" u="none" strike="noStrike" cap="none" normalizeH="0" baseline="0" dirty="0">
                          <a:ln>
                            <a:noFill/>
                          </a:ln>
                          <a:solidFill>
                            <a:schemeClr val="tx1"/>
                          </a:solidFill>
                          <a:effectLst/>
                          <a:latin typeface="+mn-lt"/>
                          <a:ea typeface="MS PGothic" pitchFamily="34" charset="-128"/>
                        </a:rPr>
                        <a:t>see the ‘</a:t>
                      </a:r>
                      <a:r>
                        <a:rPr lang="en-GB" dirty="0">
                          <a:solidFill>
                            <a:schemeClr val="tx1"/>
                          </a:solidFill>
                          <a:latin typeface="+mn-lt"/>
                        </a:rPr>
                        <a:t>Definitions: revenue distribution associated with delivery types’ slide for more details)</a:t>
                      </a:r>
                      <a:r>
                        <a:rPr kumimoji="0" lang="en-GB" sz="1000" b="0" i="0" u="none" strike="noStrike" cap="none" normalizeH="0" baseline="0" dirty="0">
                          <a:ln>
                            <a:noFill/>
                          </a:ln>
                          <a:solidFill>
                            <a:schemeClr val="tx1"/>
                          </a:solidFill>
                          <a:effectLst/>
                          <a:latin typeface="+mn-lt"/>
                          <a:ea typeface="MS PGothic" pitchFamily="34" charset="-128"/>
                        </a:rPr>
                        <a:t>.</a:t>
                      </a:r>
                    </a:p>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Product revenue also includes revenue from product-related services, such as installation, training and lifecycle management services related to a specific telecoms software deployment. This category also includes professional services related specifically to a supplier’s own product. These are services that only the product supplier will be able to provide in nearly all cases. Services related to third-party products are part of the systems integration sub-segment.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625548">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rgbClr val="000000"/>
                          </a:solidFill>
                          <a:effectLst/>
                          <a:latin typeface="Franklin Gothic Book" panose="020B0503020102020204" pitchFamily="34" charset="0"/>
                          <a:ea typeface="MS PGothic" pitchFamily="34" charset="-128"/>
                        </a:rPr>
                        <a:t>HOSTED/CLOUD</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Revenue from hosted/cloud delivery services includes that that is attributed to the vendor that hosts the product for the CSP. The product can be supplied by the vendor using its own or third-party infrastructure. The product can be delivered through a private traditional or cloud-based site, or on a public cloud.</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6EF">
                        <a:alpha val="20000"/>
                      </a:srgbClr>
                    </a:solidFill>
                  </a:tcPr>
                </a:tc>
                <a:extLst>
                  <a:ext uri="{0D108BD9-81ED-4DB2-BD59-A6C34878D82A}">
                    <a16:rowId xmlns:a16="http://schemas.microsoft.com/office/drawing/2014/main" val="10003"/>
                  </a:ext>
                </a:extLst>
              </a:tr>
              <a:tr h="1003021">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OUTSOURCED OPERATIONS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This category accounts for revenue that is associated with managing systems for CSPs. It includes business process outsourcing (BPO). This category also includes revenue generated from outsourced operations that are professional or specialist services provided by external suppliers’ human resources to operate and maintain a CSP’s assets, which can include all related operational responsibilities. This involves the transfer of operations from a CSP to external suppliers. In this scenario, the assets (systems and software) are owned by the CSP and reside in the CSP’s environment and the supplier manages the network from a CSP co-located site or other local or regional (for example, regional NOC) site. It includes responsibility for onsite operations and related activities in a particular country or region.</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4"/>
                  </a:ext>
                </a:extLst>
              </a:tr>
              <a:tr h="1003021">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SYSTEMS INTEGRATION AND OTHER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This category covers all new development that is carried out uniquely for the CSP. This includes business consulting, design consulting, custom development and systems integration. Overall, systems integration accounts for the largest proportion of professional services, although any of the other areas may be the focus in any given deal.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4940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695E0F-8E46-4CE3-BB43-A39CF8EA4DA7}"/>
              </a:ext>
            </a:extLst>
          </p:cNvPr>
          <p:cNvSpPr>
            <a:spLocks noGrp="1"/>
          </p:cNvSpPr>
          <p:nvPr>
            <p:ph type="body" sz="quarter" idx="16"/>
          </p:nvPr>
        </p:nvSpPr>
        <p:spPr/>
        <p:txBody>
          <a:bodyPr/>
          <a:lstStyle/>
          <a:p>
            <a:r>
              <a:rPr lang="en-GB" dirty="0"/>
              <a:t>Figure 39a: Definitions of the systems integration and other professional services delivery type</a:t>
            </a:r>
          </a:p>
        </p:txBody>
      </p:sp>
      <p:sp>
        <p:nvSpPr>
          <p:cNvPr id="4" name="Slide Number Placeholder 3">
            <a:extLst>
              <a:ext uri="{FF2B5EF4-FFF2-40B4-BE49-F238E27FC236}">
                <a16:creationId xmlns:a16="http://schemas.microsoft.com/office/drawing/2014/main" id="{2D1351BA-2364-47E1-8978-00704A44D98A}"/>
              </a:ext>
            </a:extLst>
          </p:cNvPr>
          <p:cNvSpPr>
            <a:spLocks noGrp="1"/>
          </p:cNvSpPr>
          <p:nvPr>
            <p:ph type="sldNum" sz="quarter" idx="4"/>
          </p:nvPr>
        </p:nvSpPr>
        <p:spPr/>
        <p:txBody>
          <a:bodyPr/>
          <a:lstStyle/>
          <a:p>
            <a:fld id="{E78626B2-E168-480E-BAE6-B60060C6AB83}" type="slidenum">
              <a:rPr lang="en-GB" smtClean="0"/>
              <a:pPr/>
              <a:t>53</a:t>
            </a:fld>
            <a:endParaRPr lang="en-GB" dirty="0"/>
          </a:p>
        </p:txBody>
      </p:sp>
      <p:sp>
        <p:nvSpPr>
          <p:cNvPr id="5" name="Title 4">
            <a:extLst>
              <a:ext uri="{FF2B5EF4-FFF2-40B4-BE49-F238E27FC236}">
                <a16:creationId xmlns:a16="http://schemas.microsoft.com/office/drawing/2014/main" id="{C828C974-3D03-40AB-A735-C8B29903C464}"/>
              </a:ext>
            </a:extLst>
          </p:cNvPr>
          <p:cNvSpPr>
            <a:spLocks noGrp="1"/>
          </p:cNvSpPr>
          <p:nvPr>
            <p:ph type="title"/>
          </p:nvPr>
        </p:nvSpPr>
        <p:spPr/>
        <p:txBody>
          <a:bodyPr/>
          <a:lstStyle/>
          <a:p>
            <a:r>
              <a:rPr lang="en-GB" dirty="0">
                <a:solidFill>
                  <a:schemeClr val="accent2"/>
                </a:solidFill>
              </a:rPr>
              <a:t>Definitions:</a:t>
            </a:r>
            <a:r>
              <a:rPr lang="en-GB" dirty="0"/>
              <a:t> </a:t>
            </a:r>
            <a:r>
              <a:rPr lang="en-GB" dirty="0">
                <a:solidFill>
                  <a:schemeClr val="tx2"/>
                </a:solidFill>
              </a:rPr>
              <a:t>detailed explanation of ‘systems integration and other professional services’ [1/2]</a:t>
            </a:r>
          </a:p>
        </p:txBody>
      </p:sp>
      <p:graphicFrame>
        <p:nvGraphicFramePr>
          <p:cNvPr id="7" name="Table Placeholder 7">
            <a:extLst>
              <a:ext uri="{FF2B5EF4-FFF2-40B4-BE49-F238E27FC236}">
                <a16:creationId xmlns:a16="http://schemas.microsoft.com/office/drawing/2014/main" id="{41E3D1FA-8CBF-4A00-BCDA-5A0604CD62CF}"/>
              </a:ext>
            </a:extLst>
          </p:cNvPr>
          <p:cNvGraphicFramePr>
            <a:graphicFrameLocks noGrp="1"/>
          </p:cNvGraphicFramePr>
          <p:nvPr>
            <p:ph type="tbl" sz="quarter" idx="13"/>
            <p:extLst>
              <p:ext uri="{D42A27DB-BD31-4B8C-83A1-F6EECF244321}">
                <p14:modId xmlns:p14="http://schemas.microsoft.com/office/powerpoint/2010/main" val="3377332260"/>
              </p:ext>
            </p:extLst>
          </p:nvPr>
        </p:nvGraphicFramePr>
        <p:xfrm>
          <a:off x="452438" y="1673225"/>
          <a:ext cx="8985250" cy="4407597"/>
        </p:xfrm>
        <a:graphic>
          <a:graphicData uri="http://schemas.openxmlformats.org/drawingml/2006/table">
            <a:tbl>
              <a:tblPr/>
              <a:tblGrid>
                <a:gridCol w="1273534">
                  <a:extLst>
                    <a:ext uri="{9D8B030D-6E8A-4147-A177-3AD203B41FA5}">
                      <a16:colId xmlns:a16="http://schemas.microsoft.com/office/drawing/2014/main" val="20000"/>
                    </a:ext>
                  </a:extLst>
                </a:gridCol>
                <a:gridCol w="1078302">
                  <a:extLst>
                    <a:ext uri="{9D8B030D-6E8A-4147-A177-3AD203B41FA5}">
                      <a16:colId xmlns:a16="http://schemas.microsoft.com/office/drawing/2014/main" val="20001"/>
                    </a:ext>
                  </a:extLst>
                </a:gridCol>
                <a:gridCol w="6633414">
                  <a:extLst>
                    <a:ext uri="{9D8B030D-6E8A-4147-A177-3AD203B41FA5}">
                      <a16:colId xmlns:a16="http://schemas.microsoft.com/office/drawing/2014/main" val="20002"/>
                    </a:ext>
                  </a:extLst>
                </a:gridCol>
              </a:tblGrid>
              <a:tr h="378000">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TYPE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Demi" panose="020B07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688301">
                <a:tc row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SYSTEMS INTEGRATION AND OTHER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SYSTEMS INTEGRATION</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Systems integration concerns the services required to manage and deliver major telecoms software projects in the OSS, BSS, NFV/SDN software and other applications areas to meet CSPs’ specific requirements. These are services that go beyond the boundaries of a single product or suite (such items are covered in the product-related services segment), and involve other systems in the CSP environment in order to meet the project’s requirements. This category includes, but is not limited to:</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integration with third-party (other vendor or proprietary) data sources, systems and interfaces, including VNF onboarding and data analytics/AI-driven automation applications</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data loading and migration</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customisation and configurations of software extensions and modules (without coding) to provide customised software features and capabilities, such as network equipment adapters, point-to-point interfaces and enterprise application integration (EAI)</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detailed requirements, technical specifications and detailed designs</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integration testing, not normal unit and functional system testing, such as for the integration of open multi-vendor components into a full stack solution (for example for open RAN implementations)</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project management services.</a:t>
                      </a: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Services related to third-party products (not owned by the supplier) are included in this systems integration sub-segment.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1"/>
                  </a:ext>
                </a:extLst>
              </a:tr>
              <a:tr h="1091557">
                <a:tc v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Medium" panose="020B0603020102020204" pitchFamily="34" charset="0"/>
                        <a:ea typeface="MS PGothic" pitchFamily="34" charset="-128"/>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BUSINESS CONSULTING</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10196"/>
                      </a:srgb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Business consulting describes advisory services in the areas of business process, workflows, organisation issues and strategic planning, such as how to enter a market or how to package a service. This includes, but is not limited to transformational strategy, business case development and ROI modelling, business process re-engineering and optimisation, organisation restructuring, optimisation and change management, assisting CSPs to develop new products and services to deliver to their subscribers (ranging from tariffs to value-added services), go-to-market strategies, regulatory compliance review and reporting requirements and marketing and campaign strategies.</a:t>
                      </a:r>
                    </a:p>
                  </a:txBody>
                  <a:tcPr marL="72000" marR="72000" marT="72020" marB="720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3161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EFB7E0-2E3D-456F-8FDE-440F98EA65A7}"/>
              </a:ext>
            </a:extLst>
          </p:cNvPr>
          <p:cNvSpPr>
            <a:spLocks noGrp="1"/>
          </p:cNvSpPr>
          <p:nvPr>
            <p:ph type="body" sz="quarter" idx="16"/>
          </p:nvPr>
        </p:nvSpPr>
        <p:spPr/>
        <p:txBody>
          <a:bodyPr/>
          <a:lstStyle/>
          <a:p>
            <a:r>
              <a:rPr lang="en-GB" dirty="0"/>
              <a:t>Figure 39b: Definitions of the systems integration and other professional services delivery type</a:t>
            </a:r>
          </a:p>
        </p:txBody>
      </p:sp>
      <p:sp>
        <p:nvSpPr>
          <p:cNvPr id="4" name="Slide Number Placeholder 3">
            <a:extLst>
              <a:ext uri="{FF2B5EF4-FFF2-40B4-BE49-F238E27FC236}">
                <a16:creationId xmlns:a16="http://schemas.microsoft.com/office/drawing/2014/main" id="{B15703BE-C4A9-42D0-8E67-69C7285ADE61}"/>
              </a:ext>
            </a:extLst>
          </p:cNvPr>
          <p:cNvSpPr>
            <a:spLocks noGrp="1"/>
          </p:cNvSpPr>
          <p:nvPr>
            <p:ph type="sldNum" sz="quarter" idx="4"/>
          </p:nvPr>
        </p:nvSpPr>
        <p:spPr/>
        <p:txBody>
          <a:bodyPr/>
          <a:lstStyle/>
          <a:p>
            <a:fld id="{E78626B2-E168-480E-BAE6-B60060C6AB83}" type="slidenum">
              <a:rPr lang="en-GB" smtClean="0"/>
              <a:pPr/>
              <a:t>54</a:t>
            </a:fld>
            <a:endParaRPr lang="en-GB" dirty="0"/>
          </a:p>
        </p:txBody>
      </p:sp>
      <p:sp>
        <p:nvSpPr>
          <p:cNvPr id="5" name="Title 4">
            <a:extLst>
              <a:ext uri="{FF2B5EF4-FFF2-40B4-BE49-F238E27FC236}">
                <a16:creationId xmlns:a16="http://schemas.microsoft.com/office/drawing/2014/main" id="{351F15C1-4338-4760-A0FF-B354CFC68F53}"/>
              </a:ext>
            </a:extLst>
          </p:cNvPr>
          <p:cNvSpPr>
            <a:spLocks noGrp="1"/>
          </p:cNvSpPr>
          <p:nvPr>
            <p:ph type="title"/>
          </p:nvPr>
        </p:nvSpPr>
        <p:spPr/>
        <p:txBody>
          <a:bodyPr/>
          <a:lstStyle/>
          <a:p>
            <a:r>
              <a:rPr lang="en-GB" dirty="0">
                <a:solidFill>
                  <a:schemeClr val="accent2"/>
                </a:solidFill>
              </a:rPr>
              <a:t>Definitions:</a:t>
            </a:r>
            <a:r>
              <a:rPr lang="en-GB" dirty="0"/>
              <a:t> </a:t>
            </a:r>
            <a:r>
              <a:rPr lang="en-GB" dirty="0">
                <a:solidFill>
                  <a:schemeClr val="tx2"/>
                </a:solidFill>
              </a:rPr>
              <a:t>detailed explanation of ‘systems integration and other professional services’ [2/2]</a:t>
            </a:r>
            <a:endParaRPr lang="en-GB" dirty="0"/>
          </a:p>
        </p:txBody>
      </p:sp>
      <p:graphicFrame>
        <p:nvGraphicFramePr>
          <p:cNvPr id="7" name="Table Placeholder 7">
            <a:extLst>
              <a:ext uri="{FF2B5EF4-FFF2-40B4-BE49-F238E27FC236}">
                <a16:creationId xmlns:a16="http://schemas.microsoft.com/office/drawing/2014/main" id="{AB833A02-39B7-4853-B97D-EB090EFB41E9}"/>
              </a:ext>
            </a:extLst>
          </p:cNvPr>
          <p:cNvGraphicFramePr>
            <a:graphicFrameLocks noGrp="1"/>
          </p:cNvGraphicFramePr>
          <p:nvPr>
            <p:ph type="tbl" sz="quarter" idx="13"/>
            <p:extLst>
              <p:ext uri="{D42A27DB-BD31-4B8C-83A1-F6EECF244321}">
                <p14:modId xmlns:p14="http://schemas.microsoft.com/office/powerpoint/2010/main" val="3899556577"/>
              </p:ext>
            </p:extLst>
          </p:nvPr>
        </p:nvGraphicFramePr>
        <p:xfrm>
          <a:off x="452438" y="1673225"/>
          <a:ext cx="8985250" cy="3096698"/>
        </p:xfrm>
        <a:graphic>
          <a:graphicData uri="http://schemas.openxmlformats.org/drawingml/2006/table">
            <a:tbl>
              <a:tblPr/>
              <a:tblGrid>
                <a:gridCol w="1273534">
                  <a:extLst>
                    <a:ext uri="{9D8B030D-6E8A-4147-A177-3AD203B41FA5}">
                      <a16:colId xmlns:a16="http://schemas.microsoft.com/office/drawing/2014/main" val="20000"/>
                    </a:ext>
                  </a:extLst>
                </a:gridCol>
                <a:gridCol w="1078302">
                  <a:extLst>
                    <a:ext uri="{9D8B030D-6E8A-4147-A177-3AD203B41FA5}">
                      <a16:colId xmlns:a16="http://schemas.microsoft.com/office/drawing/2014/main" val="20001"/>
                    </a:ext>
                  </a:extLst>
                </a:gridCol>
                <a:gridCol w="6633414">
                  <a:extLst>
                    <a:ext uri="{9D8B030D-6E8A-4147-A177-3AD203B41FA5}">
                      <a16:colId xmlns:a16="http://schemas.microsoft.com/office/drawing/2014/main" val="20002"/>
                    </a:ext>
                  </a:extLst>
                </a:gridCol>
              </a:tblGrid>
              <a:tr h="370218">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TYPE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Demi" panose="020B07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259457">
                <a:tc row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SYSTEMS INTEGRATION AND OTHER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DESIGN CONSULTING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20000"/>
                      </a:srgb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Design consulting describes the provision of advisory design services prior to the implementation of a telecoms network, software and/or system in such areas as OSS, BSS and virtualised network or cloud architecture, automation, network planning and optimisation and data or information models. These services typically contribute towards developing requirements for procuring the systems and software needed. This category includes, but is not limited to network planning and optimisation designs for both fixed and mobile networks and their transition to virtual/hybrid networks, OSS, BSS, cloud and data analytics platforms, and integrated architectural design, developing technical requirement for tender documents, high-level migration plans and roadmapping, analysis of established systems, data modelling, high-level interface definitions and designs.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20000"/>
                      </a:srgbClr>
                    </a:solidFill>
                  </a:tcPr>
                </a:tc>
                <a:extLst>
                  <a:ext uri="{0D108BD9-81ED-4DB2-BD59-A6C34878D82A}">
                    <a16:rowId xmlns:a16="http://schemas.microsoft.com/office/drawing/2014/main" val="10001"/>
                  </a:ext>
                </a:extLst>
              </a:tr>
              <a:tr h="1091557">
                <a:tc v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Medium" panose="020B0603020102020204" pitchFamily="34" charset="0"/>
                        <a:ea typeface="MS PGothic" pitchFamily="34" charset="-128"/>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CUSTOM DEVELOPMENT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10196"/>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Custom development refers to telecoms software that is written specifically for an individual CSP, typically as a result of its ownership of legacy and </a:t>
                      </a: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proprietary systems, software or interfaces. It includes any development that requires coding to meet an unusual requirement, such as the development of a customised application store on an SDP or Microsoft .NET platform, an API for interfacing with legacy or proprietary systems, data migration scripts and custom plug-ins for VNF or NFV/SDN-related functional integration. This is internal development that is typically performed by large CSPs. The spending in this category only includes CSP spending on paying other firms for custom development, not the spending required for their own staff to do custom development. This includes some applications development management (ADM).</a:t>
                      </a:r>
                    </a:p>
                  </a:txBody>
                  <a:tcPr marL="72000" marR="72000" marT="72020" marB="720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10196"/>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585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7068674-21E5-4C55-8B77-02AC26B26517}"/>
              </a:ext>
            </a:extLst>
          </p:cNvPr>
          <p:cNvGraphicFramePr>
            <a:graphicFrameLocks noGrp="1"/>
          </p:cNvGraphicFramePr>
          <p:nvPr>
            <p:ph type="tbl" sz="quarter" idx="13"/>
            <p:extLst>
              <p:ext uri="{D42A27DB-BD31-4B8C-83A1-F6EECF244321}">
                <p14:modId xmlns:p14="http://schemas.microsoft.com/office/powerpoint/2010/main" val="2057629062"/>
              </p:ext>
            </p:extLst>
          </p:nvPr>
        </p:nvGraphicFramePr>
        <p:xfrm>
          <a:off x="452438" y="1673225"/>
          <a:ext cx="9001125" cy="3787384"/>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4201710689"/>
                    </a:ext>
                  </a:extLst>
                </a:gridCol>
                <a:gridCol w="1285875">
                  <a:extLst>
                    <a:ext uri="{9D8B030D-6E8A-4147-A177-3AD203B41FA5}">
                      <a16:colId xmlns:a16="http://schemas.microsoft.com/office/drawing/2014/main" val="4067426522"/>
                    </a:ext>
                  </a:extLst>
                </a:gridCol>
                <a:gridCol w="1285875">
                  <a:extLst>
                    <a:ext uri="{9D8B030D-6E8A-4147-A177-3AD203B41FA5}">
                      <a16:colId xmlns:a16="http://schemas.microsoft.com/office/drawing/2014/main" val="3375877806"/>
                    </a:ext>
                  </a:extLst>
                </a:gridCol>
                <a:gridCol w="1285875">
                  <a:extLst>
                    <a:ext uri="{9D8B030D-6E8A-4147-A177-3AD203B41FA5}">
                      <a16:colId xmlns:a16="http://schemas.microsoft.com/office/drawing/2014/main" val="3189618804"/>
                    </a:ext>
                  </a:extLst>
                </a:gridCol>
                <a:gridCol w="1285875">
                  <a:extLst>
                    <a:ext uri="{9D8B030D-6E8A-4147-A177-3AD203B41FA5}">
                      <a16:colId xmlns:a16="http://schemas.microsoft.com/office/drawing/2014/main" val="117465305"/>
                    </a:ext>
                  </a:extLst>
                </a:gridCol>
                <a:gridCol w="1285875">
                  <a:extLst>
                    <a:ext uri="{9D8B030D-6E8A-4147-A177-3AD203B41FA5}">
                      <a16:colId xmlns:a16="http://schemas.microsoft.com/office/drawing/2014/main" val="2051072536"/>
                    </a:ext>
                  </a:extLst>
                </a:gridCol>
                <a:gridCol w="1285875">
                  <a:extLst>
                    <a:ext uri="{9D8B030D-6E8A-4147-A177-3AD203B41FA5}">
                      <a16:colId xmlns:a16="http://schemas.microsoft.com/office/drawing/2014/main" val="3228767174"/>
                    </a:ext>
                  </a:extLst>
                </a:gridCol>
              </a:tblGrid>
              <a:tr h="370840">
                <a:tc rowSpan="2">
                  <a:txBody>
                    <a:bodyPr/>
                    <a:lstStyle/>
                    <a:p>
                      <a:r>
                        <a:rPr lang="en-GB" sz="1200" spc="20" baseline="0" dirty="0"/>
                        <a:t>Delivery type</a:t>
                      </a:r>
                    </a:p>
                  </a:txBody>
                  <a:tcPr anchor="ctr"/>
                </a:tc>
                <a:tc gridSpan="3">
                  <a:txBody>
                    <a:bodyPr/>
                    <a:lstStyle/>
                    <a:p>
                      <a:pPr algn="ctr"/>
                      <a:r>
                        <a:rPr lang="en-GB" sz="1200" strike="noStrike" spc="20" baseline="0" dirty="0"/>
                        <a:t>Supply and operations</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gridSpan="3">
                  <a:txBody>
                    <a:bodyPr/>
                    <a:lstStyle/>
                    <a:p>
                      <a:pPr algn="ctr"/>
                      <a:r>
                        <a:rPr lang="en-GB" sz="1200" spc="20" baseline="0" dirty="0"/>
                        <a:t>Vendor revenue distribution</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6901575"/>
                  </a:ext>
                </a:extLst>
              </a:tr>
              <a:tr h="370840">
                <a:tc vMerge="1">
                  <a:txBody>
                    <a:bodyPr/>
                    <a:lstStyle/>
                    <a:p>
                      <a:endParaRPr lang="en-GB" dirty="0"/>
                    </a:p>
                  </a:txBody>
                  <a:tcPr/>
                </a:tc>
                <a:tc>
                  <a:txBody>
                    <a:bodyPr/>
                    <a:lstStyle/>
                    <a:p>
                      <a:pPr algn="ctr"/>
                      <a:r>
                        <a:rPr lang="en-GB" sz="1200" b="1" spc="20" baseline="0" dirty="0">
                          <a:solidFill>
                            <a:schemeClr val="bg1"/>
                          </a:solidFill>
                        </a:rPr>
                        <a:t>Who supplies the software?</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Who runs the IT infrastructure?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Who leads the operations?</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Product</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Hosted/cloud</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Outsourced operations</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285612569"/>
                  </a:ext>
                </a:extLst>
              </a:tr>
              <a:tr h="370840">
                <a:tc>
                  <a:txBody>
                    <a:bodyPr/>
                    <a:lstStyle/>
                    <a:p>
                      <a:pPr algn="l" fontAlgn="ctr"/>
                      <a:r>
                        <a:rPr lang="en-US" sz="1000" u="none" strike="noStrike" dirty="0">
                          <a:solidFill>
                            <a:srgbClr val="000000"/>
                          </a:solidFill>
                          <a:effectLst/>
                          <a:latin typeface="+mn-lt"/>
                        </a:rPr>
                        <a:t>Managed services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40%</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45%</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9621612"/>
                  </a:ext>
                </a:extLst>
              </a:tr>
              <a:tr h="363464">
                <a:tc>
                  <a:txBody>
                    <a:bodyPr/>
                    <a:lstStyle/>
                    <a:p>
                      <a:pPr algn="l" fontAlgn="ctr"/>
                      <a:r>
                        <a:rPr lang="en-US" sz="1000" u="none" strike="noStrike" dirty="0">
                          <a:solidFill>
                            <a:srgbClr val="000000"/>
                          </a:solidFill>
                          <a:effectLst/>
                          <a:latin typeface="+mn-lt"/>
                        </a:rPr>
                        <a:t>Managed services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CSP-controlled</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25%</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75%</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3610736447"/>
                  </a:ext>
                </a:extLst>
              </a:tr>
              <a:tr h="370840">
                <a:tc>
                  <a:txBody>
                    <a:bodyPr/>
                    <a:lstStyle/>
                    <a:p>
                      <a:pPr algn="l" fontAlgn="ctr"/>
                      <a:r>
                        <a:rPr lang="en-US" sz="1000" u="none" strike="noStrike" dirty="0">
                          <a:solidFill>
                            <a:srgbClr val="000000"/>
                          </a:solidFill>
                          <a:effectLst/>
                          <a:latin typeface="+mn-lt"/>
                        </a:rPr>
                        <a:t>SaaS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70%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30%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379913448"/>
                  </a:ext>
                </a:extLst>
              </a:tr>
              <a:tr h="370840">
                <a:tc>
                  <a:txBody>
                    <a:bodyPr/>
                    <a:lstStyle/>
                    <a:p>
                      <a:pPr algn="l" fontAlgn="ctr"/>
                      <a:r>
                        <a:rPr lang="en-US" sz="1000" u="none" strike="noStrike" dirty="0">
                          <a:solidFill>
                            <a:srgbClr val="000000"/>
                          </a:solidFill>
                          <a:effectLst/>
                          <a:latin typeface="+mn-lt"/>
                        </a:rPr>
                        <a:t>Traditional</a:t>
                      </a:r>
                      <a:r>
                        <a:rPr lang="en-US" sz="1000" u="none" strike="noStrike" baseline="0" dirty="0">
                          <a:solidFill>
                            <a:srgbClr val="000000"/>
                          </a:solidFill>
                          <a:effectLst/>
                          <a:latin typeface="+mn-lt"/>
                        </a:rPr>
                        <a:t> 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100%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796071617"/>
                  </a:ext>
                </a:extLst>
              </a:tr>
              <a:tr h="370840">
                <a:tc>
                  <a:txBody>
                    <a:bodyPr/>
                    <a:lstStyle/>
                    <a:p>
                      <a:pPr algn="l" fontAlgn="ctr"/>
                      <a:r>
                        <a:rPr lang="en-US" sz="1000" u="none" strike="noStrike" dirty="0">
                          <a:solidFill>
                            <a:srgbClr val="000000"/>
                          </a:solidFill>
                          <a:effectLst/>
                          <a:latin typeface="+mn-lt"/>
                        </a:rPr>
                        <a:t>In-house developed</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3034744802"/>
                  </a:ext>
                </a:extLst>
              </a:tr>
              <a:tr h="370840">
                <a:tc>
                  <a:txBody>
                    <a:bodyPr/>
                    <a:lstStyle/>
                    <a:p>
                      <a:pPr algn="l" fontAlgn="ctr"/>
                      <a:r>
                        <a:rPr lang="en-US" sz="1000" u="none" strike="noStrike" dirty="0">
                          <a:solidFill>
                            <a:srgbClr val="000000"/>
                          </a:solidFill>
                          <a:effectLst/>
                          <a:latin typeface="+mn-lt"/>
                        </a:rPr>
                        <a:t>Outsourced operations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100%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2768736981"/>
                  </a:ext>
                </a:extLst>
              </a:tr>
              <a:tr h="370840">
                <a:tc>
                  <a:txBody>
                    <a:bodyPr/>
                    <a:lstStyle/>
                    <a:p>
                      <a:pPr algn="l" fontAlgn="ctr"/>
                      <a:r>
                        <a:rPr lang="en-US" sz="1000" u="none" strike="noStrike" dirty="0">
                          <a:solidFill>
                            <a:srgbClr val="000000"/>
                          </a:solidFill>
                          <a:effectLst/>
                          <a:latin typeface="+mn-lt"/>
                        </a:rPr>
                        <a:t>Outsourced operations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30%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70%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2040239183"/>
                  </a:ext>
                </a:extLst>
              </a:tr>
              <a:tr h="370840">
                <a:tc>
                  <a:txBody>
                    <a:bodyPr/>
                    <a:lstStyle/>
                    <a:p>
                      <a:pPr algn="l" fontAlgn="ctr"/>
                      <a:r>
                        <a:rPr lang="en-US" sz="1000" u="none" strike="noStrike" dirty="0">
                          <a:solidFill>
                            <a:srgbClr val="000000"/>
                          </a:solidFill>
                          <a:effectLst/>
                          <a:latin typeface="+mn-lt"/>
                        </a:rPr>
                        <a:t>Hosted cloud</a:t>
                      </a:r>
                      <a:r>
                        <a:rPr lang="en-US" sz="1000" u="none" strike="noStrike" baseline="0" dirty="0">
                          <a:solidFill>
                            <a:srgbClr val="000000"/>
                          </a:solidFill>
                          <a:effectLst/>
                          <a:latin typeface="+mn-lt"/>
                        </a:rPr>
                        <a:t> </a:t>
                      </a:r>
                      <a:r>
                        <a:rPr lang="en-US" sz="1000" u="none" strike="noStrike" dirty="0">
                          <a:solidFill>
                            <a:srgbClr val="000000"/>
                          </a:solidFill>
                          <a:effectLst/>
                          <a:latin typeface="+mn-lt"/>
                        </a:rPr>
                        <a:t>delivery</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100%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2993548854"/>
                  </a:ext>
                </a:extLst>
              </a:tr>
            </a:tbl>
          </a:graphicData>
        </a:graphic>
      </p:graphicFrame>
      <p:sp>
        <p:nvSpPr>
          <p:cNvPr id="3" name="Text Placeholder 2">
            <a:extLst>
              <a:ext uri="{FF2B5EF4-FFF2-40B4-BE49-F238E27FC236}">
                <a16:creationId xmlns:a16="http://schemas.microsoft.com/office/drawing/2014/main" id="{181808E5-F15F-4D27-817D-E13AFF3946F0}"/>
              </a:ext>
            </a:extLst>
          </p:cNvPr>
          <p:cNvSpPr>
            <a:spLocks noGrp="1"/>
          </p:cNvSpPr>
          <p:nvPr>
            <p:ph type="body" sz="quarter" idx="16"/>
          </p:nvPr>
        </p:nvSpPr>
        <p:spPr/>
        <p:txBody>
          <a:bodyPr/>
          <a:lstStyle/>
          <a:p>
            <a:r>
              <a:rPr lang="en-GB" dirty="0"/>
              <a:t>Figure 40: Delivery types and typical associated revenue distribution</a:t>
            </a:r>
          </a:p>
        </p:txBody>
      </p:sp>
      <p:sp>
        <p:nvSpPr>
          <p:cNvPr id="4" name="Slide Number Placeholder 3">
            <a:extLst>
              <a:ext uri="{FF2B5EF4-FFF2-40B4-BE49-F238E27FC236}">
                <a16:creationId xmlns:a16="http://schemas.microsoft.com/office/drawing/2014/main" id="{D879E3E0-B933-42E3-BB9E-89CD6AECF2EC}"/>
              </a:ext>
            </a:extLst>
          </p:cNvPr>
          <p:cNvSpPr>
            <a:spLocks noGrp="1"/>
          </p:cNvSpPr>
          <p:nvPr>
            <p:ph type="sldNum" sz="quarter" idx="4"/>
          </p:nvPr>
        </p:nvSpPr>
        <p:spPr/>
        <p:txBody>
          <a:bodyPr/>
          <a:lstStyle/>
          <a:p>
            <a:fld id="{E78626B2-E168-480E-BAE6-B60060C6AB83}" type="slidenum">
              <a:rPr lang="en-GB" smtClean="0"/>
              <a:pPr/>
              <a:t>55</a:t>
            </a:fld>
            <a:endParaRPr lang="en-GB" dirty="0"/>
          </a:p>
        </p:txBody>
      </p:sp>
      <p:sp>
        <p:nvSpPr>
          <p:cNvPr id="5" name="Title 4">
            <a:extLst>
              <a:ext uri="{FF2B5EF4-FFF2-40B4-BE49-F238E27FC236}">
                <a16:creationId xmlns:a16="http://schemas.microsoft.com/office/drawing/2014/main" id="{AEE05EFF-DC86-4774-BF1D-0820B6843E79}"/>
              </a:ext>
            </a:extLst>
          </p:cNvPr>
          <p:cNvSpPr>
            <a:spLocks noGrp="1"/>
          </p:cNvSpPr>
          <p:nvPr>
            <p:ph type="title"/>
          </p:nvPr>
        </p:nvSpPr>
        <p:spPr/>
        <p:txBody>
          <a:bodyPr/>
          <a:lstStyle/>
          <a:p>
            <a:r>
              <a:rPr lang="en-GB" dirty="0">
                <a:solidFill>
                  <a:schemeClr val="accent2"/>
                </a:solidFill>
              </a:rPr>
              <a:t>Definitions: </a:t>
            </a:r>
            <a:r>
              <a:rPr lang="en-GB" dirty="0">
                <a:solidFill>
                  <a:schemeClr val="tx2"/>
                </a:solidFill>
              </a:rPr>
              <a:t>revenue distribution associated with delivery types</a:t>
            </a:r>
            <a:endParaRPr lang="en-GB" dirty="0"/>
          </a:p>
        </p:txBody>
      </p:sp>
    </p:spTree>
    <p:extLst>
      <p:ext uri="{BB962C8B-B14F-4D97-AF65-F5344CB8AC3E}">
        <p14:creationId xmlns:p14="http://schemas.microsoft.com/office/powerpoint/2010/main" val="680844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99BD5C-E6D0-456D-A978-294EFD12668A}"/>
              </a:ext>
            </a:extLst>
          </p:cNvPr>
          <p:cNvSpPr>
            <a:spLocks noGrp="1"/>
          </p:cNvSpPr>
          <p:nvPr>
            <p:ph type="body" sz="quarter" idx="16"/>
          </p:nvPr>
        </p:nvSpPr>
        <p:spPr/>
        <p:txBody>
          <a:bodyPr/>
          <a:lstStyle/>
          <a:p>
            <a:r>
              <a:rPr lang="en-GB" dirty="0"/>
              <a:t>Figure 41: Definitions of service types</a:t>
            </a:r>
          </a:p>
        </p:txBody>
      </p:sp>
      <p:sp>
        <p:nvSpPr>
          <p:cNvPr id="4" name="Slide Number Placeholder 3">
            <a:extLst>
              <a:ext uri="{FF2B5EF4-FFF2-40B4-BE49-F238E27FC236}">
                <a16:creationId xmlns:a16="http://schemas.microsoft.com/office/drawing/2014/main" id="{2A4BA27E-A729-4101-869F-3B63B0043318}"/>
              </a:ext>
            </a:extLst>
          </p:cNvPr>
          <p:cNvSpPr>
            <a:spLocks noGrp="1"/>
          </p:cNvSpPr>
          <p:nvPr>
            <p:ph type="sldNum" sz="quarter" idx="4"/>
          </p:nvPr>
        </p:nvSpPr>
        <p:spPr/>
        <p:txBody>
          <a:bodyPr/>
          <a:lstStyle/>
          <a:p>
            <a:fld id="{E78626B2-E168-480E-BAE6-B60060C6AB83}" type="slidenum">
              <a:rPr lang="en-GB" smtClean="0"/>
              <a:pPr/>
              <a:t>56</a:t>
            </a:fld>
            <a:endParaRPr lang="en-GB" dirty="0"/>
          </a:p>
        </p:txBody>
      </p:sp>
      <p:sp>
        <p:nvSpPr>
          <p:cNvPr id="5" name="Title 4">
            <a:extLst>
              <a:ext uri="{FF2B5EF4-FFF2-40B4-BE49-F238E27FC236}">
                <a16:creationId xmlns:a16="http://schemas.microsoft.com/office/drawing/2014/main" id="{957BD265-200B-40F3-8C19-2C1109AA5A3E}"/>
              </a:ext>
            </a:extLst>
          </p:cNvPr>
          <p:cNvSpPr>
            <a:spLocks noGrp="1"/>
          </p:cNvSpPr>
          <p:nvPr>
            <p:ph type="title"/>
          </p:nvPr>
        </p:nvSpPr>
        <p:spPr/>
        <p:txBody>
          <a:bodyPr/>
          <a:lstStyle/>
          <a:p>
            <a:r>
              <a:rPr lang="en-GB" dirty="0">
                <a:solidFill>
                  <a:schemeClr val="accent2"/>
                </a:solidFill>
              </a:rPr>
              <a:t>Definitions: </a:t>
            </a:r>
            <a:r>
              <a:rPr lang="en-GB" dirty="0">
                <a:solidFill>
                  <a:schemeClr val="tx2"/>
                </a:solidFill>
              </a:rPr>
              <a:t>service types</a:t>
            </a:r>
            <a:endParaRPr lang="en-GB" dirty="0">
              <a:solidFill>
                <a:schemeClr val="accent2"/>
              </a:solidFill>
            </a:endParaRPr>
          </a:p>
        </p:txBody>
      </p:sp>
      <p:graphicFrame>
        <p:nvGraphicFramePr>
          <p:cNvPr id="7" name="Table Placeholder 7">
            <a:extLst>
              <a:ext uri="{FF2B5EF4-FFF2-40B4-BE49-F238E27FC236}">
                <a16:creationId xmlns:a16="http://schemas.microsoft.com/office/drawing/2014/main" id="{B66B4648-84D8-49F2-BC64-680A85EA733E}"/>
              </a:ext>
            </a:extLst>
          </p:cNvPr>
          <p:cNvGraphicFramePr>
            <a:graphicFrameLocks noGrp="1"/>
          </p:cNvGraphicFramePr>
          <p:nvPr>
            <p:ph type="tbl" sz="quarter" idx="13"/>
            <p:extLst>
              <p:ext uri="{D42A27DB-BD31-4B8C-83A1-F6EECF244321}">
                <p14:modId xmlns:p14="http://schemas.microsoft.com/office/powerpoint/2010/main" val="1097887685"/>
              </p:ext>
            </p:extLst>
          </p:nvPr>
        </p:nvGraphicFramePr>
        <p:xfrm>
          <a:off x="452438" y="1673225"/>
          <a:ext cx="8985250" cy="2982926"/>
        </p:xfrm>
        <a:graphic>
          <a:graphicData uri="http://schemas.openxmlformats.org/drawingml/2006/table">
            <a:tbl>
              <a:tblPr/>
              <a:tblGrid>
                <a:gridCol w="1755187">
                  <a:extLst>
                    <a:ext uri="{9D8B030D-6E8A-4147-A177-3AD203B41FA5}">
                      <a16:colId xmlns:a16="http://schemas.microsoft.com/office/drawing/2014/main" val="20000"/>
                    </a:ext>
                  </a:extLst>
                </a:gridCol>
                <a:gridCol w="7230063">
                  <a:extLst>
                    <a:ext uri="{9D8B030D-6E8A-4147-A177-3AD203B41FA5}">
                      <a16:colId xmlns:a16="http://schemas.microsoft.com/office/drawing/2014/main" val="20001"/>
                    </a:ext>
                  </a:extLst>
                </a:gridCol>
              </a:tblGrid>
              <a:tr h="425566">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SERVICE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78000">
                <a:tc>
                  <a:txBody>
                    <a:bodyPr/>
                    <a:lstStyle/>
                    <a:p>
                      <a:r>
                        <a:rPr lang="en-US" sz="1000" b="1" spc="20" dirty="0">
                          <a:solidFill>
                            <a:schemeClr val="bg1"/>
                          </a:solidFill>
                          <a:latin typeface="Franklin Gothic Book" panose="020B0503020102020204" pitchFamily="34" charset="0"/>
                        </a:rPr>
                        <a:t>MOBILE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services-related to mobile services for consumer and business, but excluding IoT. This includes software/services related to handset and mobile broadband service revenue. We have used a single category because business mobile support does not differ significantly in OSS/BSS from consumer support. In the future, we may add a category to include 5G-based edge computing applications that are wireless, but not necessarily mobile.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37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pc="20" baseline="0" dirty="0">
                          <a:solidFill>
                            <a:schemeClr val="bg1"/>
                          </a:solidFill>
                          <a:latin typeface="Franklin Gothic Book" panose="020B0503020102020204" pitchFamily="34" charset="0"/>
                        </a:rPr>
                        <a:t>CONSUMER FIXED</a:t>
                      </a:r>
                      <a:endParaRPr lang="en-US" sz="1000" b="1" spc="20" dirty="0">
                        <a:solidFill>
                          <a:schemeClr val="bg1"/>
                        </a:solidFill>
                        <a:latin typeface="Franklin Gothic Book" panose="020B0503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 related to consumer fixed retail services. Consumer fixed services primarily revolve around broadband data access; traditional PSTN is also included, but PSTN revenue and that for the related software and professional services is in steep decline. We have also included pay-TV services in this grouping.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332734015"/>
                  </a:ext>
                </a:extLst>
              </a:tr>
              <a:tr h="378000">
                <a:tc>
                  <a:txBody>
                    <a:bodyPr/>
                    <a:lstStyle/>
                    <a:p>
                      <a:r>
                        <a:rPr lang="en-US" sz="1000" b="1" spc="20" baseline="0" dirty="0">
                          <a:solidFill>
                            <a:schemeClr val="bg1"/>
                          </a:solidFill>
                          <a:latin typeface="Franklin Gothic Book" panose="020B0503020102020204" pitchFamily="34" charset="0"/>
                        </a:rPr>
                        <a:t>IoT</a:t>
                      </a:r>
                      <a:endParaRPr lang="en-US" sz="1000" b="1" spc="20" dirty="0">
                        <a:solidFill>
                          <a:schemeClr val="bg1"/>
                        </a:solidFill>
                        <a:latin typeface="Franklin Gothic Book" panose="020B0503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 related to IoT. This is a small business services category in terms of spending, but we expect it to grow. It includes CSP IoT connectivity revenue only for cellular and fixed (Wi-Fi and broadband) networks. LPWA-related revenue, typically offered by non-traditional providers, is not included.</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3"/>
                  </a:ext>
                </a:extLst>
              </a:tr>
              <a:tr h="378000">
                <a:tc>
                  <a:txBody>
                    <a:bodyPr/>
                    <a:lstStyle/>
                    <a:p>
                      <a:r>
                        <a:rPr lang="en-US" sz="1000" b="1" spc="20" dirty="0">
                          <a:solidFill>
                            <a:schemeClr val="bg1"/>
                          </a:solidFill>
                          <a:latin typeface="Franklin Gothic Book" panose="020B0503020102020204" pitchFamily="34" charset="0"/>
                        </a:rPr>
                        <a:t>BUSINESS</a:t>
                      </a:r>
                      <a:r>
                        <a:rPr lang="en-US" sz="1000" b="1" spc="20" baseline="0" dirty="0">
                          <a:solidFill>
                            <a:schemeClr val="bg1"/>
                          </a:solidFill>
                          <a:latin typeface="Franklin Gothic Book" panose="020B0503020102020204" pitchFamily="34" charset="0"/>
                        </a:rPr>
                        <a:t> FIXED</a:t>
                      </a:r>
                      <a:endParaRPr lang="en-US" sz="1000" b="1" spc="20" dirty="0">
                        <a:solidFill>
                          <a:schemeClr val="bg1"/>
                        </a:solidFill>
                        <a:latin typeface="Franklin Gothic Book" panose="020B0503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 related to business services such as internet access, hosting services, IP VPN, Ethernet, managed IT services and wholesale carrier services (typically provided using physical or virtual IP/optical network elements or cloud-based software). Fixed IoT services are excluded. This sub-segment includes IP/optical transport and backhaul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3411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4"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b="1"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9F99ADE5-2207-471B-947A-BE2F941FDB19}"/>
              </a:ext>
            </a:extLst>
          </p:cNvPr>
          <p:cNvGraphicFramePr>
            <a:graphicFrameLocks noGrp="1"/>
          </p:cNvGraphicFramePr>
          <p:nvPr>
            <p:ph type="tbl" sz="quarter" idx="10"/>
            <p:extLst>
              <p:ext uri="{D42A27DB-BD31-4B8C-83A1-F6EECF244321}">
                <p14:modId xmlns:p14="http://schemas.microsoft.com/office/powerpoint/2010/main" val="2029962853"/>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758893"/>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a:t>
                      </a:r>
                      <a:r>
                        <a:rPr lang="en-GB" sz="1400" b="1" spc="20" baseline="0" dirty="0">
                          <a:solidFill>
                            <a:schemeClr val="tx1"/>
                          </a:solidFill>
                          <a:latin typeface="Franklin Gothic Book" panose="020B0503020102020204" pitchFamily="34" charset="0"/>
                        </a:rPr>
                        <a:t> </a:t>
                      </a:r>
                      <a:r>
                        <a:rPr lang="en-GB" sz="1400" b="0" spc="20" baseline="0" dirty="0">
                          <a:solidFill>
                            <a:schemeClr val="tx1"/>
                          </a:solidFill>
                          <a:latin typeface="Franklin Gothic Book" panose="020B0503020102020204" pitchFamily="34" charset="0"/>
                        </a:rPr>
                        <a:t>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18043288"/>
                  </a:ext>
                </a:extLst>
              </a:tr>
            </a:tbl>
          </a:graphicData>
        </a:graphic>
      </p:graphicFrame>
    </p:spTree>
    <p:extLst>
      <p:ext uri="{BB962C8B-B14F-4D97-AF65-F5344CB8AC3E}">
        <p14:creationId xmlns:p14="http://schemas.microsoft.com/office/powerpoint/2010/main" val="2054869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58</a:t>
            </a:fld>
            <a:endParaRPr lang="en-GB" dirty="0"/>
          </a:p>
        </p:txBody>
      </p:sp>
      <p:sp>
        <p:nvSpPr>
          <p:cNvPr id="8" name="Text Placeholder 4">
            <a:extLst>
              <a:ext uri="{FF2B5EF4-FFF2-40B4-BE49-F238E27FC236}">
                <a16:creationId xmlns:a16="http://schemas.microsoft.com/office/drawing/2014/main" id="{747E8448-53AF-4B26-A88E-4DECF8951454}"/>
              </a:ext>
            </a:extLst>
          </p:cNvPr>
          <p:cNvSpPr txBox="1">
            <a:spLocks/>
          </p:cNvSpPr>
          <p:nvPr/>
        </p:nvSpPr>
        <p:spPr>
          <a:xfrm>
            <a:off x="1570008" y="1381125"/>
            <a:ext cx="7875013" cy="1214438"/>
          </a:xfrm>
          <a:prstGeom prst="rect">
            <a:avLst/>
          </a:prstGeom>
          <a:solidFill>
            <a:srgbClr val="AA182C"/>
          </a:solidFill>
        </p:spPr>
        <p:txBody>
          <a:bodyPr tIns="72000" bIns="72000"/>
          <a:lstStyle>
            <a:lvl1pPr marL="0" indent="0" algn="l" rtl="0" eaLnBrk="1" fontAlgn="base" hangingPunct="1">
              <a:lnSpc>
                <a:spcPct val="105000"/>
              </a:lnSpc>
              <a:spcBef>
                <a:spcPct val="0"/>
              </a:spcBef>
              <a:spcAft>
                <a:spcPts val="800"/>
              </a:spcAft>
              <a:buClr>
                <a:schemeClr val="accent2"/>
              </a:buClr>
              <a:buFont typeface="Wingdings" pitchFamily="2" charset="2"/>
              <a:buNone/>
              <a:defRPr sz="1000" kern="1200">
                <a:solidFill>
                  <a:schemeClr val="bg1"/>
                </a:solidFill>
                <a:latin typeface="Franklin Gothic Book" pitchFamily="34" charset="0"/>
                <a:ea typeface="ＭＳ Ｐゴシック" charset="-128"/>
                <a:cs typeface="Arial" pitchFamily="34" charset="0"/>
              </a:defRPr>
            </a:lvl1pPr>
            <a:lvl2pPr marL="177800" indent="0" algn="l" rtl="0" eaLnBrk="1" fontAlgn="base" hangingPunct="1">
              <a:lnSpc>
                <a:spcPct val="105000"/>
              </a:lnSpc>
              <a:spcBef>
                <a:spcPct val="0"/>
              </a:spcBef>
              <a:spcAft>
                <a:spcPts val="800"/>
              </a:spcAft>
              <a:buClr>
                <a:schemeClr val="accent2"/>
              </a:buClr>
              <a:buFont typeface="Symbol" pitchFamily="18" charset="2"/>
              <a:buNone/>
              <a:defRPr sz="1000" kern="1200">
                <a:solidFill>
                  <a:schemeClr val="bg1"/>
                </a:solidFill>
                <a:latin typeface="Franklin Gothic Book" pitchFamily="34" charset="0"/>
                <a:ea typeface="ＭＳ Ｐゴシック" charset="-128"/>
                <a:cs typeface="Arial" pitchFamily="34" charset="0"/>
              </a:defRPr>
            </a:lvl2pPr>
            <a:lvl3pPr marL="355600" indent="0" algn="l" rtl="0" eaLnBrk="1" fontAlgn="base" hangingPunct="1">
              <a:lnSpc>
                <a:spcPct val="105000"/>
              </a:lnSpc>
              <a:spcBef>
                <a:spcPct val="0"/>
              </a:spcBef>
              <a:spcAft>
                <a:spcPts val="800"/>
              </a:spcAft>
              <a:buClr>
                <a:schemeClr val="accent2"/>
              </a:buClr>
              <a:buSzPct val="60000"/>
              <a:buFont typeface="Wingdings" pitchFamily="2" charset="2"/>
              <a:buNone/>
              <a:defRPr sz="1000" kern="1200">
                <a:solidFill>
                  <a:schemeClr val="bg1"/>
                </a:solidFill>
                <a:latin typeface="Franklin Gothic Book" pitchFamily="34" charset="0"/>
                <a:ea typeface="ＭＳ Ｐゴシック" charset="-128"/>
                <a:cs typeface="Arial" pitchFamily="34" charset="0"/>
              </a:defRPr>
            </a:lvl3pPr>
            <a:lvl4pPr marL="541338" indent="0" algn="l" rtl="0" eaLnBrk="1" fontAlgn="base" hangingPunct="1">
              <a:lnSpc>
                <a:spcPct val="105000"/>
              </a:lnSpc>
              <a:spcBef>
                <a:spcPct val="0"/>
              </a:spcBef>
              <a:spcAft>
                <a:spcPts val="800"/>
              </a:spcAft>
              <a:buClr>
                <a:schemeClr val="accent2"/>
              </a:buClr>
              <a:buFont typeface="Symbol" pitchFamily="18" charset="2"/>
              <a:buNone/>
              <a:defRPr sz="1000" kern="1200">
                <a:solidFill>
                  <a:schemeClr val="bg1"/>
                </a:solidFill>
                <a:latin typeface="Franklin Gothic Book" pitchFamily="34" charset="0"/>
                <a:ea typeface="ＭＳ Ｐゴシック" charset="-128"/>
                <a:cs typeface="Arial" pitchFamily="34" charset="0"/>
              </a:defRPr>
            </a:lvl4pPr>
            <a:lvl5pPr marL="719138" indent="0" algn="l" rtl="0" eaLnBrk="1" fontAlgn="base" hangingPunct="1">
              <a:lnSpc>
                <a:spcPct val="105000"/>
              </a:lnSpc>
              <a:spcBef>
                <a:spcPct val="0"/>
              </a:spcBef>
              <a:spcAft>
                <a:spcPct val="0"/>
              </a:spcAft>
              <a:buFont typeface="Arial" charset="0"/>
              <a:buNone/>
              <a:defRPr sz="1000" kern="1200">
                <a:solidFill>
                  <a:schemeClr val="bg1"/>
                </a:solidFill>
                <a:latin typeface="Franklin Gothic Book"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spc="20" dirty="0"/>
              <a:t>John Abraham</a:t>
            </a:r>
            <a:r>
              <a:rPr lang="en-GB" dirty="0"/>
              <a:t> (Principal Analyst) leads our digital transformation research, including three research programmes: </a:t>
            </a:r>
            <a:r>
              <a:rPr lang="en-GB" i="1" dirty="0"/>
              <a:t>Customer Engagement</a:t>
            </a:r>
            <a:r>
              <a:rPr lang="en-GB" dirty="0"/>
              <a:t>, </a:t>
            </a:r>
            <a:r>
              <a:rPr lang="en-GB" i="1" dirty="0"/>
              <a:t>Monetisation Platforms</a:t>
            </a:r>
            <a:r>
              <a:rPr lang="en-GB" dirty="0"/>
              <a:t> and </a:t>
            </a:r>
            <a:r>
              <a:rPr lang="en-GB" i="1" dirty="0"/>
              <a:t>Digital Experience</a:t>
            </a:r>
            <a:r>
              <a:rPr lang="en-GB" dirty="0"/>
              <a:t>. His areas of focus include customer journeys and experience, the impact of 5G on BSS systems, telecoms enterprise opportunities, cost transformation, ecosystems and value chains, and micro-services-based architecture models. John has over a decade of experience in the telecoms industry. At Analysys Mason, he has worked on a range of telecoms projects for operators in Africa, Europe, India and the Middle East. Before joining Analysys Mason, he worked for Subex, a BSS vendor, and before that for Dell in India. John holds a bachelor's degree in computer science from Anna University (India) and an MBA from Bradford University School of Management (UK).</a:t>
            </a:r>
          </a:p>
        </p:txBody>
      </p:sp>
      <p:pic>
        <p:nvPicPr>
          <p:cNvPr id="9" name="Picture Placeholder 8" descr="A person wearing a suit and tie smiling at the camera&#10;&#10;Description automatically generated">
            <a:extLst>
              <a:ext uri="{FF2B5EF4-FFF2-40B4-BE49-F238E27FC236}">
                <a16:creationId xmlns:a16="http://schemas.microsoft.com/office/drawing/2014/main" id="{3B64BF64-D20C-4D8A-888C-DE1AEA298C3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a:xfrm>
            <a:off x="450000" y="1364400"/>
            <a:ext cx="968400" cy="1213200"/>
          </a:xfrm>
        </p:spPr>
      </p:pic>
    </p:spTree>
    <p:extLst>
      <p:ext uri="{BB962C8B-B14F-4D97-AF65-F5344CB8AC3E}">
        <p14:creationId xmlns:p14="http://schemas.microsoft.com/office/powerpoint/2010/main" val="1716553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A3A5566-0CA1-4AF9-B9C1-3AC6B097D31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115" y="1816721"/>
            <a:ext cx="4669897" cy="4424412"/>
          </a:xfrm>
          <a:prstGeom prst="rect">
            <a:avLst/>
          </a:prstGeom>
        </p:spPr>
      </p:pic>
      <p:sp>
        <p:nvSpPr>
          <p:cNvPr id="2" name="Text Placeholder 1">
            <a:extLst>
              <a:ext uri="{FF2B5EF4-FFF2-40B4-BE49-F238E27FC236}">
                <a16:creationId xmlns:a16="http://schemas.microsoft.com/office/drawing/2014/main" id="{7FF5B5AE-24F9-4DA7-B256-EE3A7151BFC8}"/>
              </a:ext>
            </a:extLst>
          </p:cNvPr>
          <p:cNvSpPr>
            <a:spLocks noGrp="1"/>
          </p:cNvSpPr>
          <p:nvPr>
            <p:ph type="body" sz="quarter" idx="12"/>
          </p:nvPr>
        </p:nvSpPr>
        <p:spPr/>
        <p:txBody>
          <a:bodyPr/>
          <a:lstStyle/>
          <a:p>
            <a:r>
              <a:rPr lang="en-GB" b="1" spc="20" dirty="0">
                <a:solidFill>
                  <a:srgbClr val="221F72"/>
                </a:solidFill>
              </a:rPr>
              <a:t>Consulting</a:t>
            </a:r>
          </a:p>
          <a:p>
            <a:pPr>
              <a:buClr>
                <a:schemeClr val="tx1"/>
              </a:buClr>
            </a:pPr>
            <a:r>
              <a:rPr lang="en-US" dirty="0"/>
              <a:t>We deliver tangible benefits to clients across the telecoms industry: </a:t>
            </a:r>
          </a:p>
          <a:p>
            <a:pPr lvl="1">
              <a:buClr>
                <a:schemeClr val="tx1"/>
              </a:buClr>
            </a:pPr>
            <a:r>
              <a:rPr lang="en-US" dirty="0"/>
              <a:t>communications and digital service providers, vendors, financial and strategic investors, private equity and infrastructure funds, governments, regulators, broadcasters and service and content providers</a:t>
            </a:r>
          </a:p>
          <a:p>
            <a:pPr>
              <a:buClr>
                <a:schemeClr val="tx1"/>
              </a:buClr>
            </a:pPr>
            <a:r>
              <a:rPr lang="en-US" dirty="0"/>
              <a:t>Our sector specialists understand the distinct local challenges facing clients, in addition to the wider effects of global forces.</a:t>
            </a:r>
          </a:p>
          <a:p>
            <a:pPr>
              <a:buClr>
                <a:schemeClr val="tx1"/>
              </a:buClr>
            </a:pPr>
            <a:r>
              <a:rPr lang="en-US" dirty="0"/>
              <a:t>We are future-focused and help clients understand the challenges and opportunities new technology brings.</a:t>
            </a:r>
          </a:p>
          <a:p>
            <a:endParaRPr lang="en-US" dirty="0"/>
          </a:p>
          <a:p>
            <a:r>
              <a:rPr lang="en-GB" b="1" spc="20" dirty="0">
                <a:solidFill>
                  <a:srgbClr val="AA182C"/>
                </a:solidFill>
              </a:rPr>
              <a:t>Research</a:t>
            </a:r>
            <a:endParaRPr lang="en-US" b="1" spc="20" dirty="0">
              <a:solidFill>
                <a:srgbClr val="AA182C"/>
              </a:solidFill>
            </a:endParaRPr>
          </a:p>
          <a:p>
            <a:pPr>
              <a:buClrTx/>
            </a:pPr>
            <a:r>
              <a:rPr lang="en-US" dirty="0"/>
              <a:t>Our dedicated team of analysts track and forecast the different services accessed by consumers and enterprises.</a:t>
            </a:r>
          </a:p>
          <a:p>
            <a:pPr>
              <a:buClrTx/>
            </a:pPr>
            <a:r>
              <a:rPr lang="en-US" dirty="0"/>
              <a:t>We offer detailed insight into the software, infrastructure and technology delivering those services.</a:t>
            </a:r>
          </a:p>
          <a:p>
            <a:pPr>
              <a:buClrTx/>
            </a:pPr>
            <a:r>
              <a:rPr lang="en-US" dirty="0"/>
              <a:t>Clients benefit from regular and timely intelligence, and direct access to analysts.</a:t>
            </a:r>
          </a:p>
        </p:txBody>
      </p:sp>
      <p:sp>
        <p:nvSpPr>
          <p:cNvPr id="5" name="Slide Number Placeholder 4">
            <a:extLst>
              <a:ext uri="{FF2B5EF4-FFF2-40B4-BE49-F238E27FC236}">
                <a16:creationId xmlns:a16="http://schemas.microsoft.com/office/drawing/2014/main" id="{62832CD2-FD7B-40CA-BCF5-BE0C6E57D4D2}"/>
              </a:ext>
            </a:extLst>
          </p:cNvPr>
          <p:cNvSpPr>
            <a:spLocks noGrp="1"/>
          </p:cNvSpPr>
          <p:nvPr>
            <p:ph type="sldNum" sz="quarter" idx="4"/>
          </p:nvPr>
        </p:nvSpPr>
        <p:spPr/>
        <p:txBody>
          <a:bodyPr/>
          <a:lstStyle/>
          <a:p>
            <a:fld id="{E78626B2-E168-480E-BAE6-B60060C6AB83}" type="slidenum">
              <a:rPr lang="en-GB" smtClean="0"/>
              <a:pPr/>
              <a:t>59</a:t>
            </a:fld>
            <a:endParaRPr lang="en-GB" dirty="0"/>
          </a:p>
        </p:txBody>
      </p:sp>
      <p:sp>
        <p:nvSpPr>
          <p:cNvPr id="6" name="Title 5">
            <a:extLst>
              <a:ext uri="{FF2B5EF4-FFF2-40B4-BE49-F238E27FC236}">
                <a16:creationId xmlns:a16="http://schemas.microsoft.com/office/drawing/2014/main" id="{4645F8C1-4E81-4DFD-8FD6-8146D55659E8}"/>
              </a:ext>
            </a:extLst>
          </p:cNvPr>
          <p:cNvSpPr>
            <a:spLocks noGrp="1"/>
          </p:cNvSpPr>
          <p:nvPr>
            <p:ph type="title"/>
          </p:nvPr>
        </p:nvSpPr>
        <p:spPr/>
        <p:txBody>
          <a:bodyPr/>
          <a:lstStyle/>
          <a:p>
            <a:r>
              <a:rPr lang="en-GB" dirty="0"/>
              <a:t>Analysys Mason’s consulting and research are uniquely positioned</a:t>
            </a:r>
          </a:p>
        </p:txBody>
      </p:sp>
      <p:sp>
        <p:nvSpPr>
          <p:cNvPr id="12" name="Text Placeholder 6">
            <a:extLst>
              <a:ext uri="{FF2B5EF4-FFF2-40B4-BE49-F238E27FC236}">
                <a16:creationId xmlns:a16="http://schemas.microsoft.com/office/drawing/2014/main" id="{B7789C37-47AF-4E6F-A339-04B8E994C29F}"/>
              </a:ext>
            </a:extLst>
          </p:cNvPr>
          <p:cNvSpPr>
            <a:spLocks noGrp="1"/>
          </p:cNvSpPr>
          <p:nvPr>
            <p:ph type="body" sz="quarter" idx="15"/>
          </p:nvPr>
        </p:nvSpPr>
        <p:spPr>
          <a:xfrm>
            <a:off x="452437" y="1366960"/>
            <a:ext cx="4248000" cy="252000"/>
          </a:xfrm>
        </p:spPr>
        <p:txBody>
          <a:bodyPr/>
          <a:lstStyle/>
          <a:p>
            <a:r>
              <a:rPr lang="en-US" dirty="0"/>
              <a:t>Analysys Mason’s consulting services and research portfolio</a:t>
            </a:r>
          </a:p>
        </p:txBody>
      </p:sp>
    </p:spTree>
    <p:extLst>
      <p:ext uri="{BB962C8B-B14F-4D97-AF65-F5344CB8AC3E}">
        <p14:creationId xmlns:p14="http://schemas.microsoft.com/office/powerpoint/2010/main" val="72831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111A3-3DE9-45AA-A3AA-02F1BB107EEF}"/>
              </a:ext>
            </a:extLst>
          </p:cNvPr>
          <p:cNvSpPr>
            <a:spLocks noGrp="1"/>
          </p:cNvSpPr>
          <p:nvPr>
            <p:ph type="body" sz="quarter" idx="12"/>
          </p:nvPr>
        </p:nvSpPr>
        <p:spPr/>
        <p:txBody>
          <a:bodyPr/>
          <a:lstStyle/>
          <a:p>
            <a:r>
              <a:rPr lang="en-US" dirty="0"/>
              <a:t>Software-as-a-service (SaaS) has become the default delivery model for the majority of new deployments in this segment. A key driver of this is the widespread adoption of SaaS-based digital engagement functions in other industries. The growing ubiquity of Salesforce’s solutions, especially among CSPs in developed markets, is another factor that has made SaaS commonplace. </a:t>
            </a:r>
          </a:p>
          <a:p>
            <a:r>
              <a:rPr lang="en-US" dirty="0"/>
              <a:t>SaaS is an important part of CSPs’ digital transformation initiatives. CSPs are increasingly willing to change process flows and organisation structures in order make better use of SaaS models. The lower cost of ownership and pre-defined annual payments help to build the support for SaaS among CSP finance teams; they have previously been hesitant about this delivery model because it shifts investments from capex to opex. The SaaS model will significantly reduce the overall CSP spending on customer engagement in the long term thanks to cuts in support, maintenance and other legacy system spending.</a:t>
            </a:r>
          </a:p>
          <a:p>
            <a:r>
              <a:rPr lang="en-US" dirty="0"/>
              <a:t>Customer engagement functions are not considered to be mission-critical (as is the case for monetisation functions), so it is more common for SaaS-based applications to be used to support core functions and business cases in this segment. Public cloud deployments remain the popular choice, but some SaaS deployments continue to use vendor-owned private infrastructure. </a:t>
            </a:r>
          </a:p>
          <a:p>
            <a:r>
              <a:rPr lang="en-US" dirty="0"/>
              <a:t>The growing adoption of SaaS is leading to increased competition among traditional telecoms vendors because CSPs are increasingly considering vendors with an enterprise focus</a:t>
            </a:r>
            <a:r>
              <a:rPr lang="en-US" strike="sngStrike" dirty="0">
                <a:solidFill>
                  <a:schemeClr val="accent2">
                    <a:lumMod val="60000"/>
                    <a:lumOff val="40000"/>
                  </a:schemeClr>
                </a:solidFill>
              </a:rPr>
              <a:t>. </a:t>
            </a:r>
            <a:endParaRPr lang="en-GB" strike="sngStrike" dirty="0">
              <a:solidFill>
                <a:schemeClr val="accent2">
                  <a:lumMod val="60000"/>
                  <a:lumOff val="40000"/>
                </a:schemeClr>
              </a:solidFill>
            </a:endParaRPr>
          </a:p>
        </p:txBody>
      </p:sp>
      <p:sp>
        <p:nvSpPr>
          <p:cNvPr id="6" name="Text Placeholder 5">
            <a:extLst>
              <a:ext uri="{FF2B5EF4-FFF2-40B4-BE49-F238E27FC236}">
                <a16:creationId xmlns:a16="http://schemas.microsoft.com/office/drawing/2014/main" id="{B582E059-D64F-4219-9E34-C576D571D16B}"/>
              </a:ext>
            </a:extLst>
          </p:cNvPr>
          <p:cNvSpPr>
            <a:spLocks noGrp="1"/>
          </p:cNvSpPr>
          <p:nvPr>
            <p:ph type="body" sz="quarter" idx="15"/>
          </p:nvPr>
        </p:nvSpPr>
        <p:spPr/>
        <p:txBody>
          <a:bodyPr/>
          <a:lstStyle/>
          <a:p>
            <a:r>
              <a:rPr lang="en-GB" dirty="0"/>
              <a:t>Figure 3: Key benefits of SaaS delivery models</a:t>
            </a:r>
          </a:p>
          <a:p>
            <a:endParaRPr lang="en-GB" dirty="0"/>
          </a:p>
        </p:txBody>
      </p:sp>
      <p:sp>
        <p:nvSpPr>
          <p:cNvPr id="4" name="Slide Number Placeholder 3">
            <a:extLst>
              <a:ext uri="{FF2B5EF4-FFF2-40B4-BE49-F238E27FC236}">
                <a16:creationId xmlns:a16="http://schemas.microsoft.com/office/drawing/2014/main" id="{B299309B-88EE-4D32-99D8-D9AB76F1E69A}"/>
              </a:ext>
            </a:extLst>
          </p:cNvPr>
          <p:cNvSpPr>
            <a:spLocks noGrp="1"/>
          </p:cNvSpPr>
          <p:nvPr>
            <p:ph type="sldNum" sz="quarter" idx="4"/>
          </p:nvPr>
        </p:nvSpPr>
        <p:spPr/>
        <p:txBody>
          <a:bodyPr/>
          <a:lstStyle/>
          <a:p>
            <a:fld id="{E78626B2-E168-480E-BAE6-B60060C6AB83}" type="slidenum">
              <a:rPr lang="en-GB" smtClean="0"/>
              <a:pPr/>
              <a:t>6</a:t>
            </a:fld>
            <a:endParaRPr lang="en-GB" dirty="0"/>
          </a:p>
        </p:txBody>
      </p:sp>
      <p:sp>
        <p:nvSpPr>
          <p:cNvPr id="5" name="Title 4">
            <a:extLst>
              <a:ext uri="{FF2B5EF4-FFF2-40B4-BE49-F238E27FC236}">
                <a16:creationId xmlns:a16="http://schemas.microsoft.com/office/drawing/2014/main" id="{29106650-9095-4674-8CDC-AB37222E69D8}"/>
              </a:ext>
            </a:extLst>
          </p:cNvPr>
          <p:cNvSpPr>
            <a:spLocks noGrp="1"/>
          </p:cNvSpPr>
          <p:nvPr>
            <p:ph type="title"/>
          </p:nvPr>
        </p:nvSpPr>
        <p:spPr/>
        <p:txBody>
          <a:bodyPr/>
          <a:lstStyle/>
          <a:p>
            <a:r>
              <a:rPr lang="en-US" dirty="0"/>
              <a:t>SaaS has become the default delivery model for customer engagement functions</a:t>
            </a:r>
            <a:endParaRPr lang="en-GB" dirty="0"/>
          </a:p>
        </p:txBody>
      </p:sp>
      <p:sp>
        <p:nvSpPr>
          <p:cNvPr id="41" name="TextBox 40">
            <a:extLst>
              <a:ext uri="{FF2B5EF4-FFF2-40B4-BE49-F238E27FC236}">
                <a16:creationId xmlns:a16="http://schemas.microsoft.com/office/drawing/2014/main" id="{5280F394-962F-449B-80E2-313361902F2B}"/>
              </a:ext>
            </a:extLst>
          </p:cNvPr>
          <p:cNvSpPr txBox="1"/>
          <p:nvPr/>
        </p:nvSpPr>
        <p:spPr>
          <a:xfrm>
            <a:off x="6835940" y="1746374"/>
            <a:ext cx="989444" cy="531351"/>
          </a:xfrm>
          <a:prstGeom prst="rect">
            <a:avLst/>
          </a:prstGeom>
          <a:noFill/>
        </p:spPr>
        <p:txBody>
          <a:bodyPr wrap="square" rtlCol="0">
            <a:prstTxWarp prst="textArchUp">
              <a:avLst/>
            </a:prstTxWarp>
            <a:spAutoFit/>
          </a:bodyPr>
          <a:lstStyle/>
          <a:p>
            <a:pPr algn="ctr"/>
            <a:r>
              <a:rPr lang="en-GB" sz="1000" dirty="0">
                <a:latin typeface="+mn-lt"/>
              </a:rPr>
              <a:t>Shorter time to market</a:t>
            </a:r>
          </a:p>
        </p:txBody>
      </p:sp>
      <p:sp>
        <p:nvSpPr>
          <p:cNvPr id="43" name="TextBox 42">
            <a:extLst>
              <a:ext uri="{FF2B5EF4-FFF2-40B4-BE49-F238E27FC236}">
                <a16:creationId xmlns:a16="http://schemas.microsoft.com/office/drawing/2014/main" id="{1DB90526-A10D-43DA-9EDB-50AC5FD5CB9D}"/>
              </a:ext>
            </a:extLst>
          </p:cNvPr>
          <p:cNvSpPr txBox="1"/>
          <p:nvPr/>
        </p:nvSpPr>
        <p:spPr>
          <a:xfrm rot="3429027">
            <a:off x="8104269" y="2430431"/>
            <a:ext cx="1217008" cy="813553"/>
          </a:xfrm>
          <a:prstGeom prst="rect">
            <a:avLst/>
          </a:prstGeom>
          <a:noFill/>
        </p:spPr>
        <p:txBody>
          <a:bodyPr wrap="square" rtlCol="0">
            <a:prstTxWarp prst="textArchUp">
              <a:avLst/>
            </a:prstTxWarp>
            <a:spAutoFit/>
          </a:bodyPr>
          <a:lstStyle/>
          <a:p>
            <a:pPr algn="ctr"/>
            <a:r>
              <a:rPr lang="en-GB" sz="1000" dirty="0">
                <a:latin typeface="+mn-lt"/>
              </a:rPr>
              <a:t>Lower cost of</a:t>
            </a:r>
          </a:p>
          <a:p>
            <a:pPr algn="ctr"/>
            <a:r>
              <a:rPr lang="en-GB" sz="1000" dirty="0">
                <a:latin typeface="+mn-lt"/>
              </a:rPr>
              <a:t>ownership</a:t>
            </a:r>
          </a:p>
        </p:txBody>
      </p:sp>
      <p:sp>
        <p:nvSpPr>
          <p:cNvPr id="45" name="TextBox 44">
            <a:extLst>
              <a:ext uri="{FF2B5EF4-FFF2-40B4-BE49-F238E27FC236}">
                <a16:creationId xmlns:a16="http://schemas.microsoft.com/office/drawing/2014/main" id="{D04F312C-B075-473B-B3CB-EE68D86F5931}"/>
              </a:ext>
            </a:extLst>
          </p:cNvPr>
          <p:cNvSpPr txBox="1"/>
          <p:nvPr/>
        </p:nvSpPr>
        <p:spPr>
          <a:xfrm rot="18915813">
            <a:off x="5387617" y="2424904"/>
            <a:ext cx="1017105" cy="763028"/>
          </a:xfrm>
          <a:prstGeom prst="rect">
            <a:avLst/>
          </a:prstGeom>
          <a:noFill/>
        </p:spPr>
        <p:txBody>
          <a:bodyPr wrap="square" rtlCol="0">
            <a:prstTxWarp prst="textArchUp">
              <a:avLst/>
            </a:prstTxWarp>
            <a:spAutoFit/>
          </a:bodyPr>
          <a:lstStyle/>
          <a:p>
            <a:pPr algn="ctr"/>
            <a:r>
              <a:rPr lang="en-GB" sz="1000" dirty="0">
                <a:latin typeface="+mn-lt"/>
              </a:rPr>
              <a:t>Flexible</a:t>
            </a:r>
          </a:p>
          <a:p>
            <a:pPr algn="ctr"/>
            <a:r>
              <a:rPr lang="en-GB" sz="1000" dirty="0">
                <a:latin typeface="+mn-lt"/>
              </a:rPr>
              <a:t>configurability</a:t>
            </a:r>
          </a:p>
        </p:txBody>
      </p:sp>
      <p:sp>
        <p:nvSpPr>
          <p:cNvPr id="46" name="TextBox 45">
            <a:extLst>
              <a:ext uri="{FF2B5EF4-FFF2-40B4-BE49-F238E27FC236}">
                <a16:creationId xmlns:a16="http://schemas.microsoft.com/office/drawing/2014/main" id="{0945B4DF-1E06-4DB8-A664-0E56504386DF}"/>
              </a:ext>
            </a:extLst>
          </p:cNvPr>
          <p:cNvSpPr txBox="1"/>
          <p:nvPr/>
        </p:nvSpPr>
        <p:spPr>
          <a:xfrm rot="5400000">
            <a:off x="8611962" y="3938941"/>
            <a:ext cx="1033471" cy="708617"/>
          </a:xfrm>
          <a:prstGeom prst="rect">
            <a:avLst/>
          </a:prstGeom>
          <a:noFill/>
        </p:spPr>
        <p:txBody>
          <a:bodyPr wrap="square" rtlCol="0">
            <a:prstTxWarp prst="textArchUp">
              <a:avLst/>
            </a:prstTxWarp>
            <a:spAutoFit/>
          </a:bodyPr>
          <a:lstStyle/>
          <a:p>
            <a:pPr algn="ctr"/>
            <a:r>
              <a:rPr lang="en-GB" sz="1000" dirty="0">
                <a:latin typeface="+mn-lt"/>
              </a:rPr>
              <a:t>Automatic upgrades</a:t>
            </a:r>
          </a:p>
        </p:txBody>
      </p:sp>
      <p:sp>
        <p:nvSpPr>
          <p:cNvPr id="48" name="TextBox 47">
            <a:extLst>
              <a:ext uri="{FF2B5EF4-FFF2-40B4-BE49-F238E27FC236}">
                <a16:creationId xmlns:a16="http://schemas.microsoft.com/office/drawing/2014/main" id="{0757A638-76E6-461C-955E-41CD494A3407}"/>
              </a:ext>
            </a:extLst>
          </p:cNvPr>
          <p:cNvSpPr txBox="1"/>
          <p:nvPr/>
        </p:nvSpPr>
        <p:spPr>
          <a:xfrm rot="15871430">
            <a:off x="4876472" y="4164593"/>
            <a:ext cx="1045017" cy="400110"/>
          </a:xfrm>
          <a:prstGeom prst="rect">
            <a:avLst/>
          </a:prstGeom>
          <a:noFill/>
        </p:spPr>
        <p:txBody>
          <a:bodyPr wrap="square" rtlCol="0">
            <a:prstTxWarp prst="textArchUp">
              <a:avLst/>
            </a:prstTxWarp>
            <a:spAutoFit/>
          </a:bodyPr>
          <a:lstStyle/>
          <a:p>
            <a:pPr algn="ctr"/>
            <a:r>
              <a:rPr lang="en-GB" sz="1000" dirty="0">
                <a:latin typeface="+mn-lt"/>
              </a:rPr>
              <a:t>Centralised</a:t>
            </a:r>
          </a:p>
          <a:p>
            <a:pPr algn="ctr"/>
            <a:r>
              <a:rPr lang="en-GB" sz="1000" dirty="0">
                <a:latin typeface="+mn-lt"/>
              </a:rPr>
              <a:t>management</a:t>
            </a:r>
          </a:p>
        </p:txBody>
      </p:sp>
      <p:sp>
        <p:nvSpPr>
          <p:cNvPr id="50" name="TextBox 49">
            <a:extLst>
              <a:ext uri="{FF2B5EF4-FFF2-40B4-BE49-F238E27FC236}">
                <a16:creationId xmlns:a16="http://schemas.microsoft.com/office/drawing/2014/main" id="{505A6EBA-5462-4685-9BA4-422A7CAA3025}"/>
              </a:ext>
            </a:extLst>
          </p:cNvPr>
          <p:cNvSpPr txBox="1"/>
          <p:nvPr/>
        </p:nvSpPr>
        <p:spPr>
          <a:xfrm rot="1549108">
            <a:off x="5967463" y="5253314"/>
            <a:ext cx="1167931" cy="699881"/>
          </a:xfrm>
          <a:prstGeom prst="rect">
            <a:avLst/>
          </a:prstGeom>
          <a:noFill/>
        </p:spPr>
        <p:txBody>
          <a:bodyPr wrap="square" rtlCol="0">
            <a:prstTxWarp prst="textArchDown">
              <a:avLst/>
            </a:prstTxWarp>
            <a:spAutoFit/>
          </a:bodyPr>
          <a:lstStyle/>
          <a:p>
            <a:pPr algn="ctr"/>
            <a:r>
              <a:rPr lang="en-GB" sz="1000" dirty="0">
                <a:latin typeface="+mn-lt"/>
              </a:rPr>
              <a:t>Simplified homogenous</a:t>
            </a:r>
          </a:p>
          <a:p>
            <a:pPr algn="ctr"/>
            <a:r>
              <a:rPr lang="en-GB" sz="1000" dirty="0">
                <a:latin typeface="+mn-lt"/>
              </a:rPr>
              <a:t>architecture</a:t>
            </a:r>
          </a:p>
        </p:txBody>
      </p:sp>
      <p:sp>
        <p:nvSpPr>
          <p:cNvPr id="51" name="TextBox 50">
            <a:extLst>
              <a:ext uri="{FF2B5EF4-FFF2-40B4-BE49-F238E27FC236}">
                <a16:creationId xmlns:a16="http://schemas.microsoft.com/office/drawing/2014/main" id="{126E2EA2-D03D-4CA3-8175-19CE444290CE}"/>
              </a:ext>
            </a:extLst>
          </p:cNvPr>
          <p:cNvSpPr txBox="1"/>
          <p:nvPr/>
        </p:nvSpPr>
        <p:spPr>
          <a:xfrm rot="20296166">
            <a:off x="7632453" y="5209725"/>
            <a:ext cx="1002821" cy="774149"/>
          </a:xfrm>
          <a:prstGeom prst="rect">
            <a:avLst/>
          </a:prstGeom>
          <a:noFill/>
        </p:spPr>
        <p:txBody>
          <a:bodyPr wrap="square" rtlCol="0">
            <a:prstTxWarp prst="textArchDown">
              <a:avLst/>
            </a:prstTxWarp>
            <a:spAutoFit/>
          </a:bodyPr>
          <a:lstStyle/>
          <a:p>
            <a:pPr algn="ctr"/>
            <a:r>
              <a:rPr lang="en-GB" sz="1000" dirty="0">
                <a:latin typeface="+mn-lt"/>
              </a:rPr>
              <a:t>Dynamically scalable</a:t>
            </a:r>
          </a:p>
        </p:txBody>
      </p:sp>
      <p:grpSp>
        <p:nvGrpSpPr>
          <p:cNvPr id="3" name="Group 2">
            <a:extLst>
              <a:ext uri="{FF2B5EF4-FFF2-40B4-BE49-F238E27FC236}">
                <a16:creationId xmlns:a16="http://schemas.microsoft.com/office/drawing/2014/main" id="{CD324A92-337F-4BBB-B357-EA618AD1E1DB}"/>
              </a:ext>
            </a:extLst>
          </p:cNvPr>
          <p:cNvGrpSpPr/>
          <p:nvPr/>
        </p:nvGrpSpPr>
        <p:grpSpPr>
          <a:xfrm>
            <a:off x="5328662" y="1850863"/>
            <a:ext cx="3999896" cy="3959383"/>
            <a:chOff x="5194438" y="1846059"/>
            <a:chExt cx="4275334" cy="4232031"/>
          </a:xfrm>
        </p:grpSpPr>
        <p:grpSp>
          <p:nvGrpSpPr>
            <p:cNvPr id="10" name="Group 9">
              <a:extLst>
                <a:ext uri="{FF2B5EF4-FFF2-40B4-BE49-F238E27FC236}">
                  <a16:creationId xmlns:a16="http://schemas.microsoft.com/office/drawing/2014/main" id="{D6FCA6C6-F04A-4D5C-99A9-81BFACB886D1}"/>
                </a:ext>
              </a:extLst>
            </p:cNvPr>
            <p:cNvGrpSpPr/>
            <p:nvPr/>
          </p:nvGrpSpPr>
          <p:grpSpPr>
            <a:xfrm>
              <a:off x="5194438" y="1846059"/>
              <a:ext cx="4275334" cy="4232031"/>
              <a:chOff x="5839023" y="1428750"/>
              <a:chExt cx="4715006" cy="4667250"/>
            </a:xfrm>
          </p:grpSpPr>
          <p:sp>
            <p:nvSpPr>
              <p:cNvPr id="11" name="Freeform 178">
                <a:extLst>
                  <a:ext uri="{FF2B5EF4-FFF2-40B4-BE49-F238E27FC236}">
                    <a16:creationId xmlns:a16="http://schemas.microsoft.com/office/drawing/2014/main" id="{9043290E-321E-43A8-B967-FF6DE6806058}"/>
                  </a:ext>
                </a:extLst>
              </p:cNvPr>
              <p:cNvSpPr>
                <a:spLocks/>
              </p:cNvSpPr>
              <p:nvPr/>
            </p:nvSpPr>
            <p:spPr bwMode="auto">
              <a:xfrm>
                <a:off x="6284736" y="3469477"/>
                <a:ext cx="961466" cy="1544078"/>
              </a:xfrm>
              <a:custGeom>
                <a:avLst/>
                <a:gdLst>
                  <a:gd name="T0" fmla="*/ 675 w 675"/>
                  <a:gd name="T1" fmla="*/ 764 h 1077"/>
                  <a:gd name="T2" fmla="*/ 533 w 675"/>
                  <a:gd name="T3" fmla="*/ 453 h 1077"/>
                  <a:gd name="T4" fmla="*/ 527 w 675"/>
                  <a:gd name="T5" fmla="*/ 112 h 1077"/>
                  <a:gd name="T6" fmla="*/ 37 w 675"/>
                  <a:gd name="T7" fmla="*/ 0 h 1077"/>
                  <a:gd name="T8" fmla="*/ 43 w 675"/>
                  <a:gd name="T9" fmla="*/ 565 h 1077"/>
                  <a:gd name="T10" fmla="*/ 283 w 675"/>
                  <a:gd name="T11" fmla="*/ 1077 h 1077"/>
                  <a:gd name="T12" fmla="*/ 675 w 675"/>
                  <a:gd name="T13" fmla="*/ 764 h 1077"/>
                </a:gdLst>
                <a:ahLst/>
                <a:cxnLst>
                  <a:cxn ang="0">
                    <a:pos x="T0" y="T1"/>
                  </a:cxn>
                  <a:cxn ang="0">
                    <a:pos x="T2" y="T3"/>
                  </a:cxn>
                  <a:cxn ang="0">
                    <a:pos x="T4" y="T5"/>
                  </a:cxn>
                  <a:cxn ang="0">
                    <a:pos x="T6" y="T7"/>
                  </a:cxn>
                  <a:cxn ang="0">
                    <a:pos x="T8" y="T9"/>
                  </a:cxn>
                  <a:cxn ang="0">
                    <a:pos x="T10" y="T11"/>
                  </a:cxn>
                  <a:cxn ang="0">
                    <a:pos x="T12" y="T13"/>
                  </a:cxn>
                </a:cxnLst>
                <a:rect l="0" t="0" r="r" b="b"/>
                <a:pathLst>
                  <a:path w="675" h="1077">
                    <a:moveTo>
                      <a:pt x="675" y="764"/>
                    </a:moveTo>
                    <a:cubicBezTo>
                      <a:pt x="609" y="674"/>
                      <a:pt x="559" y="569"/>
                      <a:pt x="533" y="453"/>
                    </a:cubicBezTo>
                    <a:cubicBezTo>
                      <a:pt x="506" y="337"/>
                      <a:pt x="505" y="222"/>
                      <a:pt x="527" y="112"/>
                    </a:cubicBezTo>
                    <a:lnTo>
                      <a:pt x="37" y="0"/>
                    </a:lnTo>
                    <a:cubicBezTo>
                      <a:pt x="0" y="181"/>
                      <a:pt x="0" y="373"/>
                      <a:pt x="43" y="565"/>
                    </a:cubicBezTo>
                    <a:cubicBezTo>
                      <a:pt x="87" y="757"/>
                      <a:pt x="171" y="930"/>
                      <a:pt x="283" y="1077"/>
                    </a:cubicBezTo>
                    <a:lnTo>
                      <a:pt x="675" y="764"/>
                    </a:lnTo>
                  </a:path>
                </a:pathLst>
              </a:custGeom>
              <a:solidFill>
                <a:schemeClr val="accent1">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2" name="Freeform 179">
                <a:extLst>
                  <a:ext uri="{FF2B5EF4-FFF2-40B4-BE49-F238E27FC236}">
                    <a16:creationId xmlns:a16="http://schemas.microsoft.com/office/drawing/2014/main" id="{B8F4FB26-7D86-44C0-94B5-F88F6181D584}"/>
                  </a:ext>
                </a:extLst>
              </p:cNvPr>
              <p:cNvSpPr>
                <a:spLocks/>
              </p:cNvSpPr>
              <p:nvPr/>
            </p:nvSpPr>
            <p:spPr bwMode="auto">
              <a:xfrm>
                <a:off x="6740001" y="4628330"/>
                <a:ext cx="1413546" cy="1139751"/>
              </a:xfrm>
              <a:custGeom>
                <a:avLst/>
                <a:gdLst>
                  <a:gd name="T0" fmla="*/ 995 w 995"/>
                  <a:gd name="T1" fmla="*/ 290 h 793"/>
                  <a:gd name="T2" fmla="*/ 664 w 995"/>
                  <a:gd name="T3" fmla="*/ 208 h 793"/>
                  <a:gd name="T4" fmla="*/ 393 w 995"/>
                  <a:gd name="T5" fmla="*/ 0 h 793"/>
                  <a:gd name="T6" fmla="*/ 0 w 995"/>
                  <a:gd name="T7" fmla="*/ 313 h 793"/>
                  <a:gd name="T8" fmla="*/ 446 w 995"/>
                  <a:gd name="T9" fmla="*/ 661 h 793"/>
                  <a:gd name="T10" fmla="*/ 995 w 995"/>
                  <a:gd name="T11" fmla="*/ 793 h 793"/>
                  <a:gd name="T12" fmla="*/ 995 w 995"/>
                  <a:gd name="T13" fmla="*/ 290 h 793"/>
                </a:gdLst>
                <a:ahLst/>
                <a:cxnLst>
                  <a:cxn ang="0">
                    <a:pos x="T0" y="T1"/>
                  </a:cxn>
                  <a:cxn ang="0">
                    <a:pos x="T2" y="T3"/>
                  </a:cxn>
                  <a:cxn ang="0">
                    <a:pos x="T4" y="T5"/>
                  </a:cxn>
                  <a:cxn ang="0">
                    <a:pos x="T6" y="T7"/>
                  </a:cxn>
                  <a:cxn ang="0">
                    <a:pos x="T8" y="T9"/>
                  </a:cxn>
                  <a:cxn ang="0">
                    <a:pos x="T10" y="T11"/>
                  </a:cxn>
                  <a:cxn ang="0">
                    <a:pos x="T12" y="T13"/>
                  </a:cxn>
                </a:cxnLst>
                <a:rect l="0" t="0" r="r" b="b"/>
                <a:pathLst>
                  <a:path w="995" h="793">
                    <a:moveTo>
                      <a:pt x="995" y="290"/>
                    </a:moveTo>
                    <a:cubicBezTo>
                      <a:pt x="883" y="287"/>
                      <a:pt x="771" y="260"/>
                      <a:pt x="664" y="208"/>
                    </a:cubicBezTo>
                    <a:cubicBezTo>
                      <a:pt x="556" y="157"/>
                      <a:pt x="465" y="85"/>
                      <a:pt x="393" y="0"/>
                    </a:cubicBezTo>
                    <a:lnTo>
                      <a:pt x="0" y="313"/>
                    </a:lnTo>
                    <a:cubicBezTo>
                      <a:pt x="118" y="456"/>
                      <a:pt x="268" y="575"/>
                      <a:pt x="446" y="661"/>
                    </a:cubicBezTo>
                    <a:cubicBezTo>
                      <a:pt x="623" y="746"/>
                      <a:pt x="810" y="789"/>
                      <a:pt x="995" y="793"/>
                    </a:cubicBezTo>
                    <a:lnTo>
                      <a:pt x="995" y="290"/>
                    </a:lnTo>
                  </a:path>
                </a:pathLst>
              </a:custGeom>
              <a:solidFill>
                <a:schemeClr val="accent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3" name="Freeform 180">
                <a:extLst>
                  <a:ext uri="{FF2B5EF4-FFF2-40B4-BE49-F238E27FC236}">
                    <a16:creationId xmlns:a16="http://schemas.microsoft.com/office/drawing/2014/main" id="{DDAE033D-C42B-4D91-B26E-D7BE1ABB706B}"/>
                  </a:ext>
                </a:extLst>
              </p:cNvPr>
              <p:cNvSpPr>
                <a:spLocks/>
              </p:cNvSpPr>
              <p:nvPr/>
            </p:nvSpPr>
            <p:spPr bwMode="auto">
              <a:xfrm>
                <a:off x="8239505" y="4628330"/>
                <a:ext cx="1413546" cy="1139751"/>
              </a:xfrm>
              <a:custGeom>
                <a:avLst/>
                <a:gdLst>
                  <a:gd name="T0" fmla="*/ 602 w 995"/>
                  <a:gd name="T1" fmla="*/ 0 h 793"/>
                  <a:gd name="T2" fmla="*/ 331 w 995"/>
                  <a:gd name="T3" fmla="*/ 208 h 793"/>
                  <a:gd name="T4" fmla="*/ 0 w 995"/>
                  <a:gd name="T5" fmla="*/ 290 h 793"/>
                  <a:gd name="T6" fmla="*/ 0 w 995"/>
                  <a:gd name="T7" fmla="*/ 793 h 793"/>
                  <a:gd name="T8" fmla="*/ 549 w 995"/>
                  <a:gd name="T9" fmla="*/ 661 h 793"/>
                  <a:gd name="T10" fmla="*/ 995 w 995"/>
                  <a:gd name="T11" fmla="*/ 313 h 793"/>
                  <a:gd name="T12" fmla="*/ 602 w 995"/>
                  <a:gd name="T13" fmla="*/ 0 h 793"/>
                </a:gdLst>
                <a:ahLst/>
                <a:cxnLst>
                  <a:cxn ang="0">
                    <a:pos x="T0" y="T1"/>
                  </a:cxn>
                  <a:cxn ang="0">
                    <a:pos x="T2" y="T3"/>
                  </a:cxn>
                  <a:cxn ang="0">
                    <a:pos x="T4" y="T5"/>
                  </a:cxn>
                  <a:cxn ang="0">
                    <a:pos x="T6" y="T7"/>
                  </a:cxn>
                  <a:cxn ang="0">
                    <a:pos x="T8" y="T9"/>
                  </a:cxn>
                  <a:cxn ang="0">
                    <a:pos x="T10" y="T11"/>
                  </a:cxn>
                  <a:cxn ang="0">
                    <a:pos x="T12" y="T13"/>
                  </a:cxn>
                </a:cxnLst>
                <a:rect l="0" t="0" r="r" b="b"/>
                <a:pathLst>
                  <a:path w="995" h="793">
                    <a:moveTo>
                      <a:pt x="602" y="0"/>
                    </a:moveTo>
                    <a:cubicBezTo>
                      <a:pt x="529" y="85"/>
                      <a:pt x="438" y="157"/>
                      <a:pt x="331" y="208"/>
                    </a:cubicBezTo>
                    <a:cubicBezTo>
                      <a:pt x="224" y="260"/>
                      <a:pt x="111" y="287"/>
                      <a:pt x="0" y="290"/>
                    </a:cubicBezTo>
                    <a:lnTo>
                      <a:pt x="0" y="793"/>
                    </a:lnTo>
                    <a:cubicBezTo>
                      <a:pt x="184" y="789"/>
                      <a:pt x="371" y="746"/>
                      <a:pt x="549" y="661"/>
                    </a:cubicBezTo>
                    <a:cubicBezTo>
                      <a:pt x="726" y="575"/>
                      <a:pt x="876" y="455"/>
                      <a:pt x="995" y="313"/>
                    </a:cubicBezTo>
                    <a:lnTo>
                      <a:pt x="602" y="0"/>
                    </a:lnTo>
                  </a:path>
                </a:pathLst>
              </a:custGeom>
              <a:solidFill>
                <a:schemeClr val="accent4">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4" name="Freeform 181">
                <a:extLst>
                  <a:ext uri="{FF2B5EF4-FFF2-40B4-BE49-F238E27FC236}">
                    <a16:creationId xmlns:a16="http://schemas.microsoft.com/office/drawing/2014/main" id="{5F8CA1B6-B3D8-4EB3-AA82-DF217A333651}"/>
                  </a:ext>
                </a:extLst>
              </p:cNvPr>
              <p:cNvSpPr>
                <a:spLocks/>
              </p:cNvSpPr>
              <p:nvPr/>
            </p:nvSpPr>
            <p:spPr bwMode="auto">
              <a:xfrm>
                <a:off x="9146850" y="3469477"/>
                <a:ext cx="961466" cy="1544078"/>
              </a:xfrm>
              <a:custGeom>
                <a:avLst/>
                <a:gdLst>
                  <a:gd name="T0" fmla="*/ 149 w 676"/>
                  <a:gd name="T1" fmla="*/ 112 h 1077"/>
                  <a:gd name="T2" fmla="*/ 143 w 676"/>
                  <a:gd name="T3" fmla="*/ 453 h 1077"/>
                  <a:gd name="T4" fmla="*/ 0 w 676"/>
                  <a:gd name="T5" fmla="*/ 764 h 1077"/>
                  <a:gd name="T6" fmla="*/ 393 w 676"/>
                  <a:gd name="T7" fmla="*/ 1077 h 1077"/>
                  <a:gd name="T8" fmla="*/ 632 w 676"/>
                  <a:gd name="T9" fmla="*/ 565 h 1077"/>
                  <a:gd name="T10" fmla="*/ 639 w 676"/>
                  <a:gd name="T11" fmla="*/ 0 h 1077"/>
                  <a:gd name="T12" fmla="*/ 149 w 676"/>
                  <a:gd name="T13" fmla="*/ 112 h 1077"/>
                </a:gdLst>
                <a:ahLst/>
                <a:cxnLst>
                  <a:cxn ang="0">
                    <a:pos x="T0" y="T1"/>
                  </a:cxn>
                  <a:cxn ang="0">
                    <a:pos x="T2" y="T3"/>
                  </a:cxn>
                  <a:cxn ang="0">
                    <a:pos x="T4" y="T5"/>
                  </a:cxn>
                  <a:cxn ang="0">
                    <a:pos x="T6" y="T7"/>
                  </a:cxn>
                  <a:cxn ang="0">
                    <a:pos x="T8" y="T9"/>
                  </a:cxn>
                  <a:cxn ang="0">
                    <a:pos x="T10" y="T11"/>
                  </a:cxn>
                  <a:cxn ang="0">
                    <a:pos x="T12" y="T13"/>
                  </a:cxn>
                </a:cxnLst>
                <a:rect l="0" t="0" r="r" b="b"/>
                <a:pathLst>
                  <a:path w="676" h="1077">
                    <a:moveTo>
                      <a:pt x="149" y="112"/>
                    </a:moveTo>
                    <a:cubicBezTo>
                      <a:pt x="170" y="222"/>
                      <a:pt x="169" y="337"/>
                      <a:pt x="143" y="453"/>
                    </a:cubicBezTo>
                    <a:cubicBezTo>
                      <a:pt x="117" y="569"/>
                      <a:pt x="67" y="674"/>
                      <a:pt x="0" y="764"/>
                    </a:cubicBezTo>
                    <a:lnTo>
                      <a:pt x="393" y="1077"/>
                    </a:lnTo>
                    <a:cubicBezTo>
                      <a:pt x="505" y="930"/>
                      <a:pt x="588" y="757"/>
                      <a:pt x="632" y="565"/>
                    </a:cubicBezTo>
                    <a:cubicBezTo>
                      <a:pt x="676" y="373"/>
                      <a:pt x="676" y="181"/>
                      <a:pt x="639" y="0"/>
                    </a:cubicBezTo>
                    <a:lnTo>
                      <a:pt x="149" y="112"/>
                    </a:lnTo>
                  </a:path>
                </a:pathLst>
              </a:cu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5" name="Freeform 182">
                <a:extLst>
                  <a:ext uri="{FF2B5EF4-FFF2-40B4-BE49-F238E27FC236}">
                    <a16:creationId xmlns:a16="http://schemas.microsoft.com/office/drawing/2014/main" id="{A4E754DA-06A7-4105-80B3-833E09324E5D}"/>
                  </a:ext>
                </a:extLst>
              </p:cNvPr>
              <p:cNvSpPr>
                <a:spLocks/>
              </p:cNvSpPr>
              <p:nvPr/>
            </p:nvSpPr>
            <p:spPr bwMode="auto">
              <a:xfrm>
                <a:off x="8745708" y="2151441"/>
                <a:ext cx="1292567" cy="1397629"/>
              </a:xfrm>
              <a:custGeom>
                <a:avLst/>
                <a:gdLst>
                  <a:gd name="T0" fmla="*/ 0 w 907"/>
                  <a:gd name="T1" fmla="*/ 452 h 975"/>
                  <a:gd name="T2" fmla="*/ 263 w 907"/>
                  <a:gd name="T3" fmla="*/ 670 h 975"/>
                  <a:gd name="T4" fmla="*/ 417 w 907"/>
                  <a:gd name="T5" fmla="*/ 975 h 975"/>
                  <a:gd name="T6" fmla="*/ 907 w 907"/>
                  <a:gd name="T7" fmla="*/ 863 h 975"/>
                  <a:gd name="T8" fmla="*/ 656 w 907"/>
                  <a:gd name="T9" fmla="*/ 357 h 975"/>
                  <a:gd name="T10" fmla="*/ 218 w 907"/>
                  <a:gd name="T11" fmla="*/ 0 h 975"/>
                  <a:gd name="T12" fmla="*/ 0 w 907"/>
                  <a:gd name="T13" fmla="*/ 452 h 975"/>
                </a:gdLst>
                <a:ahLst/>
                <a:cxnLst>
                  <a:cxn ang="0">
                    <a:pos x="T0" y="T1"/>
                  </a:cxn>
                  <a:cxn ang="0">
                    <a:pos x="T2" y="T3"/>
                  </a:cxn>
                  <a:cxn ang="0">
                    <a:pos x="T4" y="T5"/>
                  </a:cxn>
                  <a:cxn ang="0">
                    <a:pos x="T6" y="T7"/>
                  </a:cxn>
                  <a:cxn ang="0">
                    <a:pos x="T8" y="T9"/>
                  </a:cxn>
                  <a:cxn ang="0">
                    <a:pos x="T10" y="T11"/>
                  </a:cxn>
                  <a:cxn ang="0">
                    <a:pos x="T12" y="T13"/>
                  </a:cxn>
                </a:cxnLst>
                <a:rect l="0" t="0" r="r" b="b"/>
                <a:pathLst>
                  <a:path w="907" h="975">
                    <a:moveTo>
                      <a:pt x="0" y="452"/>
                    </a:moveTo>
                    <a:cubicBezTo>
                      <a:pt x="99" y="504"/>
                      <a:pt x="189" y="577"/>
                      <a:pt x="263" y="670"/>
                    </a:cubicBezTo>
                    <a:cubicBezTo>
                      <a:pt x="338" y="763"/>
                      <a:pt x="388" y="867"/>
                      <a:pt x="417" y="975"/>
                    </a:cubicBezTo>
                    <a:lnTo>
                      <a:pt x="907" y="863"/>
                    </a:lnTo>
                    <a:cubicBezTo>
                      <a:pt x="862" y="684"/>
                      <a:pt x="779" y="511"/>
                      <a:pt x="656" y="357"/>
                    </a:cubicBezTo>
                    <a:cubicBezTo>
                      <a:pt x="533" y="203"/>
                      <a:pt x="383" y="83"/>
                      <a:pt x="218" y="0"/>
                    </a:cubicBezTo>
                    <a:lnTo>
                      <a:pt x="0" y="452"/>
                    </a:lnTo>
                  </a:path>
                </a:pathLst>
              </a:cu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6" name="Freeform 183">
                <a:extLst>
                  <a:ext uri="{FF2B5EF4-FFF2-40B4-BE49-F238E27FC236}">
                    <a16:creationId xmlns:a16="http://schemas.microsoft.com/office/drawing/2014/main" id="{4BFB8E1C-BE7D-43E0-A808-3E7AEF8A4011}"/>
                  </a:ext>
                </a:extLst>
              </p:cNvPr>
              <p:cNvSpPr>
                <a:spLocks/>
              </p:cNvSpPr>
              <p:nvPr/>
            </p:nvSpPr>
            <p:spPr bwMode="auto">
              <a:xfrm>
                <a:off x="7411753" y="1941319"/>
                <a:ext cx="1569547" cy="821385"/>
              </a:xfrm>
              <a:custGeom>
                <a:avLst/>
                <a:gdLst>
                  <a:gd name="T0" fmla="*/ 218 w 1104"/>
                  <a:gd name="T1" fmla="*/ 572 h 572"/>
                  <a:gd name="T2" fmla="*/ 552 w 1104"/>
                  <a:gd name="T3" fmla="*/ 502 h 572"/>
                  <a:gd name="T4" fmla="*/ 887 w 1104"/>
                  <a:gd name="T5" fmla="*/ 572 h 572"/>
                  <a:gd name="T6" fmla="*/ 1104 w 1104"/>
                  <a:gd name="T7" fmla="*/ 119 h 572"/>
                  <a:gd name="T8" fmla="*/ 552 w 1104"/>
                  <a:gd name="T9" fmla="*/ 0 h 572"/>
                  <a:gd name="T10" fmla="*/ 0 w 1104"/>
                  <a:gd name="T11" fmla="*/ 119 h 572"/>
                  <a:gd name="T12" fmla="*/ 218 w 1104"/>
                  <a:gd name="T13" fmla="*/ 572 h 572"/>
                </a:gdLst>
                <a:ahLst/>
                <a:cxnLst>
                  <a:cxn ang="0">
                    <a:pos x="T0" y="T1"/>
                  </a:cxn>
                  <a:cxn ang="0">
                    <a:pos x="T2" y="T3"/>
                  </a:cxn>
                  <a:cxn ang="0">
                    <a:pos x="T4" y="T5"/>
                  </a:cxn>
                  <a:cxn ang="0">
                    <a:pos x="T6" y="T7"/>
                  </a:cxn>
                  <a:cxn ang="0">
                    <a:pos x="T8" y="T9"/>
                  </a:cxn>
                  <a:cxn ang="0">
                    <a:pos x="T10" y="T11"/>
                  </a:cxn>
                  <a:cxn ang="0">
                    <a:pos x="T12" y="T13"/>
                  </a:cxn>
                </a:cxnLst>
                <a:rect l="0" t="0" r="r" b="b"/>
                <a:pathLst>
                  <a:path w="1104" h="572">
                    <a:moveTo>
                      <a:pt x="218" y="572"/>
                    </a:moveTo>
                    <a:cubicBezTo>
                      <a:pt x="320" y="527"/>
                      <a:pt x="433" y="502"/>
                      <a:pt x="552" y="502"/>
                    </a:cubicBezTo>
                    <a:cubicBezTo>
                      <a:pt x="671" y="502"/>
                      <a:pt x="784" y="527"/>
                      <a:pt x="887" y="572"/>
                    </a:cubicBezTo>
                    <a:lnTo>
                      <a:pt x="1104" y="119"/>
                    </a:lnTo>
                    <a:cubicBezTo>
                      <a:pt x="936" y="43"/>
                      <a:pt x="749" y="0"/>
                      <a:pt x="552" y="0"/>
                    </a:cubicBezTo>
                    <a:cubicBezTo>
                      <a:pt x="355" y="0"/>
                      <a:pt x="168" y="43"/>
                      <a:pt x="0" y="119"/>
                    </a:cubicBezTo>
                    <a:lnTo>
                      <a:pt x="218" y="572"/>
                    </a:lnTo>
                  </a:path>
                </a:pathLst>
              </a:custGeom>
              <a:solidFill>
                <a:schemeClr val="accent5">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7" name="Freeform 184">
                <a:extLst>
                  <a:ext uri="{FF2B5EF4-FFF2-40B4-BE49-F238E27FC236}">
                    <a16:creationId xmlns:a16="http://schemas.microsoft.com/office/drawing/2014/main" id="{86275C48-3B3D-4A07-85E8-03F6157E7E98}"/>
                  </a:ext>
                </a:extLst>
              </p:cNvPr>
              <p:cNvSpPr>
                <a:spLocks/>
              </p:cNvSpPr>
              <p:nvPr/>
            </p:nvSpPr>
            <p:spPr bwMode="auto">
              <a:xfrm>
                <a:off x="6357961" y="2151441"/>
                <a:ext cx="1289385" cy="1397629"/>
              </a:xfrm>
              <a:custGeom>
                <a:avLst/>
                <a:gdLst>
                  <a:gd name="T0" fmla="*/ 490 w 906"/>
                  <a:gd name="T1" fmla="*/ 975 h 975"/>
                  <a:gd name="T2" fmla="*/ 643 w 906"/>
                  <a:gd name="T3" fmla="*/ 670 h 975"/>
                  <a:gd name="T4" fmla="*/ 906 w 906"/>
                  <a:gd name="T5" fmla="*/ 452 h 975"/>
                  <a:gd name="T6" fmla="*/ 688 w 906"/>
                  <a:gd name="T7" fmla="*/ 0 h 975"/>
                  <a:gd name="T8" fmla="*/ 251 w 906"/>
                  <a:gd name="T9" fmla="*/ 357 h 975"/>
                  <a:gd name="T10" fmla="*/ 0 w 906"/>
                  <a:gd name="T11" fmla="*/ 863 h 975"/>
                  <a:gd name="T12" fmla="*/ 490 w 906"/>
                  <a:gd name="T13" fmla="*/ 975 h 975"/>
                </a:gdLst>
                <a:ahLst/>
                <a:cxnLst>
                  <a:cxn ang="0">
                    <a:pos x="T0" y="T1"/>
                  </a:cxn>
                  <a:cxn ang="0">
                    <a:pos x="T2" y="T3"/>
                  </a:cxn>
                  <a:cxn ang="0">
                    <a:pos x="T4" y="T5"/>
                  </a:cxn>
                  <a:cxn ang="0">
                    <a:pos x="T6" y="T7"/>
                  </a:cxn>
                  <a:cxn ang="0">
                    <a:pos x="T8" y="T9"/>
                  </a:cxn>
                  <a:cxn ang="0">
                    <a:pos x="T10" y="T11"/>
                  </a:cxn>
                  <a:cxn ang="0">
                    <a:pos x="T12" y="T13"/>
                  </a:cxn>
                </a:cxnLst>
                <a:rect l="0" t="0" r="r" b="b"/>
                <a:pathLst>
                  <a:path w="906" h="975">
                    <a:moveTo>
                      <a:pt x="490" y="975"/>
                    </a:moveTo>
                    <a:cubicBezTo>
                      <a:pt x="518" y="867"/>
                      <a:pt x="569" y="763"/>
                      <a:pt x="643" y="670"/>
                    </a:cubicBezTo>
                    <a:cubicBezTo>
                      <a:pt x="717" y="577"/>
                      <a:pt x="807" y="504"/>
                      <a:pt x="906" y="452"/>
                    </a:cubicBezTo>
                    <a:lnTo>
                      <a:pt x="688" y="0"/>
                    </a:lnTo>
                    <a:cubicBezTo>
                      <a:pt x="524" y="84"/>
                      <a:pt x="374" y="203"/>
                      <a:pt x="251" y="357"/>
                    </a:cubicBezTo>
                    <a:cubicBezTo>
                      <a:pt x="128" y="511"/>
                      <a:pt x="45" y="684"/>
                      <a:pt x="0" y="863"/>
                    </a:cubicBezTo>
                    <a:lnTo>
                      <a:pt x="490" y="975"/>
                    </a:lnTo>
                  </a:path>
                </a:pathLst>
              </a:custGeom>
              <a:solidFill>
                <a:schemeClr val="accent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8" name="Oval 185">
                <a:extLst>
                  <a:ext uri="{FF2B5EF4-FFF2-40B4-BE49-F238E27FC236}">
                    <a16:creationId xmlns:a16="http://schemas.microsoft.com/office/drawing/2014/main" id="{05E69104-A445-4EA8-ACF1-EDA6A919DBC9}"/>
                  </a:ext>
                </a:extLst>
              </p:cNvPr>
              <p:cNvSpPr>
                <a:spLocks noChangeArrowheads="1"/>
              </p:cNvSpPr>
              <p:nvPr/>
            </p:nvSpPr>
            <p:spPr bwMode="auto">
              <a:xfrm>
                <a:off x="5839023" y="3682783"/>
                <a:ext cx="1152486" cy="1162038"/>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19" name="Oval 186">
                <a:extLst>
                  <a:ext uri="{FF2B5EF4-FFF2-40B4-BE49-F238E27FC236}">
                    <a16:creationId xmlns:a16="http://schemas.microsoft.com/office/drawing/2014/main" id="{0F5E2ACB-2E08-4C90-908B-A4950853F6A6}"/>
                  </a:ext>
                </a:extLst>
              </p:cNvPr>
              <p:cNvSpPr>
                <a:spLocks noChangeArrowheads="1"/>
              </p:cNvSpPr>
              <p:nvPr/>
            </p:nvSpPr>
            <p:spPr bwMode="auto">
              <a:xfrm>
                <a:off x="6829143" y="4933962"/>
                <a:ext cx="1152486" cy="1162038"/>
              </a:xfrm>
              <a:prstGeom prst="ellipse">
                <a:avLst/>
              </a:prstGeom>
              <a:solidFill>
                <a:schemeClr val="accent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0" name="Oval 187">
                <a:extLst>
                  <a:ext uri="{FF2B5EF4-FFF2-40B4-BE49-F238E27FC236}">
                    <a16:creationId xmlns:a16="http://schemas.microsoft.com/office/drawing/2014/main" id="{465FE2A9-6313-40B3-957E-3532A0F4D1F8}"/>
                  </a:ext>
                </a:extLst>
              </p:cNvPr>
              <p:cNvSpPr>
                <a:spLocks noChangeArrowheads="1"/>
              </p:cNvSpPr>
              <p:nvPr/>
            </p:nvSpPr>
            <p:spPr bwMode="auto">
              <a:xfrm>
                <a:off x="8414607" y="4933962"/>
                <a:ext cx="1152486" cy="1162038"/>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1" name="Oval 188">
                <a:extLst>
                  <a:ext uri="{FF2B5EF4-FFF2-40B4-BE49-F238E27FC236}">
                    <a16:creationId xmlns:a16="http://schemas.microsoft.com/office/drawing/2014/main" id="{51C3EC9C-FF8B-4B13-A5FD-7E260E24F385}"/>
                  </a:ext>
                </a:extLst>
              </p:cNvPr>
              <p:cNvSpPr>
                <a:spLocks noChangeArrowheads="1"/>
              </p:cNvSpPr>
              <p:nvPr/>
            </p:nvSpPr>
            <p:spPr bwMode="auto">
              <a:xfrm>
                <a:off x="9401543" y="3682783"/>
                <a:ext cx="1152486" cy="116203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2" name="Oval 189">
                <a:extLst>
                  <a:ext uri="{FF2B5EF4-FFF2-40B4-BE49-F238E27FC236}">
                    <a16:creationId xmlns:a16="http://schemas.microsoft.com/office/drawing/2014/main" id="{259FAA3F-0AD1-454A-BCAF-2C5567A401BD}"/>
                  </a:ext>
                </a:extLst>
              </p:cNvPr>
              <p:cNvSpPr>
                <a:spLocks noChangeArrowheads="1"/>
              </p:cNvSpPr>
              <p:nvPr/>
            </p:nvSpPr>
            <p:spPr bwMode="auto">
              <a:xfrm>
                <a:off x="9048155" y="2122789"/>
                <a:ext cx="1152486" cy="116203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3" name="Oval 190">
                <a:extLst>
                  <a:ext uri="{FF2B5EF4-FFF2-40B4-BE49-F238E27FC236}">
                    <a16:creationId xmlns:a16="http://schemas.microsoft.com/office/drawing/2014/main" id="{1F398C07-7454-4498-9341-48C99CBA3D6C}"/>
                  </a:ext>
                </a:extLst>
              </p:cNvPr>
              <p:cNvSpPr>
                <a:spLocks noChangeArrowheads="1"/>
              </p:cNvSpPr>
              <p:nvPr/>
            </p:nvSpPr>
            <p:spPr bwMode="auto">
              <a:xfrm>
                <a:off x="7618692" y="1428750"/>
                <a:ext cx="1152486" cy="1165221"/>
              </a:xfrm>
              <a:prstGeom prst="ellipse">
                <a:avLst/>
              </a:prstGeom>
              <a:solidFill>
                <a:schemeClr val="accent5">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4" name="Oval 191">
                <a:extLst>
                  <a:ext uri="{FF2B5EF4-FFF2-40B4-BE49-F238E27FC236}">
                    <a16:creationId xmlns:a16="http://schemas.microsoft.com/office/drawing/2014/main" id="{3F160B56-A43C-4F4C-8B05-3C81585D3752}"/>
                  </a:ext>
                </a:extLst>
              </p:cNvPr>
              <p:cNvSpPr>
                <a:spLocks noChangeArrowheads="1"/>
              </p:cNvSpPr>
              <p:nvPr/>
            </p:nvSpPr>
            <p:spPr bwMode="auto">
              <a:xfrm>
                <a:off x="6192411" y="2122789"/>
                <a:ext cx="1152486" cy="1165221"/>
              </a:xfrm>
              <a:prstGeom prst="ellipse">
                <a:avLst/>
              </a:prstGeom>
              <a:solidFill>
                <a:schemeClr val="accent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25" name="Freeform 192">
                <a:extLst>
                  <a:ext uri="{FF2B5EF4-FFF2-40B4-BE49-F238E27FC236}">
                    <a16:creationId xmlns:a16="http://schemas.microsoft.com/office/drawing/2014/main" id="{71A139B5-1E0C-4114-8EBA-F492BACD1537}"/>
                  </a:ext>
                </a:extLst>
              </p:cNvPr>
              <p:cNvSpPr>
                <a:spLocks noEditPoints="1"/>
              </p:cNvSpPr>
              <p:nvPr/>
            </p:nvSpPr>
            <p:spPr bwMode="auto">
              <a:xfrm>
                <a:off x="6001391" y="3845149"/>
                <a:ext cx="945549" cy="945549"/>
              </a:xfrm>
              <a:custGeom>
                <a:avLst/>
                <a:gdLst>
                  <a:gd name="T0" fmla="*/ 330 w 666"/>
                  <a:gd name="T1" fmla="*/ 659 h 659"/>
                  <a:gd name="T2" fmla="*/ 97 w 666"/>
                  <a:gd name="T3" fmla="*/ 563 h 659"/>
                  <a:gd name="T4" fmla="*/ 0 w 666"/>
                  <a:gd name="T5" fmla="*/ 330 h 659"/>
                  <a:gd name="T6" fmla="*/ 97 w 666"/>
                  <a:gd name="T7" fmla="*/ 563 h 659"/>
                  <a:gd name="T8" fmla="*/ 330 w 666"/>
                  <a:gd name="T9" fmla="*/ 659 h 659"/>
                  <a:gd name="T10" fmla="*/ 563 w 666"/>
                  <a:gd name="T11" fmla="*/ 563 h 659"/>
                  <a:gd name="T12" fmla="*/ 659 w 666"/>
                  <a:gd name="T13" fmla="*/ 305 h 659"/>
                  <a:gd name="T14" fmla="*/ 563 w 666"/>
                  <a:gd name="T15" fmla="*/ 563 h 659"/>
                  <a:gd name="T16" fmla="*/ 330 w 666"/>
                  <a:gd name="T17" fmla="*/ 659 h 659"/>
                  <a:gd name="T18" fmla="*/ 330 w 666"/>
                  <a:gd name="T19" fmla="*/ 0 h 659"/>
                  <a:gd name="T20" fmla="*/ 329 w 666"/>
                  <a:gd name="T21" fmla="*/ 0 h 659"/>
                  <a:gd name="T22" fmla="*/ 330 w 666"/>
                  <a:gd name="T23" fmla="*/ 0 h 659"/>
                  <a:gd name="T24" fmla="*/ 330 w 666"/>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6" h="659">
                    <a:moveTo>
                      <a:pt x="330" y="659"/>
                    </a:moveTo>
                    <a:cubicBezTo>
                      <a:pt x="245" y="659"/>
                      <a:pt x="161" y="627"/>
                      <a:pt x="97" y="563"/>
                    </a:cubicBezTo>
                    <a:cubicBezTo>
                      <a:pt x="32" y="498"/>
                      <a:pt x="0" y="414"/>
                      <a:pt x="0" y="330"/>
                    </a:cubicBezTo>
                    <a:cubicBezTo>
                      <a:pt x="0" y="414"/>
                      <a:pt x="32" y="498"/>
                      <a:pt x="97" y="563"/>
                    </a:cubicBezTo>
                    <a:cubicBezTo>
                      <a:pt x="161" y="627"/>
                      <a:pt x="245" y="659"/>
                      <a:pt x="330" y="659"/>
                    </a:cubicBezTo>
                    <a:cubicBezTo>
                      <a:pt x="414" y="659"/>
                      <a:pt x="499" y="627"/>
                      <a:pt x="563" y="563"/>
                    </a:cubicBezTo>
                    <a:cubicBezTo>
                      <a:pt x="634" y="492"/>
                      <a:pt x="666" y="397"/>
                      <a:pt x="659" y="305"/>
                    </a:cubicBezTo>
                    <a:cubicBezTo>
                      <a:pt x="666" y="397"/>
                      <a:pt x="634" y="492"/>
                      <a:pt x="563" y="563"/>
                    </a:cubicBezTo>
                    <a:cubicBezTo>
                      <a:pt x="499" y="627"/>
                      <a:pt x="414" y="659"/>
                      <a:pt x="330" y="659"/>
                    </a:cubicBezTo>
                    <a:moveTo>
                      <a:pt x="330" y="0"/>
                    </a:moveTo>
                    <a:lnTo>
                      <a:pt x="329" y="0"/>
                    </a:lnTo>
                    <a:lnTo>
                      <a:pt x="330" y="0"/>
                    </a:lnTo>
                    <a:lnTo>
                      <a:pt x="330" y="0"/>
                    </a:lnTo>
                  </a:path>
                </a:pathLst>
              </a:custGeom>
              <a:solidFill>
                <a:srgbClr val="006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94">
                <a:extLst>
                  <a:ext uri="{FF2B5EF4-FFF2-40B4-BE49-F238E27FC236}">
                    <a16:creationId xmlns:a16="http://schemas.microsoft.com/office/drawing/2014/main" id="{2EB14531-5FA7-4EA1-B9EC-3CF8DF42EC82}"/>
                  </a:ext>
                </a:extLst>
              </p:cNvPr>
              <p:cNvSpPr>
                <a:spLocks noEditPoints="1"/>
              </p:cNvSpPr>
              <p:nvPr/>
            </p:nvSpPr>
            <p:spPr bwMode="auto">
              <a:xfrm>
                <a:off x="6972407" y="5089962"/>
                <a:ext cx="974201" cy="942364"/>
              </a:xfrm>
              <a:custGeom>
                <a:avLst/>
                <a:gdLst>
                  <a:gd name="T0" fmla="*/ 342 w 685"/>
                  <a:gd name="T1" fmla="*/ 659 h 659"/>
                  <a:gd name="T2" fmla="*/ 342 w 685"/>
                  <a:gd name="T3" fmla="*/ 659 h 659"/>
                  <a:gd name="T4" fmla="*/ 343 w 685"/>
                  <a:gd name="T5" fmla="*/ 659 h 659"/>
                  <a:gd name="T6" fmla="*/ 342 w 685"/>
                  <a:gd name="T7" fmla="*/ 659 h 659"/>
                  <a:gd name="T8" fmla="*/ 629 w 685"/>
                  <a:gd name="T9" fmla="*/ 492 h 659"/>
                  <a:gd name="T10" fmla="*/ 672 w 685"/>
                  <a:gd name="T11" fmla="*/ 330 h 659"/>
                  <a:gd name="T12" fmla="*/ 672 w 685"/>
                  <a:gd name="T13" fmla="*/ 329 h 659"/>
                  <a:gd name="T14" fmla="*/ 648 w 685"/>
                  <a:gd name="T15" fmla="*/ 205 h 659"/>
                  <a:gd name="T16" fmla="*/ 629 w 685"/>
                  <a:gd name="T17" fmla="*/ 492 h 659"/>
                  <a:gd name="T18" fmla="*/ 50 w 685"/>
                  <a:gd name="T19" fmla="*/ 483 h 659"/>
                  <a:gd name="T20" fmla="*/ 42 w 685"/>
                  <a:gd name="T21" fmla="*/ 192 h 659"/>
                  <a:gd name="T22" fmla="*/ 50 w 685"/>
                  <a:gd name="T23" fmla="*/ 483 h 659"/>
                  <a:gd name="T24" fmla="*/ 648 w 685"/>
                  <a:gd name="T25" fmla="*/ 205 h 659"/>
                  <a:gd name="T26" fmla="*/ 647 w 685"/>
                  <a:gd name="T27" fmla="*/ 204 h 659"/>
                  <a:gd name="T28" fmla="*/ 648 w 685"/>
                  <a:gd name="T29" fmla="*/ 205 h 659"/>
                  <a:gd name="T30" fmla="*/ 343 w 685"/>
                  <a:gd name="T31" fmla="*/ 0 h 659"/>
                  <a:gd name="T32" fmla="*/ 341 w 685"/>
                  <a:gd name="T33" fmla="*/ 0 h 659"/>
                  <a:gd name="T34" fmla="*/ 342 w 685"/>
                  <a:gd name="T35" fmla="*/ 0 h 659"/>
                  <a:gd name="T36" fmla="*/ 343 w 685"/>
                  <a:gd name="T3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659">
                    <a:moveTo>
                      <a:pt x="342" y="659"/>
                    </a:moveTo>
                    <a:lnTo>
                      <a:pt x="342" y="659"/>
                    </a:lnTo>
                    <a:lnTo>
                      <a:pt x="343" y="659"/>
                    </a:lnTo>
                    <a:lnTo>
                      <a:pt x="342" y="659"/>
                    </a:lnTo>
                    <a:moveTo>
                      <a:pt x="629" y="492"/>
                    </a:moveTo>
                    <a:cubicBezTo>
                      <a:pt x="658" y="442"/>
                      <a:pt x="672" y="386"/>
                      <a:pt x="672" y="330"/>
                    </a:cubicBezTo>
                    <a:lnTo>
                      <a:pt x="672" y="329"/>
                    </a:lnTo>
                    <a:cubicBezTo>
                      <a:pt x="672" y="287"/>
                      <a:pt x="664" y="245"/>
                      <a:pt x="648" y="205"/>
                    </a:cubicBezTo>
                    <a:cubicBezTo>
                      <a:pt x="685" y="298"/>
                      <a:pt x="679" y="404"/>
                      <a:pt x="629" y="492"/>
                    </a:cubicBezTo>
                    <a:moveTo>
                      <a:pt x="50" y="483"/>
                    </a:moveTo>
                    <a:cubicBezTo>
                      <a:pt x="3" y="393"/>
                      <a:pt x="0" y="285"/>
                      <a:pt x="42" y="192"/>
                    </a:cubicBezTo>
                    <a:cubicBezTo>
                      <a:pt x="0" y="285"/>
                      <a:pt x="3" y="393"/>
                      <a:pt x="50" y="483"/>
                    </a:cubicBezTo>
                    <a:moveTo>
                      <a:pt x="648" y="205"/>
                    </a:moveTo>
                    <a:cubicBezTo>
                      <a:pt x="647" y="205"/>
                      <a:pt x="647" y="205"/>
                      <a:pt x="647" y="204"/>
                    </a:cubicBezTo>
                    <a:cubicBezTo>
                      <a:pt x="647" y="205"/>
                      <a:pt x="647" y="205"/>
                      <a:pt x="648" y="205"/>
                    </a:cubicBezTo>
                    <a:moveTo>
                      <a:pt x="343" y="0"/>
                    </a:moveTo>
                    <a:lnTo>
                      <a:pt x="341" y="0"/>
                    </a:lnTo>
                    <a:lnTo>
                      <a:pt x="342" y="0"/>
                    </a:lnTo>
                    <a:lnTo>
                      <a:pt x="343" y="0"/>
                    </a:lnTo>
                  </a:path>
                </a:pathLst>
              </a:custGeom>
              <a:solidFill>
                <a:srgbClr val="8D4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96">
                <a:extLst>
                  <a:ext uri="{FF2B5EF4-FFF2-40B4-BE49-F238E27FC236}">
                    <a16:creationId xmlns:a16="http://schemas.microsoft.com/office/drawing/2014/main" id="{94A68A2E-FF9D-4E5B-9DA4-2E95A583E328}"/>
                  </a:ext>
                </a:extLst>
              </p:cNvPr>
              <p:cNvSpPr>
                <a:spLocks noEditPoints="1"/>
              </p:cNvSpPr>
              <p:nvPr/>
            </p:nvSpPr>
            <p:spPr bwMode="auto">
              <a:xfrm>
                <a:off x="8573791" y="5089962"/>
                <a:ext cx="983753" cy="942364"/>
              </a:xfrm>
              <a:custGeom>
                <a:avLst/>
                <a:gdLst>
                  <a:gd name="T0" fmla="*/ 330 w 692"/>
                  <a:gd name="T1" fmla="*/ 659 h 659"/>
                  <a:gd name="T2" fmla="*/ 330 w 692"/>
                  <a:gd name="T3" fmla="*/ 659 h 659"/>
                  <a:gd name="T4" fmla="*/ 331 w 692"/>
                  <a:gd name="T5" fmla="*/ 659 h 659"/>
                  <a:gd name="T6" fmla="*/ 330 w 692"/>
                  <a:gd name="T7" fmla="*/ 659 h 659"/>
                  <a:gd name="T8" fmla="*/ 526 w 692"/>
                  <a:gd name="T9" fmla="*/ 595 h 659"/>
                  <a:gd name="T10" fmla="*/ 563 w 692"/>
                  <a:gd name="T11" fmla="*/ 563 h 659"/>
                  <a:gd name="T12" fmla="*/ 563 w 692"/>
                  <a:gd name="T13" fmla="*/ 96 h 659"/>
                  <a:gd name="T14" fmla="*/ 463 w 692"/>
                  <a:gd name="T15" fmla="*/ 28 h 659"/>
                  <a:gd name="T16" fmla="*/ 563 w 692"/>
                  <a:gd name="T17" fmla="*/ 96 h 659"/>
                  <a:gd name="T18" fmla="*/ 563 w 692"/>
                  <a:gd name="T19" fmla="*/ 563 h 659"/>
                  <a:gd name="T20" fmla="*/ 526 w 692"/>
                  <a:gd name="T21" fmla="*/ 595 h 659"/>
                  <a:gd name="T22" fmla="*/ 0 w 692"/>
                  <a:gd name="T23" fmla="*/ 330 h 659"/>
                  <a:gd name="T24" fmla="*/ 0 w 692"/>
                  <a:gd name="T25" fmla="*/ 329 h 659"/>
                  <a:gd name="T26" fmla="*/ 0 w 692"/>
                  <a:gd name="T27" fmla="*/ 330 h 659"/>
                  <a:gd name="T28" fmla="*/ 331 w 692"/>
                  <a:gd name="T29" fmla="*/ 0 h 659"/>
                  <a:gd name="T30" fmla="*/ 330 w 692"/>
                  <a:gd name="T31" fmla="*/ 0 h 659"/>
                  <a:gd name="T32" fmla="*/ 330 w 692"/>
                  <a:gd name="T33" fmla="*/ 0 h 659"/>
                  <a:gd name="T34" fmla="*/ 331 w 692"/>
                  <a:gd name="T3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2" h="659">
                    <a:moveTo>
                      <a:pt x="330" y="659"/>
                    </a:moveTo>
                    <a:lnTo>
                      <a:pt x="330" y="659"/>
                    </a:lnTo>
                    <a:lnTo>
                      <a:pt x="331" y="659"/>
                    </a:lnTo>
                    <a:lnTo>
                      <a:pt x="330" y="659"/>
                    </a:lnTo>
                    <a:moveTo>
                      <a:pt x="526" y="595"/>
                    </a:moveTo>
                    <a:cubicBezTo>
                      <a:pt x="539" y="585"/>
                      <a:pt x="551" y="574"/>
                      <a:pt x="563" y="563"/>
                    </a:cubicBezTo>
                    <a:cubicBezTo>
                      <a:pt x="692" y="434"/>
                      <a:pt x="692" y="225"/>
                      <a:pt x="563" y="96"/>
                    </a:cubicBezTo>
                    <a:cubicBezTo>
                      <a:pt x="533" y="67"/>
                      <a:pt x="499" y="44"/>
                      <a:pt x="463" y="28"/>
                    </a:cubicBezTo>
                    <a:cubicBezTo>
                      <a:pt x="499" y="44"/>
                      <a:pt x="533" y="67"/>
                      <a:pt x="563" y="96"/>
                    </a:cubicBezTo>
                    <a:cubicBezTo>
                      <a:pt x="692" y="225"/>
                      <a:pt x="692" y="434"/>
                      <a:pt x="563" y="563"/>
                    </a:cubicBezTo>
                    <a:cubicBezTo>
                      <a:pt x="551" y="574"/>
                      <a:pt x="539" y="585"/>
                      <a:pt x="526" y="595"/>
                    </a:cubicBezTo>
                    <a:moveTo>
                      <a:pt x="0" y="330"/>
                    </a:moveTo>
                    <a:lnTo>
                      <a:pt x="0" y="329"/>
                    </a:lnTo>
                    <a:lnTo>
                      <a:pt x="0" y="330"/>
                    </a:lnTo>
                    <a:moveTo>
                      <a:pt x="331" y="0"/>
                    </a:moveTo>
                    <a:lnTo>
                      <a:pt x="330" y="0"/>
                    </a:lnTo>
                    <a:lnTo>
                      <a:pt x="330" y="0"/>
                    </a:lnTo>
                    <a:lnTo>
                      <a:pt x="331" y="0"/>
                    </a:lnTo>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98">
                <a:extLst>
                  <a:ext uri="{FF2B5EF4-FFF2-40B4-BE49-F238E27FC236}">
                    <a16:creationId xmlns:a16="http://schemas.microsoft.com/office/drawing/2014/main" id="{4927AAFB-582F-4259-BE24-9F21B382CCCB}"/>
                  </a:ext>
                </a:extLst>
              </p:cNvPr>
              <p:cNvSpPr>
                <a:spLocks noEditPoints="1"/>
              </p:cNvSpPr>
              <p:nvPr/>
            </p:nvSpPr>
            <p:spPr bwMode="auto">
              <a:xfrm>
                <a:off x="9567093" y="3905640"/>
                <a:ext cx="983753" cy="878691"/>
              </a:xfrm>
              <a:custGeom>
                <a:avLst/>
                <a:gdLst>
                  <a:gd name="T0" fmla="*/ 330 w 692"/>
                  <a:gd name="T1" fmla="*/ 612 h 612"/>
                  <a:gd name="T2" fmla="*/ 329 w 692"/>
                  <a:gd name="T3" fmla="*/ 612 h 612"/>
                  <a:gd name="T4" fmla="*/ 330 w 692"/>
                  <a:gd name="T5" fmla="*/ 612 h 612"/>
                  <a:gd name="T6" fmla="*/ 330 w 692"/>
                  <a:gd name="T7" fmla="*/ 612 h 612"/>
                  <a:gd name="T8" fmla="*/ 459 w 692"/>
                  <a:gd name="T9" fmla="*/ 586 h 612"/>
                  <a:gd name="T10" fmla="*/ 563 w 692"/>
                  <a:gd name="T11" fmla="*/ 516 h 612"/>
                  <a:gd name="T12" fmla="*/ 563 w 692"/>
                  <a:gd name="T13" fmla="*/ 50 h 612"/>
                  <a:gd name="T14" fmla="*/ 500 w 692"/>
                  <a:gd name="T15" fmla="*/ 0 h 612"/>
                  <a:gd name="T16" fmla="*/ 563 w 692"/>
                  <a:gd name="T17" fmla="*/ 50 h 612"/>
                  <a:gd name="T18" fmla="*/ 563 w 692"/>
                  <a:gd name="T19" fmla="*/ 516 h 612"/>
                  <a:gd name="T20" fmla="*/ 459 w 692"/>
                  <a:gd name="T21" fmla="*/ 586 h 612"/>
                  <a:gd name="T22" fmla="*/ 0 w 692"/>
                  <a:gd name="T23" fmla="*/ 284 h 612"/>
                  <a:gd name="T24" fmla="*/ 0 w 692"/>
                  <a:gd name="T25" fmla="*/ 282 h 612"/>
                  <a:gd name="T26" fmla="*/ 0 w 692"/>
                  <a:gd name="T27" fmla="*/ 284 h 612"/>
                  <a:gd name="T28" fmla="*/ 499 w 692"/>
                  <a:gd name="T29" fmla="*/ 0 h 612"/>
                  <a:gd name="T30" fmla="*/ 499 w 692"/>
                  <a:gd name="T31" fmla="*/ 0 h 612"/>
                  <a:gd name="T32" fmla="*/ 499 w 692"/>
                  <a:gd name="T33"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2" h="612">
                    <a:moveTo>
                      <a:pt x="330" y="612"/>
                    </a:moveTo>
                    <a:lnTo>
                      <a:pt x="329" y="612"/>
                    </a:lnTo>
                    <a:lnTo>
                      <a:pt x="330" y="612"/>
                    </a:lnTo>
                    <a:lnTo>
                      <a:pt x="330" y="612"/>
                    </a:lnTo>
                    <a:moveTo>
                      <a:pt x="459" y="586"/>
                    </a:moveTo>
                    <a:cubicBezTo>
                      <a:pt x="497" y="570"/>
                      <a:pt x="532" y="547"/>
                      <a:pt x="563" y="516"/>
                    </a:cubicBezTo>
                    <a:cubicBezTo>
                      <a:pt x="692" y="387"/>
                      <a:pt x="692" y="178"/>
                      <a:pt x="563" y="50"/>
                    </a:cubicBezTo>
                    <a:cubicBezTo>
                      <a:pt x="543" y="30"/>
                      <a:pt x="522" y="14"/>
                      <a:pt x="500" y="0"/>
                    </a:cubicBezTo>
                    <a:cubicBezTo>
                      <a:pt x="522" y="14"/>
                      <a:pt x="543" y="30"/>
                      <a:pt x="563" y="50"/>
                    </a:cubicBezTo>
                    <a:cubicBezTo>
                      <a:pt x="692" y="178"/>
                      <a:pt x="692" y="387"/>
                      <a:pt x="563" y="516"/>
                    </a:cubicBezTo>
                    <a:cubicBezTo>
                      <a:pt x="532" y="547"/>
                      <a:pt x="497" y="570"/>
                      <a:pt x="459" y="586"/>
                    </a:cubicBezTo>
                    <a:moveTo>
                      <a:pt x="0" y="284"/>
                    </a:moveTo>
                    <a:lnTo>
                      <a:pt x="0" y="282"/>
                    </a:lnTo>
                    <a:lnTo>
                      <a:pt x="0" y="284"/>
                    </a:lnTo>
                    <a:moveTo>
                      <a:pt x="499" y="0"/>
                    </a:moveTo>
                    <a:cubicBezTo>
                      <a:pt x="499" y="0"/>
                      <a:pt x="499" y="0"/>
                      <a:pt x="499" y="0"/>
                    </a:cubicBezTo>
                    <a:cubicBezTo>
                      <a:pt x="499" y="0"/>
                      <a:pt x="499" y="0"/>
                      <a:pt x="499" y="0"/>
                    </a:cubicBezTo>
                  </a:path>
                </a:pathLst>
              </a:custGeom>
              <a:solidFill>
                <a:srgbClr val="0824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00">
                <a:extLst>
                  <a:ext uri="{FF2B5EF4-FFF2-40B4-BE49-F238E27FC236}">
                    <a16:creationId xmlns:a16="http://schemas.microsoft.com/office/drawing/2014/main" id="{B82A90D0-BFCD-4880-9D9D-D0B8CD944117}"/>
                  </a:ext>
                </a:extLst>
              </p:cNvPr>
              <p:cNvSpPr>
                <a:spLocks noEditPoints="1"/>
              </p:cNvSpPr>
              <p:nvPr/>
            </p:nvSpPr>
            <p:spPr bwMode="auto">
              <a:xfrm>
                <a:off x="9678521" y="2288339"/>
                <a:ext cx="471182" cy="948732"/>
              </a:xfrm>
              <a:custGeom>
                <a:avLst/>
                <a:gdLst>
                  <a:gd name="T0" fmla="*/ 1 w 331"/>
                  <a:gd name="T1" fmla="*/ 660 h 660"/>
                  <a:gd name="T2" fmla="*/ 0 w 331"/>
                  <a:gd name="T3" fmla="*/ 660 h 660"/>
                  <a:gd name="T4" fmla="*/ 2 w 331"/>
                  <a:gd name="T5" fmla="*/ 660 h 660"/>
                  <a:gd name="T6" fmla="*/ 1 w 331"/>
                  <a:gd name="T7" fmla="*/ 660 h 660"/>
                  <a:gd name="T8" fmla="*/ 331 w 331"/>
                  <a:gd name="T9" fmla="*/ 331 h 660"/>
                  <a:gd name="T10" fmla="*/ 331 w 331"/>
                  <a:gd name="T11" fmla="*/ 329 h 660"/>
                  <a:gd name="T12" fmla="*/ 331 w 331"/>
                  <a:gd name="T13" fmla="*/ 331 h 660"/>
                  <a:gd name="T14" fmla="*/ 2 w 331"/>
                  <a:gd name="T15" fmla="*/ 0 h 660"/>
                  <a:gd name="T16" fmla="*/ 1 w 331"/>
                  <a:gd name="T17" fmla="*/ 0 h 660"/>
                  <a:gd name="T18" fmla="*/ 1 w 331"/>
                  <a:gd name="T19" fmla="*/ 0 h 660"/>
                  <a:gd name="T20" fmla="*/ 2 w 331"/>
                  <a:gd name="T21"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660">
                    <a:moveTo>
                      <a:pt x="1" y="660"/>
                    </a:moveTo>
                    <a:lnTo>
                      <a:pt x="0" y="660"/>
                    </a:lnTo>
                    <a:lnTo>
                      <a:pt x="2" y="660"/>
                    </a:lnTo>
                    <a:lnTo>
                      <a:pt x="1" y="660"/>
                    </a:lnTo>
                    <a:moveTo>
                      <a:pt x="331" y="331"/>
                    </a:moveTo>
                    <a:lnTo>
                      <a:pt x="331" y="329"/>
                    </a:lnTo>
                    <a:lnTo>
                      <a:pt x="331" y="331"/>
                    </a:lnTo>
                    <a:moveTo>
                      <a:pt x="2" y="0"/>
                    </a:moveTo>
                    <a:lnTo>
                      <a:pt x="1" y="0"/>
                    </a:lnTo>
                    <a:lnTo>
                      <a:pt x="1" y="0"/>
                    </a:lnTo>
                    <a:lnTo>
                      <a:pt x="2" y="0"/>
                    </a:lnTo>
                  </a:path>
                </a:pathLst>
              </a:custGeom>
              <a:solidFill>
                <a:srgbClr val="0061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02">
                <a:extLst>
                  <a:ext uri="{FF2B5EF4-FFF2-40B4-BE49-F238E27FC236}">
                    <a16:creationId xmlns:a16="http://schemas.microsoft.com/office/drawing/2014/main" id="{19E1FBE2-24FF-4804-B529-54A27BA4B38B}"/>
                  </a:ext>
                </a:extLst>
              </p:cNvPr>
              <p:cNvSpPr>
                <a:spLocks noEditPoints="1"/>
              </p:cNvSpPr>
              <p:nvPr/>
            </p:nvSpPr>
            <p:spPr bwMode="auto">
              <a:xfrm>
                <a:off x="7771507" y="1591116"/>
                <a:ext cx="958284" cy="945549"/>
              </a:xfrm>
              <a:custGeom>
                <a:avLst/>
                <a:gdLst>
                  <a:gd name="T0" fmla="*/ 345 w 674"/>
                  <a:gd name="T1" fmla="*/ 659 h 659"/>
                  <a:gd name="T2" fmla="*/ 111 w 674"/>
                  <a:gd name="T3" fmla="*/ 563 h 659"/>
                  <a:gd name="T4" fmla="*/ 22 w 674"/>
                  <a:gd name="T5" fmla="*/ 263 h 659"/>
                  <a:gd name="T6" fmla="*/ 111 w 674"/>
                  <a:gd name="T7" fmla="*/ 563 h 659"/>
                  <a:gd name="T8" fmla="*/ 345 w 674"/>
                  <a:gd name="T9" fmla="*/ 659 h 659"/>
                  <a:gd name="T10" fmla="*/ 578 w 674"/>
                  <a:gd name="T11" fmla="*/ 563 h 659"/>
                  <a:gd name="T12" fmla="*/ 653 w 674"/>
                  <a:gd name="T13" fmla="*/ 446 h 659"/>
                  <a:gd name="T14" fmla="*/ 578 w 674"/>
                  <a:gd name="T15" fmla="*/ 563 h 659"/>
                  <a:gd name="T16" fmla="*/ 345 w 674"/>
                  <a:gd name="T17" fmla="*/ 659 h 659"/>
                  <a:gd name="T18" fmla="*/ 674 w 674"/>
                  <a:gd name="T19" fmla="*/ 331 h 659"/>
                  <a:gd name="T20" fmla="*/ 674 w 674"/>
                  <a:gd name="T21" fmla="*/ 328 h 659"/>
                  <a:gd name="T22" fmla="*/ 674 w 674"/>
                  <a:gd name="T23" fmla="*/ 331 h 659"/>
                  <a:gd name="T24" fmla="*/ 345 w 674"/>
                  <a:gd name="T25" fmla="*/ 0 h 659"/>
                  <a:gd name="T26" fmla="*/ 344 w 674"/>
                  <a:gd name="T27" fmla="*/ 0 h 659"/>
                  <a:gd name="T28" fmla="*/ 345 w 674"/>
                  <a:gd name="T29" fmla="*/ 0 h 659"/>
                  <a:gd name="T30" fmla="*/ 345 w 674"/>
                  <a:gd name="T3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659">
                    <a:moveTo>
                      <a:pt x="345" y="659"/>
                    </a:moveTo>
                    <a:cubicBezTo>
                      <a:pt x="260" y="659"/>
                      <a:pt x="176" y="627"/>
                      <a:pt x="111" y="563"/>
                    </a:cubicBezTo>
                    <a:cubicBezTo>
                      <a:pt x="30" y="481"/>
                      <a:pt x="0" y="368"/>
                      <a:pt x="22" y="263"/>
                    </a:cubicBezTo>
                    <a:cubicBezTo>
                      <a:pt x="0" y="368"/>
                      <a:pt x="30" y="481"/>
                      <a:pt x="111" y="563"/>
                    </a:cubicBezTo>
                    <a:cubicBezTo>
                      <a:pt x="176" y="627"/>
                      <a:pt x="260" y="659"/>
                      <a:pt x="345" y="659"/>
                    </a:cubicBezTo>
                    <a:cubicBezTo>
                      <a:pt x="429" y="659"/>
                      <a:pt x="513" y="627"/>
                      <a:pt x="578" y="563"/>
                    </a:cubicBezTo>
                    <a:cubicBezTo>
                      <a:pt x="612" y="528"/>
                      <a:pt x="637" y="489"/>
                      <a:pt x="653" y="446"/>
                    </a:cubicBezTo>
                    <a:cubicBezTo>
                      <a:pt x="637" y="489"/>
                      <a:pt x="612" y="528"/>
                      <a:pt x="578" y="563"/>
                    </a:cubicBezTo>
                    <a:cubicBezTo>
                      <a:pt x="513" y="627"/>
                      <a:pt x="429" y="659"/>
                      <a:pt x="345" y="659"/>
                    </a:cubicBezTo>
                    <a:moveTo>
                      <a:pt x="674" y="331"/>
                    </a:moveTo>
                    <a:lnTo>
                      <a:pt x="674" y="328"/>
                    </a:lnTo>
                    <a:lnTo>
                      <a:pt x="674" y="331"/>
                    </a:lnTo>
                    <a:moveTo>
                      <a:pt x="345" y="0"/>
                    </a:moveTo>
                    <a:lnTo>
                      <a:pt x="344" y="0"/>
                    </a:lnTo>
                    <a:lnTo>
                      <a:pt x="345" y="0"/>
                    </a:lnTo>
                    <a:lnTo>
                      <a:pt x="345" y="0"/>
                    </a:lnTo>
                  </a:path>
                </a:pathLst>
              </a:custGeom>
              <a:solidFill>
                <a:srgbClr val="8D4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04">
                <a:extLst>
                  <a:ext uri="{FF2B5EF4-FFF2-40B4-BE49-F238E27FC236}">
                    <a16:creationId xmlns:a16="http://schemas.microsoft.com/office/drawing/2014/main" id="{D43DE91B-FFF1-4AE6-99C2-1AE7F60AB5DF}"/>
                  </a:ext>
                </a:extLst>
              </p:cNvPr>
              <p:cNvSpPr>
                <a:spLocks noEditPoints="1"/>
              </p:cNvSpPr>
              <p:nvPr/>
            </p:nvSpPr>
            <p:spPr bwMode="auto">
              <a:xfrm>
                <a:off x="6364328" y="2281972"/>
                <a:ext cx="967834" cy="945549"/>
              </a:xfrm>
              <a:custGeom>
                <a:avLst/>
                <a:gdLst>
                  <a:gd name="T0" fmla="*/ 330 w 680"/>
                  <a:gd name="T1" fmla="*/ 659 h 659"/>
                  <a:gd name="T2" fmla="*/ 97 w 680"/>
                  <a:gd name="T3" fmla="*/ 563 h 659"/>
                  <a:gd name="T4" fmla="*/ 1 w 680"/>
                  <a:gd name="T5" fmla="*/ 329 h 659"/>
                  <a:gd name="T6" fmla="*/ 1 w 680"/>
                  <a:gd name="T7" fmla="*/ 330 h 659"/>
                  <a:gd name="T8" fmla="*/ 97 w 680"/>
                  <a:gd name="T9" fmla="*/ 563 h 659"/>
                  <a:gd name="T10" fmla="*/ 330 w 680"/>
                  <a:gd name="T11" fmla="*/ 659 h 659"/>
                  <a:gd name="T12" fmla="*/ 563 w 680"/>
                  <a:gd name="T13" fmla="*/ 563 h 659"/>
                  <a:gd name="T14" fmla="*/ 645 w 680"/>
                  <a:gd name="T15" fmla="*/ 232 h 659"/>
                  <a:gd name="T16" fmla="*/ 563 w 680"/>
                  <a:gd name="T17" fmla="*/ 563 h 659"/>
                  <a:gd name="T18" fmla="*/ 330 w 680"/>
                  <a:gd name="T19" fmla="*/ 659 h 659"/>
                  <a:gd name="T20" fmla="*/ 331 w 680"/>
                  <a:gd name="T21" fmla="*/ 0 h 659"/>
                  <a:gd name="T22" fmla="*/ 330 w 680"/>
                  <a:gd name="T23" fmla="*/ 0 h 659"/>
                  <a:gd name="T24" fmla="*/ 330 w 680"/>
                  <a:gd name="T25" fmla="*/ 0 h 659"/>
                  <a:gd name="T26" fmla="*/ 331 w 680"/>
                  <a:gd name="T2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0" h="659">
                    <a:moveTo>
                      <a:pt x="330" y="659"/>
                    </a:moveTo>
                    <a:cubicBezTo>
                      <a:pt x="246" y="659"/>
                      <a:pt x="162" y="627"/>
                      <a:pt x="97" y="563"/>
                    </a:cubicBezTo>
                    <a:cubicBezTo>
                      <a:pt x="33" y="498"/>
                      <a:pt x="0" y="414"/>
                      <a:pt x="1" y="329"/>
                    </a:cubicBezTo>
                    <a:lnTo>
                      <a:pt x="1" y="330"/>
                    </a:lnTo>
                    <a:cubicBezTo>
                      <a:pt x="1" y="414"/>
                      <a:pt x="33" y="499"/>
                      <a:pt x="97" y="563"/>
                    </a:cubicBezTo>
                    <a:cubicBezTo>
                      <a:pt x="162" y="627"/>
                      <a:pt x="246" y="659"/>
                      <a:pt x="330" y="659"/>
                    </a:cubicBezTo>
                    <a:cubicBezTo>
                      <a:pt x="415" y="659"/>
                      <a:pt x="499" y="627"/>
                      <a:pt x="563" y="563"/>
                    </a:cubicBezTo>
                    <a:cubicBezTo>
                      <a:pt x="653" y="473"/>
                      <a:pt x="680" y="345"/>
                      <a:pt x="645" y="232"/>
                    </a:cubicBezTo>
                    <a:cubicBezTo>
                      <a:pt x="680" y="345"/>
                      <a:pt x="653" y="473"/>
                      <a:pt x="563" y="563"/>
                    </a:cubicBezTo>
                    <a:cubicBezTo>
                      <a:pt x="499" y="627"/>
                      <a:pt x="415" y="659"/>
                      <a:pt x="330" y="659"/>
                    </a:cubicBezTo>
                    <a:moveTo>
                      <a:pt x="331" y="0"/>
                    </a:moveTo>
                    <a:lnTo>
                      <a:pt x="330" y="0"/>
                    </a:lnTo>
                    <a:lnTo>
                      <a:pt x="330" y="0"/>
                    </a:lnTo>
                    <a:lnTo>
                      <a:pt x="331" y="0"/>
                    </a:lnTo>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07">
                <a:extLst>
                  <a:ext uri="{FF2B5EF4-FFF2-40B4-BE49-F238E27FC236}">
                    <a16:creationId xmlns:a16="http://schemas.microsoft.com/office/drawing/2014/main" id="{8CB4DAEB-414F-406C-A99C-1084DED09F4B}"/>
                  </a:ext>
                </a:extLst>
              </p:cNvPr>
              <p:cNvSpPr>
                <a:spLocks/>
              </p:cNvSpPr>
              <p:nvPr/>
            </p:nvSpPr>
            <p:spPr bwMode="auto">
              <a:xfrm>
                <a:off x="5928166" y="3771926"/>
                <a:ext cx="974201" cy="983753"/>
              </a:xfrm>
              <a:custGeom>
                <a:avLst/>
                <a:gdLst>
                  <a:gd name="T0" fmla="*/ 564 w 686"/>
                  <a:gd name="T1" fmla="*/ 122 h 686"/>
                  <a:gd name="T2" fmla="*/ 564 w 686"/>
                  <a:gd name="T3" fmla="*/ 564 h 686"/>
                  <a:gd name="T4" fmla="*/ 122 w 686"/>
                  <a:gd name="T5" fmla="*/ 564 h 686"/>
                  <a:gd name="T6" fmla="*/ 122 w 686"/>
                  <a:gd name="T7" fmla="*/ 122 h 686"/>
                  <a:gd name="T8" fmla="*/ 564 w 686"/>
                  <a:gd name="T9" fmla="*/ 122 h 686"/>
                </a:gdLst>
                <a:ahLst/>
                <a:cxnLst>
                  <a:cxn ang="0">
                    <a:pos x="T0" y="T1"/>
                  </a:cxn>
                  <a:cxn ang="0">
                    <a:pos x="T2" y="T3"/>
                  </a:cxn>
                  <a:cxn ang="0">
                    <a:pos x="T4" y="T5"/>
                  </a:cxn>
                  <a:cxn ang="0">
                    <a:pos x="T6" y="T7"/>
                  </a:cxn>
                  <a:cxn ang="0">
                    <a:pos x="T8" y="T9"/>
                  </a:cxn>
                </a:cxnLst>
                <a:rect l="0" t="0" r="r" b="b"/>
                <a:pathLst>
                  <a:path w="686" h="686">
                    <a:moveTo>
                      <a:pt x="564" y="122"/>
                    </a:moveTo>
                    <a:cubicBezTo>
                      <a:pt x="686" y="244"/>
                      <a:pt x="686" y="442"/>
                      <a:pt x="564" y="564"/>
                    </a:cubicBezTo>
                    <a:cubicBezTo>
                      <a:pt x="442" y="686"/>
                      <a:pt x="244" y="686"/>
                      <a:pt x="122" y="564"/>
                    </a:cubicBezTo>
                    <a:cubicBezTo>
                      <a:pt x="0" y="442"/>
                      <a:pt x="0" y="244"/>
                      <a:pt x="122" y="122"/>
                    </a:cubicBezTo>
                    <a:cubicBezTo>
                      <a:pt x="244" y="0"/>
                      <a:pt x="442" y="0"/>
                      <a:pt x="564" y="1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08">
                <a:extLst>
                  <a:ext uri="{FF2B5EF4-FFF2-40B4-BE49-F238E27FC236}">
                    <a16:creationId xmlns:a16="http://schemas.microsoft.com/office/drawing/2014/main" id="{614BBF4B-6E23-424F-9414-5DEBEC56E837}"/>
                  </a:ext>
                </a:extLst>
              </p:cNvPr>
              <p:cNvSpPr>
                <a:spLocks/>
              </p:cNvSpPr>
              <p:nvPr/>
            </p:nvSpPr>
            <p:spPr bwMode="auto">
              <a:xfrm>
                <a:off x="6934203" y="5042207"/>
                <a:ext cx="939182" cy="945549"/>
              </a:xfrm>
              <a:custGeom>
                <a:avLst/>
                <a:gdLst>
                  <a:gd name="T0" fmla="*/ 295 w 660"/>
                  <a:gd name="T1" fmla="*/ 19 h 660"/>
                  <a:gd name="T2" fmla="*/ 640 w 660"/>
                  <a:gd name="T3" fmla="*/ 295 h 660"/>
                  <a:gd name="T4" fmla="*/ 365 w 660"/>
                  <a:gd name="T5" fmla="*/ 641 h 660"/>
                  <a:gd name="T6" fmla="*/ 19 w 660"/>
                  <a:gd name="T7" fmla="*/ 365 h 660"/>
                  <a:gd name="T8" fmla="*/ 295 w 660"/>
                  <a:gd name="T9" fmla="*/ 19 h 660"/>
                </a:gdLst>
                <a:ahLst/>
                <a:cxnLst>
                  <a:cxn ang="0">
                    <a:pos x="T0" y="T1"/>
                  </a:cxn>
                  <a:cxn ang="0">
                    <a:pos x="T2" y="T3"/>
                  </a:cxn>
                  <a:cxn ang="0">
                    <a:pos x="T4" y="T5"/>
                  </a:cxn>
                  <a:cxn ang="0">
                    <a:pos x="T6" y="T7"/>
                  </a:cxn>
                  <a:cxn ang="0">
                    <a:pos x="T8" y="T9"/>
                  </a:cxn>
                </a:cxnLst>
                <a:rect l="0" t="0" r="r" b="b"/>
                <a:pathLst>
                  <a:path w="660" h="660">
                    <a:moveTo>
                      <a:pt x="295" y="19"/>
                    </a:moveTo>
                    <a:cubicBezTo>
                      <a:pt x="466" y="0"/>
                      <a:pt x="621" y="124"/>
                      <a:pt x="640" y="295"/>
                    </a:cubicBezTo>
                    <a:cubicBezTo>
                      <a:pt x="660" y="467"/>
                      <a:pt x="536" y="621"/>
                      <a:pt x="365" y="641"/>
                    </a:cubicBezTo>
                    <a:cubicBezTo>
                      <a:pt x="193" y="660"/>
                      <a:pt x="39" y="537"/>
                      <a:pt x="19" y="365"/>
                    </a:cubicBezTo>
                    <a:cubicBezTo>
                      <a:pt x="0" y="194"/>
                      <a:pt x="123" y="39"/>
                      <a:pt x="295"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09">
                <a:extLst>
                  <a:ext uri="{FF2B5EF4-FFF2-40B4-BE49-F238E27FC236}">
                    <a16:creationId xmlns:a16="http://schemas.microsoft.com/office/drawing/2014/main" id="{58A56D98-61C2-4EC4-99B8-A8CCFFB954A6}"/>
                  </a:ext>
                </a:extLst>
              </p:cNvPr>
              <p:cNvSpPr>
                <a:spLocks/>
              </p:cNvSpPr>
              <p:nvPr/>
            </p:nvSpPr>
            <p:spPr bwMode="auto">
              <a:xfrm>
                <a:off x="8481463" y="5004003"/>
                <a:ext cx="1015590" cy="1021957"/>
              </a:xfrm>
              <a:custGeom>
                <a:avLst/>
                <a:gdLst>
                  <a:gd name="T0" fmla="*/ 92 w 713"/>
                  <a:gd name="T1" fmla="*/ 190 h 713"/>
                  <a:gd name="T2" fmla="*/ 523 w 713"/>
                  <a:gd name="T3" fmla="*/ 91 h 713"/>
                  <a:gd name="T4" fmla="*/ 622 w 713"/>
                  <a:gd name="T5" fmla="*/ 522 h 713"/>
                  <a:gd name="T6" fmla="*/ 191 w 713"/>
                  <a:gd name="T7" fmla="*/ 621 h 713"/>
                  <a:gd name="T8" fmla="*/ 92 w 713"/>
                  <a:gd name="T9" fmla="*/ 190 h 713"/>
                </a:gdLst>
                <a:ahLst/>
                <a:cxnLst>
                  <a:cxn ang="0">
                    <a:pos x="T0" y="T1"/>
                  </a:cxn>
                  <a:cxn ang="0">
                    <a:pos x="T2" y="T3"/>
                  </a:cxn>
                  <a:cxn ang="0">
                    <a:pos x="T4" y="T5"/>
                  </a:cxn>
                  <a:cxn ang="0">
                    <a:pos x="T6" y="T7"/>
                  </a:cxn>
                  <a:cxn ang="0">
                    <a:pos x="T8" y="T9"/>
                  </a:cxn>
                </a:cxnLst>
                <a:rect l="0" t="0" r="r" b="b"/>
                <a:pathLst>
                  <a:path w="713" h="713">
                    <a:moveTo>
                      <a:pt x="92" y="190"/>
                    </a:moveTo>
                    <a:cubicBezTo>
                      <a:pt x="184" y="44"/>
                      <a:pt x="377" y="0"/>
                      <a:pt x="523" y="91"/>
                    </a:cubicBezTo>
                    <a:cubicBezTo>
                      <a:pt x="669" y="183"/>
                      <a:pt x="713" y="376"/>
                      <a:pt x="622" y="522"/>
                    </a:cubicBezTo>
                    <a:cubicBezTo>
                      <a:pt x="530" y="668"/>
                      <a:pt x="337" y="713"/>
                      <a:pt x="191" y="621"/>
                    </a:cubicBezTo>
                    <a:cubicBezTo>
                      <a:pt x="44" y="529"/>
                      <a:pt x="0" y="336"/>
                      <a:pt x="92" y="1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10">
                <a:extLst>
                  <a:ext uri="{FF2B5EF4-FFF2-40B4-BE49-F238E27FC236}">
                    <a16:creationId xmlns:a16="http://schemas.microsoft.com/office/drawing/2014/main" id="{8A3EECE9-5F8F-4E6B-80E8-6ADBCF26B59E}"/>
                  </a:ext>
                </a:extLst>
              </p:cNvPr>
              <p:cNvSpPr>
                <a:spLocks/>
              </p:cNvSpPr>
              <p:nvPr/>
            </p:nvSpPr>
            <p:spPr bwMode="auto">
              <a:xfrm>
                <a:off x="9477951" y="3759191"/>
                <a:ext cx="999670" cy="1009222"/>
              </a:xfrm>
              <a:custGeom>
                <a:avLst/>
                <a:gdLst>
                  <a:gd name="T0" fmla="*/ 57 w 704"/>
                  <a:gd name="T1" fmla="*/ 455 h 704"/>
                  <a:gd name="T2" fmla="*/ 249 w 704"/>
                  <a:gd name="T3" fmla="*/ 57 h 704"/>
                  <a:gd name="T4" fmla="*/ 647 w 704"/>
                  <a:gd name="T5" fmla="*/ 249 h 704"/>
                  <a:gd name="T6" fmla="*/ 455 w 704"/>
                  <a:gd name="T7" fmla="*/ 647 h 704"/>
                  <a:gd name="T8" fmla="*/ 57 w 704"/>
                  <a:gd name="T9" fmla="*/ 455 h 704"/>
                </a:gdLst>
                <a:ahLst/>
                <a:cxnLst>
                  <a:cxn ang="0">
                    <a:pos x="T0" y="T1"/>
                  </a:cxn>
                  <a:cxn ang="0">
                    <a:pos x="T2" y="T3"/>
                  </a:cxn>
                  <a:cxn ang="0">
                    <a:pos x="T4" y="T5"/>
                  </a:cxn>
                  <a:cxn ang="0">
                    <a:pos x="T6" y="T7"/>
                  </a:cxn>
                  <a:cxn ang="0">
                    <a:pos x="T8" y="T9"/>
                  </a:cxn>
                </a:cxnLst>
                <a:rect l="0" t="0" r="r" b="b"/>
                <a:pathLst>
                  <a:path w="704" h="704">
                    <a:moveTo>
                      <a:pt x="57" y="455"/>
                    </a:moveTo>
                    <a:cubicBezTo>
                      <a:pt x="0" y="293"/>
                      <a:pt x="86" y="114"/>
                      <a:pt x="249" y="57"/>
                    </a:cubicBezTo>
                    <a:cubicBezTo>
                      <a:pt x="412" y="0"/>
                      <a:pt x="590" y="86"/>
                      <a:pt x="647" y="249"/>
                    </a:cubicBezTo>
                    <a:cubicBezTo>
                      <a:pt x="704" y="412"/>
                      <a:pt x="618" y="590"/>
                      <a:pt x="455" y="647"/>
                    </a:cubicBezTo>
                    <a:cubicBezTo>
                      <a:pt x="292" y="704"/>
                      <a:pt x="114" y="618"/>
                      <a:pt x="57" y="4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11">
                <a:extLst>
                  <a:ext uri="{FF2B5EF4-FFF2-40B4-BE49-F238E27FC236}">
                    <a16:creationId xmlns:a16="http://schemas.microsoft.com/office/drawing/2014/main" id="{C9923D63-DA77-46F6-B0B2-BC363392D43F}"/>
                  </a:ext>
                </a:extLst>
              </p:cNvPr>
              <p:cNvSpPr>
                <a:spLocks/>
              </p:cNvSpPr>
              <p:nvPr/>
            </p:nvSpPr>
            <p:spPr bwMode="auto">
              <a:xfrm>
                <a:off x="9124563" y="2199196"/>
                <a:ext cx="1002855" cy="1009222"/>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212">
                <a:extLst>
                  <a:ext uri="{FF2B5EF4-FFF2-40B4-BE49-F238E27FC236}">
                    <a16:creationId xmlns:a16="http://schemas.microsoft.com/office/drawing/2014/main" id="{45B51686-42B9-4445-B51E-C4D9934CD19F}"/>
                  </a:ext>
                </a:extLst>
              </p:cNvPr>
              <p:cNvSpPr>
                <a:spLocks/>
              </p:cNvSpPr>
              <p:nvPr/>
            </p:nvSpPr>
            <p:spPr bwMode="auto">
              <a:xfrm>
                <a:off x="7688732" y="1498791"/>
                <a:ext cx="1015590" cy="1025139"/>
              </a:xfrm>
              <a:custGeom>
                <a:avLst/>
                <a:gdLst>
                  <a:gd name="T0" fmla="*/ 523 w 713"/>
                  <a:gd name="T1" fmla="*/ 621 h 713"/>
                  <a:gd name="T2" fmla="*/ 92 w 713"/>
                  <a:gd name="T3" fmla="*/ 523 h 713"/>
                  <a:gd name="T4" fmla="*/ 190 w 713"/>
                  <a:gd name="T5" fmla="*/ 92 h 713"/>
                  <a:gd name="T6" fmla="*/ 621 w 713"/>
                  <a:gd name="T7" fmla="*/ 190 h 713"/>
                  <a:gd name="T8" fmla="*/ 523 w 713"/>
                  <a:gd name="T9" fmla="*/ 621 h 713"/>
                </a:gdLst>
                <a:ahLst/>
                <a:cxnLst>
                  <a:cxn ang="0">
                    <a:pos x="T0" y="T1"/>
                  </a:cxn>
                  <a:cxn ang="0">
                    <a:pos x="T2" y="T3"/>
                  </a:cxn>
                  <a:cxn ang="0">
                    <a:pos x="T4" y="T5"/>
                  </a:cxn>
                  <a:cxn ang="0">
                    <a:pos x="T6" y="T7"/>
                  </a:cxn>
                  <a:cxn ang="0">
                    <a:pos x="T8" y="T9"/>
                  </a:cxn>
                </a:cxnLst>
                <a:rect l="0" t="0" r="r" b="b"/>
                <a:pathLst>
                  <a:path w="713" h="713">
                    <a:moveTo>
                      <a:pt x="523" y="621"/>
                    </a:moveTo>
                    <a:cubicBezTo>
                      <a:pt x="376" y="713"/>
                      <a:pt x="183" y="669"/>
                      <a:pt x="92" y="523"/>
                    </a:cubicBezTo>
                    <a:cubicBezTo>
                      <a:pt x="0" y="377"/>
                      <a:pt x="44" y="184"/>
                      <a:pt x="190" y="92"/>
                    </a:cubicBezTo>
                    <a:cubicBezTo>
                      <a:pt x="336" y="0"/>
                      <a:pt x="529" y="44"/>
                      <a:pt x="621" y="190"/>
                    </a:cubicBezTo>
                    <a:cubicBezTo>
                      <a:pt x="713" y="336"/>
                      <a:pt x="669" y="529"/>
                      <a:pt x="523" y="6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213">
                <a:extLst>
                  <a:ext uri="{FF2B5EF4-FFF2-40B4-BE49-F238E27FC236}">
                    <a16:creationId xmlns:a16="http://schemas.microsoft.com/office/drawing/2014/main" id="{700E166D-3DEA-4E1D-A730-8C32A85DB018}"/>
                  </a:ext>
                </a:extLst>
              </p:cNvPr>
              <p:cNvSpPr>
                <a:spLocks/>
              </p:cNvSpPr>
              <p:nvPr/>
            </p:nvSpPr>
            <p:spPr bwMode="auto">
              <a:xfrm>
                <a:off x="6297470" y="2231033"/>
                <a:ext cx="939182" cy="948732"/>
              </a:xfrm>
              <a:custGeom>
                <a:avLst/>
                <a:gdLst>
                  <a:gd name="T0" fmla="*/ 640 w 659"/>
                  <a:gd name="T1" fmla="*/ 365 h 660"/>
                  <a:gd name="T2" fmla="*/ 295 w 659"/>
                  <a:gd name="T3" fmla="*/ 641 h 660"/>
                  <a:gd name="T4" fmla="*/ 19 w 659"/>
                  <a:gd name="T5" fmla="*/ 295 h 660"/>
                  <a:gd name="T6" fmla="*/ 365 w 659"/>
                  <a:gd name="T7" fmla="*/ 20 h 660"/>
                  <a:gd name="T8" fmla="*/ 640 w 659"/>
                  <a:gd name="T9" fmla="*/ 365 h 660"/>
                </a:gdLst>
                <a:ahLst/>
                <a:cxnLst>
                  <a:cxn ang="0">
                    <a:pos x="T0" y="T1"/>
                  </a:cxn>
                  <a:cxn ang="0">
                    <a:pos x="T2" y="T3"/>
                  </a:cxn>
                  <a:cxn ang="0">
                    <a:pos x="T4" y="T5"/>
                  </a:cxn>
                  <a:cxn ang="0">
                    <a:pos x="T6" y="T7"/>
                  </a:cxn>
                  <a:cxn ang="0">
                    <a:pos x="T8" y="T9"/>
                  </a:cxn>
                </a:cxnLst>
                <a:rect l="0" t="0" r="r" b="b"/>
                <a:pathLst>
                  <a:path w="659" h="660">
                    <a:moveTo>
                      <a:pt x="640" y="365"/>
                    </a:moveTo>
                    <a:cubicBezTo>
                      <a:pt x="621" y="537"/>
                      <a:pt x="466" y="660"/>
                      <a:pt x="295" y="641"/>
                    </a:cubicBezTo>
                    <a:cubicBezTo>
                      <a:pt x="123" y="622"/>
                      <a:pt x="0" y="467"/>
                      <a:pt x="19" y="295"/>
                    </a:cubicBezTo>
                    <a:cubicBezTo>
                      <a:pt x="38" y="124"/>
                      <a:pt x="193" y="0"/>
                      <a:pt x="365" y="20"/>
                    </a:cubicBezTo>
                    <a:cubicBezTo>
                      <a:pt x="536" y="39"/>
                      <a:pt x="659" y="194"/>
                      <a:pt x="640" y="3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9" name="TextBox 38">
              <a:extLst>
                <a:ext uri="{FF2B5EF4-FFF2-40B4-BE49-F238E27FC236}">
                  <a16:creationId xmlns:a16="http://schemas.microsoft.com/office/drawing/2014/main" id="{B83FC911-B7EA-4E4F-8B65-81323E0FC858}"/>
                </a:ext>
              </a:extLst>
            </p:cNvPr>
            <p:cNvSpPr txBox="1"/>
            <p:nvPr/>
          </p:nvSpPr>
          <p:spPr>
            <a:xfrm>
              <a:off x="6409775" y="3668659"/>
              <a:ext cx="1879299" cy="738664"/>
            </a:xfrm>
            <a:prstGeom prst="rect">
              <a:avLst/>
            </a:prstGeom>
            <a:noFill/>
          </p:spPr>
          <p:txBody>
            <a:bodyPr wrap="square" rtlCol="0">
              <a:spAutoFit/>
            </a:bodyPr>
            <a:lstStyle/>
            <a:p>
              <a:pPr algn="ctr"/>
              <a:r>
                <a:rPr lang="en-GB" sz="1400" b="1" dirty="0">
                  <a:solidFill>
                    <a:srgbClr val="000000"/>
                  </a:solidFill>
                  <a:latin typeface="Franklin Gothic Book" panose="020B0503020102020204" pitchFamily="34" charset="0"/>
                </a:rPr>
                <a:t>Key benefits </a:t>
              </a:r>
            </a:p>
            <a:p>
              <a:pPr algn="ctr"/>
              <a:r>
                <a:rPr lang="en-GB" sz="1400" b="1" dirty="0">
                  <a:solidFill>
                    <a:srgbClr val="000000"/>
                  </a:solidFill>
                  <a:latin typeface="Franklin Gothic Book" panose="020B0503020102020204" pitchFamily="34" charset="0"/>
                </a:rPr>
                <a:t>of SaaS </a:t>
              </a:r>
            </a:p>
            <a:p>
              <a:pPr algn="ctr"/>
              <a:r>
                <a:rPr lang="en-GB" sz="1400" b="1" dirty="0">
                  <a:solidFill>
                    <a:srgbClr val="000000"/>
                  </a:solidFill>
                  <a:latin typeface="Franklin Gothic Book" panose="020B0503020102020204" pitchFamily="34" charset="0"/>
                </a:rPr>
                <a:t>delivery models</a:t>
              </a:r>
            </a:p>
          </p:txBody>
        </p:sp>
        <p:pic>
          <p:nvPicPr>
            <p:cNvPr id="40" name="Picture 39">
              <a:extLst>
                <a:ext uri="{FF2B5EF4-FFF2-40B4-BE49-F238E27FC236}">
                  <a16:creationId xmlns:a16="http://schemas.microsoft.com/office/drawing/2014/main" id="{FC91B774-324D-468E-ABF4-F59C146173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77882" y="2752249"/>
              <a:ext cx="489645" cy="489645"/>
            </a:xfrm>
            <a:prstGeom prst="rect">
              <a:avLst/>
            </a:prstGeom>
          </p:spPr>
        </p:pic>
        <p:pic>
          <p:nvPicPr>
            <p:cNvPr id="42" name="Picture 41">
              <a:extLst>
                <a:ext uri="{FF2B5EF4-FFF2-40B4-BE49-F238E27FC236}">
                  <a16:creationId xmlns:a16="http://schemas.microsoft.com/office/drawing/2014/main" id="{EDFC3B25-6642-4B9B-BE43-F5420ED5767F}"/>
                </a:ext>
              </a:extLst>
            </p:cNvPr>
            <p:cNvPicPr>
              <a:picLocks noChangeAspect="1"/>
            </p:cNvPicPr>
            <p:nvPr/>
          </p:nvPicPr>
          <p:blipFill>
            <a:blip r:embed="rId3"/>
            <a:stretch>
              <a:fillRect/>
            </a:stretch>
          </p:blipFill>
          <p:spPr>
            <a:xfrm>
              <a:off x="7041813" y="2065260"/>
              <a:ext cx="561499" cy="602892"/>
            </a:xfrm>
            <a:prstGeom prst="rect">
              <a:avLst/>
            </a:prstGeom>
          </p:spPr>
        </p:pic>
        <p:pic>
          <p:nvPicPr>
            <p:cNvPr id="44" name="Picture 43">
              <a:extLst>
                <a:ext uri="{FF2B5EF4-FFF2-40B4-BE49-F238E27FC236}">
                  <a16:creationId xmlns:a16="http://schemas.microsoft.com/office/drawing/2014/main" id="{0EE2D973-E477-40DB-B556-C398AAFD7402}"/>
                </a:ext>
              </a:extLst>
            </p:cNvPr>
            <p:cNvPicPr>
              <a:picLocks noChangeAspect="1"/>
            </p:cNvPicPr>
            <p:nvPr/>
          </p:nvPicPr>
          <p:blipFill>
            <a:blip r:embed="rId4"/>
            <a:stretch>
              <a:fillRect/>
            </a:stretch>
          </p:blipFill>
          <p:spPr>
            <a:xfrm>
              <a:off x="5673005" y="2717869"/>
              <a:ext cx="706729" cy="616602"/>
            </a:xfrm>
            <a:prstGeom prst="rect">
              <a:avLst/>
            </a:prstGeom>
          </p:spPr>
        </p:pic>
        <p:pic>
          <p:nvPicPr>
            <p:cNvPr id="47" name="Picture 46">
              <a:extLst>
                <a:ext uri="{FF2B5EF4-FFF2-40B4-BE49-F238E27FC236}">
                  <a16:creationId xmlns:a16="http://schemas.microsoft.com/office/drawing/2014/main" id="{C63282B7-1532-45CC-9240-91FDC9709B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93056" y="4156684"/>
              <a:ext cx="540000" cy="540000"/>
            </a:xfrm>
            <a:prstGeom prst="rect">
              <a:avLst/>
            </a:prstGeom>
          </p:spPr>
        </p:pic>
        <p:pic>
          <p:nvPicPr>
            <p:cNvPr id="49" name="Picture 48">
              <a:extLst>
                <a:ext uri="{FF2B5EF4-FFF2-40B4-BE49-F238E27FC236}">
                  <a16:creationId xmlns:a16="http://schemas.microsoft.com/office/drawing/2014/main" id="{013BE1C6-A02F-4F19-98BF-0A7F4F807002}"/>
                </a:ext>
              </a:extLst>
            </p:cNvPr>
            <p:cNvPicPr>
              <a:picLocks noChangeAspect="1"/>
            </p:cNvPicPr>
            <p:nvPr/>
          </p:nvPicPr>
          <p:blipFill>
            <a:blip r:embed="rId6"/>
            <a:stretch>
              <a:fillRect/>
            </a:stretch>
          </p:blipFill>
          <p:spPr>
            <a:xfrm>
              <a:off x="5379073" y="4077613"/>
              <a:ext cx="727705" cy="719455"/>
            </a:xfrm>
            <a:prstGeom prst="rect">
              <a:avLst/>
            </a:prstGeom>
          </p:spPr>
        </p:pic>
        <p:pic>
          <p:nvPicPr>
            <p:cNvPr id="52" name="Picture 51">
              <a:extLst>
                <a:ext uri="{FF2B5EF4-FFF2-40B4-BE49-F238E27FC236}">
                  <a16:creationId xmlns:a16="http://schemas.microsoft.com/office/drawing/2014/main" id="{CB67EEC0-9D3E-438E-B592-39C2ED2CD781}"/>
                </a:ext>
              </a:extLst>
            </p:cNvPr>
            <p:cNvPicPr>
              <a:picLocks noChangeAspect="1"/>
            </p:cNvPicPr>
            <p:nvPr/>
          </p:nvPicPr>
          <p:blipFill>
            <a:blip r:embed="rId7"/>
            <a:stretch>
              <a:fillRect/>
            </a:stretch>
          </p:blipFill>
          <p:spPr>
            <a:xfrm>
              <a:off x="6329081" y="5203458"/>
              <a:ext cx="664722" cy="682062"/>
            </a:xfrm>
            <a:prstGeom prst="rect">
              <a:avLst/>
            </a:prstGeom>
          </p:spPr>
        </p:pic>
        <p:pic>
          <p:nvPicPr>
            <p:cNvPr id="53" name="Picture 52">
              <a:extLst>
                <a:ext uri="{FF2B5EF4-FFF2-40B4-BE49-F238E27FC236}">
                  <a16:creationId xmlns:a16="http://schemas.microsoft.com/office/drawing/2014/main" id="{8408DC5C-96DD-4841-85AE-A181E9B1B08C}"/>
                </a:ext>
              </a:extLst>
            </p:cNvPr>
            <p:cNvPicPr>
              <a:picLocks noChangeAspect="1"/>
            </p:cNvPicPr>
            <p:nvPr/>
          </p:nvPicPr>
          <p:blipFill>
            <a:blip r:embed="rId8"/>
            <a:stretch>
              <a:fillRect/>
            </a:stretch>
          </p:blipFill>
          <p:spPr>
            <a:xfrm>
              <a:off x="7729544" y="5275903"/>
              <a:ext cx="628311" cy="634411"/>
            </a:xfrm>
            <a:prstGeom prst="rect">
              <a:avLst/>
            </a:prstGeom>
          </p:spPr>
        </p:pic>
      </p:grpSp>
      <p:sp>
        <p:nvSpPr>
          <p:cNvPr id="54" name="TextBox 53">
            <a:extLst>
              <a:ext uri="{FF2B5EF4-FFF2-40B4-BE49-F238E27FC236}">
                <a16:creationId xmlns:a16="http://schemas.microsoft.com/office/drawing/2014/main" id="{659CD999-108B-4940-ABBC-205509A408A3}"/>
              </a:ext>
            </a:extLst>
          </p:cNvPr>
          <p:cNvSpPr txBox="1"/>
          <p:nvPr/>
        </p:nvSpPr>
        <p:spPr>
          <a:xfrm>
            <a:off x="8037593" y="6053938"/>
            <a:ext cx="1496204" cy="215444"/>
          </a:xfrm>
          <a:prstGeom prst="rect">
            <a:avLst/>
          </a:prstGeom>
          <a:noFill/>
        </p:spPr>
        <p:txBody>
          <a:bodyPr wrap="square" rtlCol="0">
            <a:spAutoFit/>
          </a:body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694542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t>Research from Analysys Mason</a:t>
            </a:r>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60</a:t>
            </a:fld>
            <a:endParaRPr lang="en-GB" dirty="0"/>
          </a:p>
        </p:txBody>
      </p:sp>
      <p:pic>
        <p:nvPicPr>
          <p:cNvPr id="5" name="Picture 4">
            <a:extLst>
              <a:ext uri="{FF2B5EF4-FFF2-40B4-BE49-F238E27FC236}">
                <a16:creationId xmlns:a16="http://schemas.microsoft.com/office/drawing/2014/main" id="{23E7EC48-3C6A-4BC1-AC1E-B57221E71DB7}"/>
              </a:ext>
            </a:extLst>
          </p:cNvPr>
          <p:cNvPicPr>
            <a:picLocks noChangeAspect="1"/>
          </p:cNvPicPr>
          <p:nvPr/>
        </p:nvPicPr>
        <p:blipFill>
          <a:blip r:embed="rId2"/>
          <a:stretch>
            <a:fillRect/>
          </a:stretch>
        </p:blipFill>
        <p:spPr>
          <a:xfrm>
            <a:off x="456810" y="864526"/>
            <a:ext cx="8992379" cy="5529551"/>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AE3A51E-5500-4253-80C9-DAFA1A589A3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8" name="think-cell Slide" r:id="rId5" imgW="425" imgH="424" progId="TCLayout.ActiveDocument.1">
                  <p:embed/>
                </p:oleObj>
              </mc:Choice>
              <mc:Fallback>
                <p:oleObj name="think-cell Slide" r:id="rId5" imgW="425" imgH="424" progId="TCLayout.ActiveDocument.1">
                  <p:embed/>
                  <p:pic>
                    <p:nvPicPr>
                      <p:cNvPr id="7" name="Object 6" hidden="1">
                        <a:extLst>
                          <a:ext uri="{FF2B5EF4-FFF2-40B4-BE49-F238E27FC236}">
                            <a16:creationId xmlns:a16="http://schemas.microsoft.com/office/drawing/2014/main" id="{1AE3A51E-5500-4253-80C9-DAFA1A589A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ABA5F30-EACB-46E8-94A5-F9412C7DC37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Slide Number Placeholder 2">
            <a:extLst>
              <a:ext uri="{FF2B5EF4-FFF2-40B4-BE49-F238E27FC236}">
                <a16:creationId xmlns:a16="http://schemas.microsoft.com/office/drawing/2014/main" id="{BAC1F14B-9460-4826-8AAC-E144A07E3637}"/>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8626B2-E168-480E-BAE6-B60060C6AB83}" type="slidenum">
              <a:rPr kumimoji="0" lang="en-GB" sz="900" b="0" i="0" u="none" strike="noStrike" kern="1200" cap="none" spc="0" normalizeH="0" baseline="0" noProof="0" smtClean="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9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endParaRPr>
          </a:p>
        </p:txBody>
      </p:sp>
      <p:sp>
        <p:nvSpPr>
          <p:cNvPr id="4" name="Title 3">
            <a:extLst>
              <a:ext uri="{FF2B5EF4-FFF2-40B4-BE49-F238E27FC236}">
                <a16:creationId xmlns:a16="http://schemas.microsoft.com/office/drawing/2014/main" id="{018DDEC6-D0F7-4B6F-BB49-CA8E67C75441}"/>
              </a:ext>
            </a:extLst>
          </p:cNvPr>
          <p:cNvSpPr>
            <a:spLocks noGrp="1"/>
          </p:cNvSpPr>
          <p:nvPr>
            <p:ph type="title"/>
          </p:nvPr>
        </p:nvSpPr>
        <p:spPr/>
        <p:txBody>
          <a:bodyPr/>
          <a:lstStyle/>
          <a:p>
            <a:r>
              <a:rPr lang="en-GB" dirty="0"/>
              <a:t>Our consulting expertise covers the breadth of TMT issues and challenges</a:t>
            </a:r>
            <a:endParaRPr lang="en-US" dirty="0"/>
          </a:p>
        </p:txBody>
      </p:sp>
      <p:pic>
        <p:nvPicPr>
          <p:cNvPr id="62" name="Picture 61">
            <a:extLst>
              <a:ext uri="{FF2B5EF4-FFF2-40B4-BE49-F238E27FC236}">
                <a16:creationId xmlns:a16="http://schemas.microsoft.com/office/drawing/2014/main" id="{1BE13E64-3B8F-41E9-BFDB-73B6333ADF89}"/>
              </a:ext>
            </a:extLst>
          </p:cNvPr>
          <p:cNvPicPr>
            <a:picLocks noChangeAspect="1"/>
          </p:cNvPicPr>
          <p:nvPr/>
        </p:nvPicPr>
        <p:blipFill>
          <a:blip r:embed="rId7"/>
          <a:stretch>
            <a:fillRect/>
          </a:stretch>
        </p:blipFill>
        <p:spPr>
          <a:xfrm>
            <a:off x="456810" y="883850"/>
            <a:ext cx="8992379" cy="5492972"/>
          </a:xfrm>
          <a:prstGeom prst="rect">
            <a:avLst/>
          </a:prstGeom>
        </p:spPr>
      </p:pic>
    </p:spTree>
    <p:extLst>
      <p:ext uri="{BB962C8B-B14F-4D97-AF65-F5344CB8AC3E}">
        <p14:creationId xmlns:p14="http://schemas.microsoft.com/office/powerpoint/2010/main" val="335505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GB" dirty="0"/>
              <a:t>SEPTEMBER 2020</a:t>
            </a:r>
          </a:p>
        </p:txBody>
      </p:sp>
    </p:spTree>
    <p:extLst>
      <p:ext uri="{BB962C8B-B14F-4D97-AF65-F5344CB8AC3E}">
        <p14:creationId xmlns:p14="http://schemas.microsoft.com/office/powerpoint/2010/main" val="59434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CA49-80EA-40EB-ABA2-4609428152E2}"/>
              </a:ext>
            </a:extLst>
          </p:cNvPr>
          <p:cNvSpPr>
            <a:spLocks noGrp="1"/>
          </p:cNvSpPr>
          <p:nvPr>
            <p:ph type="title"/>
          </p:nvPr>
        </p:nvSpPr>
        <p:spPr/>
        <p:txBody>
          <a:bodyPr/>
          <a:lstStyle/>
          <a:p>
            <a:r>
              <a:rPr lang="en-GB" dirty="0"/>
              <a:t>Key recommendations</a:t>
            </a:r>
          </a:p>
        </p:txBody>
      </p:sp>
      <p:sp>
        <p:nvSpPr>
          <p:cNvPr id="3" name="Slide Number Placeholder 2">
            <a:extLst>
              <a:ext uri="{FF2B5EF4-FFF2-40B4-BE49-F238E27FC236}">
                <a16:creationId xmlns:a16="http://schemas.microsoft.com/office/drawing/2014/main" id="{F52DB376-23A9-465C-9588-5E512139856B}"/>
              </a:ext>
            </a:extLst>
          </p:cNvPr>
          <p:cNvSpPr>
            <a:spLocks noGrp="1"/>
          </p:cNvSpPr>
          <p:nvPr>
            <p:ph type="sldNum" sz="quarter" idx="4"/>
          </p:nvPr>
        </p:nvSpPr>
        <p:spPr/>
        <p:txBody>
          <a:bodyPr/>
          <a:lstStyle/>
          <a:p>
            <a:fld id="{E78626B2-E168-480E-BAE6-B60060C6AB83}" type="slidenum">
              <a:rPr lang="en-GB" smtClean="0"/>
              <a:pPr/>
              <a:t>7</a:t>
            </a:fld>
            <a:endParaRPr lang="en-GB" dirty="0"/>
          </a:p>
        </p:txBody>
      </p:sp>
      <p:sp>
        <p:nvSpPr>
          <p:cNvPr id="5" name="Round Same Side Corner Rectangle 8">
            <a:extLst>
              <a:ext uri="{FF2B5EF4-FFF2-40B4-BE49-F238E27FC236}">
                <a16:creationId xmlns:a16="http://schemas.microsoft.com/office/drawing/2014/main" id="{75E5C368-2909-4165-95F9-CB64B6138F43}"/>
              </a:ext>
            </a:extLst>
          </p:cNvPr>
          <p:cNvSpPr/>
          <p:nvPr/>
        </p:nvSpPr>
        <p:spPr>
          <a:xfrm rot="5400000">
            <a:off x="4593879" y="-2087456"/>
            <a:ext cx="1374555" cy="8328938"/>
          </a:xfrm>
          <a:prstGeom prst="round2Same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B1A2CBA5-777B-4B45-9972-366531F5ADDE}"/>
              </a:ext>
            </a:extLst>
          </p:cNvPr>
          <p:cNvSpPr/>
          <p:nvPr/>
        </p:nvSpPr>
        <p:spPr>
          <a:xfrm>
            <a:off x="460375" y="1381124"/>
            <a:ext cx="1383159" cy="1383159"/>
          </a:xfrm>
          <a:prstGeom prst="ellipse">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8800" dirty="0">
                <a:solidFill>
                  <a:schemeClr val="bg1"/>
                </a:solidFill>
                <a:latin typeface="Franklin Gothic Book" pitchFamily="34" charset="0"/>
              </a:rPr>
              <a:t>1</a:t>
            </a:r>
          </a:p>
        </p:txBody>
      </p:sp>
      <p:sp>
        <p:nvSpPr>
          <p:cNvPr id="7" name="TextBox 6">
            <a:extLst>
              <a:ext uri="{FF2B5EF4-FFF2-40B4-BE49-F238E27FC236}">
                <a16:creationId xmlns:a16="http://schemas.microsoft.com/office/drawing/2014/main" id="{95D898DA-C2C7-497B-BFDF-DAA58FB0AFD0}"/>
              </a:ext>
            </a:extLst>
          </p:cNvPr>
          <p:cNvSpPr txBox="1"/>
          <p:nvPr/>
        </p:nvSpPr>
        <p:spPr>
          <a:xfrm>
            <a:off x="1901370" y="1389734"/>
            <a:ext cx="7544253" cy="1374550"/>
          </a:xfrm>
          <a:prstGeom prst="rect">
            <a:avLst/>
          </a:prstGeom>
          <a:noFill/>
        </p:spPr>
        <p:txBody>
          <a:bodyPr wrap="square" rtlCol="0" anchor="t">
            <a:noAutofit/>
          </a:bodyPr>
          <a:lstStyle/>
          <a:p>
            <a:pPr>
              <a:spcAft>
                <a:spcPts val="600"/>
              </a:spcAft>
            </a:pPr>
            <a:r>
              <a:rPr lang="en-GB" sz="1200" b="1" spc="20" dirty="0">
                <a:solidFill>
                  <a:srgbClr val="000000"/>
                </a:solidFill>
                <a:latin typeface="Franklin Gothic Book" panose="020B0503020102020204" pitchFamily="34" charset="0"/>
              </a:rPr>
              <a:t>Software vendors should increase their visibility as end-to-end support providers for CSPs’ mobile-first and </a:t>
            </a:r>
            <a:r>
              <a:rPr lang="en-GB" sz="1200" b="1" spc="20" dirty="0">
                <a:latin typeface="Franklin Gothic Book" panose="020B0503020102020204" pitchFamily="34" charset="0"/>
              </a:rPr>
              <a:t>digital-only customer engagement strategies.</a:t>
            </a:r>
          </a:p>
          <a:p>
            <a:pPr>
              <a:spcAft>
                <a:spcPts val="800"/>
              </a:spcAft>
            </a:pPr>
            <a:r>
              <a:rPr lang="en-GB" sz="1200" dirty="0">
                <a:latin typeface="Franklin Gothic Book" pitchFamily="34" charset="0"/>
              </a:rPr>
              <a:t>CSPs are experimenting with and adopting a number of changes to their digital engagement channels. These include redesigning their mobile apps, introducing virtual assistants and trialling VR applications. The lack of end-to-end support from telecoms-focused vendors when adopting leading-edge customer engagement functions is forcing CSPs to look to other verticals for inspiration and support.</a:t>
            </a:r>
          </a:p>
        </p:txBody>
      </p:sp>
      <p:sp>
        <p:nvSpPr>
          <p:cNvPr id="8" name="Round Same Side Corner Rectangle 10">
            <a:extLst>
              <a:ext uri="{FF2B5EF4-FFF2-40B4-BE49-F238E27FC236}">
                <a16:creationId xmlns:a16="http://schemas.microsoft.com/office/drawing/2014/main" id="{616A9C5B-4D8F-44B1-85B6-02C449357D0C}"/>
              </a:ext>
            </a:extLst>
          </p:cNvPr>
          <p:cNvSpPr/>
          <p:nvPr/>
        </p:nvSpPr>
        <p:spPr>
          <a:xfrm rot="5400000">
            <a:off x="4593879" y="-486911"/>
            <a:ext cx="1374553" cy="8328938"/>
          </a:xfrm>
          <a:prstGeom prst="round2Same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8174384-48CF-4C0E-B681-542944B9EAB0}"/>
              </a:ext>
            </a:extLst>
          </p:cNvPr>
          <p:cNvSpPr/>
          <p:nvPr/>
        </p:nvSpPr>
        <p:spPr>
          <a:xfrm>
            <a:off x="460375" y="2981670"/>
            <a:ext cx="1383159" cy="1383159"/>
          </a:xfrm>
          <a:prstGeom prst="ellipse">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8800" dirty="0">
                <a:solidFill>
                  <a:schemeClr val="bg1"/>
                </a:solidFill>
                <a:latin typeface="Franklin Gothic Book" pitchFamily="34" charset="0"/>
              </a:rPr>
              <a:t>2</a:t>
            </a:r>
          </a:p>
        </p:txBody>
      </p:sp>
      <p:sp>
        <p:nvSpPr>
          <p:cNvPr id="10" name="TextBox 9">
            <a:extLst>
              <a:ext uri="{FF2B5EF4-FFF2-40B4-BE49-F238E27FC236}">
                <a16:creationId xmlns:a16="http://schemas.microsoft.com/office/drawing/2014/main" id="{0D635E96-E013-4F74-AF56-DD4089F6574D}"/>
              </a:ext>
            </a:extLst>
          </p:cNvPr>
          <p:cNvSpPr txBox="1"/>
          <p:nvPr/>
        </p:nvSpPr>
        <p:spPr>
          <a:xfrm>
            <a:off x="1901370" y="2990283"/>
            <a:ext cx="7544253" cy="1374550"/>
          </a:xfrm>
          <a:prstGeom prst="rect">
            <a:avLst/>
          </a:prstGeom>
          <a:noFill/>
        </p:spPr>
        <p:txBody>
          <a:bodyPr wrap="square" rtlCol="0" anchor="t">
            <a:noAutofit/>
          </a:bodyPr>
          <a:lstStyle/>
          <a:p>
            <a:pPr>
              <a:spcAft>
                <a:spcPts val="600"/>
              </a:spcAft>
            </a:pPr>
            <a:r>
              <a:rPr lang="en-GB" sz="1200" b="1" spc="20" dirty="0">
                <a:latin typeface="Franklin Gothic Book" panose="020B0503020102020204" pitchFamily="34" charset="0"/>
              </a:rPr>
              <a:t>Vendors should provide the option to use a SaaS delivery model for their customer engagement solutions.</a:t>
            </a:r>
          </a:p>
          <a:p>
            <a:pPr>
              <a:spcAft>
                <a:spcPts val="800"/>
              </a:spcAft>
            </a:pPr>
            <a:r>
              <a:rPr lang="en-GB" sz="1200" dirty="0">
                <a:latin typeface="Franklin Gothic Book" pitchFamily="34" charset="0"/>
              </a:rPr>
              <a:t>SaaS has become the default delivery model for customer experience functions. Indeed, SaaS is likely to become an essential pre-requisite for new deployments in this segment in the medium term. </a:t>
            </a:r>
          </a:p>
        </p:txBody>
      </p:sp>
      <p:sp>
        <p:nvSpPr>
          <p:cNvPr id="11" name="Round Same Side Corner Rectangle 12">
            <a:extLst>
              <a:ext uri="{FF2B5EF4-FFF2-40B4-BE49-F238E27FC236}">
                <a16:creationId xmlns:a16="http://schemas.microsoft.com/office/drawing/2014/main" id="{33AB938B-C875-4E00-8754-0181F00E7074}"/>
              </a:ext>
            </a:extLst>
          </p:cNvPr>
          <p:cNvSpPr/>
          <p:nvPr/>
        </p:nvSpPr>
        <p:spPr>
          <a:xfrm rot="5400000">
            <a:off x="4593880" y="1113632"/>
            <a:ext cx="1374550" cy="8328938"/>
          </a:xfrm>
          <a:prstGeom prst="round2Same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F4FE6588-98C7-4801-9643-DF842A374CFE}"/>
              </a:ext>
            </a:extLst>
          </p:cNvPr>
          <p:cNvSpPr/>
          <p:nvPr/>
        </p:nvSpPr>
        <p:spPr>
          <a:xfrm>
            <a:off x="460375" y="4582214"/>
            <a:ext cx="1383159" cy="1383159"/>
          </a:xfrm>
          <a:prstGeom prst="ellipse">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8800" dirty="0">
                <a:solidFill>
                  <a:schemeClr val="bg1"/>
                </a:solidFill>
                <a:latin typeface="Franklin Gothic Book" pitchFamily="34" charset="0"/>
              </a:rPr>
              <a:t>3</a:t>
            </a:r>
          </a:p>
        </p:txBody>
      </p:sp>
      <p:sp>
        <p:nvSpPr>
          <p:cNvPr id="13" name="TextBox 12">
            <a:extLst>
              <a:ext uri="{FF2B5EF4-FFF2-40B4-BE49-F238E27FC236}">
                <a16:creationId xmlns:a16="http://schemas.microsoft.com/office/drawing/2014/main" id="{989867AD-1B5F-44C1-82EB-56F36311BA5C}"/>
              </a:ext>
            </a:extLst>
          </p:cNvPr>
          <p:cNvSpPr txBox="1"/>
          <p:nvPr/>
        </p:nvSpPr>
        <p:spPr>
          <a:xfrm>
            <a:off x="1901370" y="4590823"/>
            <a:ext cx="7544253" cy="1374550"/>
          </a:xfrm>
          <a:prstGeom prst="rect">
            <a:avLst/>
          </a:prstGeom>
          <a:noFill/>
        </p:spPr>
        <p:txBody>
          <a:bodyPr wrap="square" rtlCol="0" anchor="t">
            <a:noAutofit/>
          </a:bodyPr>
          <a:lstStyle/>
          <a:p>
            <a:pPr>
              <a:spcAft>
                <a:spcPts val="600"/>
              </a:spcAft>
            </a:pPr>
            <a:r>
              <a:rPr lang="en-GB" sz="1200" b="1" spc="20" dirty="0">
                <a:latin typeface="Franklin Gothic Book" panose="020B0503020102020204" pitchFamily="34" charset="0"/>
              </a:rPr>
              <a:t>Vendors should prioritise and call attention to their enterprise experience strategies.</a:t>
            </a:r>
          </a:p>
          <a:p>
            <a:pPr>
              <a:spcAft>
                <a:spcPts val="800"/>
              </a:spcAft>
            </a:pPr>
            <a:r>
              <a:rPr lang="en-GB" sz="1200" dirty="0">
                <a:latin typeface="Franklin Gothic Book" pitchFamily="34" charset="0"/>
              </a:rPr>
              <a:t>CSPs are expected to make considerable investments in enterprise experience functions in the short-to-medium term. These systems are expected to become an essential ingredient in CSPs’ future operating frameworks. Telecoms vendors should partner with providers of enterprise functions or invest in developing appropriate expertise and solutions to pursue the enterprise customer engagement market. </a:t>
            </a:r>
          </a:p>
        </p:txBody>
      </p:sp>
    </p:spTree>
    <p:extLst>
      <p:ext uri="{BB962C8B-B14F-4D97-AF65-F5344CB8AC3E}">
        <p14:creationId xmlns:p14="http://schemas.microsoft.com/office/powerpoint/2010/main" val="223081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8"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B70B9B8D-2EBF-4784-A598-2E35B019E47F}"/>
              </a:ext>
            </a:extLst>
          </p:cNvPr>
          <p:cNvGraphicFramePr>
            <a:graphicFrameLocks noGrp="1"/>
          </p:cNvGraphicFramePr>
          <p:nvPr>
            <p:ph type="tbl" sz="quarter" idx="10"/>
            <p:extLst>
              <p:ext uri="{D42A27DB-BD31-4B8C-83A1-F6EECF244321}">
                <p14:modId xmlns:p14="http://schemas.microsoft.com/office/powerpoint/2010/main" val="1112774986"/>
              </p:ext>
            </p:extLst>
          </p:nvPr>
        </p:nvGraphicFramePr>
        <p:xfrm>
          <a:off x="2760663" y="1671638"/>
          <a:ext cx="5656050" cy="3888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1"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703003"/>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055719"/>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0800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547FE08B-A9C3-4785-A237-0242E08F22B0}"/>
              </a:ext>
            </a:extLst>
          </p:cNvPr>
          <p:cNvGraphicFramePr>
            <a:graphicFrameLocks noGrp="1"/>
          </p:cNvGraphicFramePr>
          <p:nvPr>
            <p:ph type="chart" sz="quarter" idx="25"/>
            <p:extLst>
              <p:ext uri="{D42A27DB-BD31-4B8C-83A1-F6EECF244321}">
                <p14:modId xmlns:p14="http://schemas.microsoft.com/office/powerpoint/2010/main" val="1238817709"/>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71CD4C2-AD4C-45B2-B521-B6D323B1903A}"/>
              </a:ext>
            </a:extLst>
          </p:cNvPr>
          <p:cNvSpPr>
            <a:spLocks noGrp="1"/>
          </p:cNvSpPr>
          <p:nvPr>
            <p:ph type="title"/>
          </p:nvPr>
        </p:nvSpPr>
        <p:spPr/>
        <p:txBody>
          <a:bodyPr/>
          <a:lstStyle/>
          <a:p>
            <a:r>
              <a:rPr lang="en-GB" dirty="0"/>
              <a:t>Customer engagement revenue market share</a:t>
            </a:r>
          </a:p>
        </p:txBody>
      </p:sp>
      <p:sp>
        <p:nvSpPr>
          <p:cNvPr id="3" name="Slide Number Placeholder 2">
            <a:extLst>
              <a:ext uri="{FF2B5EF4-FFF2-40B4-BE49-F238E27FC236}">
                <a16:creationId xmlns:a16="http://schemas.microsoft.com/office/drawing/2014/main" id="{A990FF08-51D2-4F81-8EB6-131246BE185A}"/>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4" name="Text Placeholder 3">
            <a:extLst>
              <a:ext uri="{FF2B5EF4-FFF2-40B4-BE49-F238E27FC236}">
                <a16:creationId xmlns:a16="http://schemas.microsoft.com/office/drawing/2014/main" id="{324C1D4C-365C-4999-AE53-70C070B3EEBF}"/>
              </a:ext>
            </a:extLst>
          </p:cNvPr>
          <p:cNvSpPr>
            <a:spLocks noGrp="1"/>
          </p:cNvSpPr>
          <p:nvPr>
            <p:ph type="body" sz="quarter" idx="19"/>
          </p:nvPr>
        </p:nvSpPr>
        <p:spPr/>
        <p:txBody>
          <a:bodyPr/>
          <a:lstStyle/>
          <a:p>
            <a:r>
              <a:rPr lang="en-GB" baseline="30000" dirty="0"/>
              <a:t>1</a:t>
            </a:r>
            <a:r>
              <a:rPr lang="en-GB" dirty="0"/>
              <a:t> Other vendors include Atento, Huawei, Netcracker, Nokia and Teleperformance. We have revised the 2018 customer engagement revenue for Atento and Nokia based on new information and guidance provided.</a:t>
            </a:r>
          </a:p>
          <a:p>
            <a:endParaRPr lang="en-GB" dirty="0"/>
          </a:p>
        </p:txBody>
      </p:sp>
      <p:sp>
        <p:nvSpPr>
          <p:cNvPr id="7" name="Text Placeholder 6">
            <a:extLst>
              <a:ext uri="{FF2B5EF4-FFF2-40B4-BE49-F238E27FC236}">
                <a16:creationId xmlns:a16="http://schemas.microsoft.com/office/drawing/2014/main" id="{8A28FCB0-A62C-4F70-928C-76E21E486E9D}"/>
              </a:ext>
            </a:extLst>
          </p:cNvPr>
          <p:cNvSpPr>
            <a:spLocks noGrp="1"/>
          </p:cNvSpPr>
          <p:nvPr>
            <p:ph type="body" sz="quarter" idx="41"/>
          </p:nvPr>
        </p:nvSpPr>
        <p:spPr/>
        <p:txBody>
          <a:bodyPr/>
          <a:lstStyle/>
          <a:p>
            <a:r>
              <a:rPr lang="en-GB" dirty="0"/>
              <a:t>Figure 5: Customer engagement total revenue by vendor, worldwide, 2019</a:t>
            </a:r>
            <a:r>
              <a:rPr lang="en-GB" baseline="30000" dirty="0"/>
              <a:t>1</a:t>
            </a:r>
          </a:p>
          <a:p>
            <a:endParaRPr lang="en-GB" dirty="0"/>
          </a:p>
        </p:txBody>
      </p:sp>
      <p:graphicFrame>
        <p:nvGraphicFramePr>
          <p:cNvPr id="31" name="Chart Placeholder 30">
            <a:extLst>
              <a:ext uri="{FF2B5EF4-FFF2-40B4-BE49-F238E27FC236}">
                <a16:creationId xmlns:a16="http://schemas.microsoft.com/office/drawing/2014/main" id="{C43243D9-CC89-42B7-9B49-B2AA4B43908C}"/>
              </a:ext>
            </a:extLst>
          </p:cNvPr>
          <p:cNvGraphicFramePr>
            <a:graphicFrameLocks noGrp="1"/>
          </p:cNvGraphicFramePr>
          <p:nvPr>
            <p:ph type="chart" sz="quarter" idx="42"/>
            <p:extLst>
              <p:ext uri="{D42A27DB-BD31-4B8C-83A1-F6EECF244321}">
                <p14:modId xmlns:p14="http://schemas.microsoft.com/office/powerpoint/2010/main" val="3094322212"/>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7C932CBC-DF84-4E89-AA84-DCF11BC95738}"/>
              </a:ext>
            </a:extLst>
          </p:cNvPr>
          <p:cNvSpPr>
            <a:spLocks noGrp="1"/>
          </p:cNvSpPr>
          <p:nvPr>
            <p:ph type="body" sz="quarter" idx="40"/>
          </p:nvPr>
        </p:nvSpPr>
        <p:spPr/>
        <p:txBody>
          <a:bodyPr/>
          <a:lstStyle/>
          <a:p>
            <a:r>
              <a:rPr lang="en-GB" dirty="0"/>
              <a:t>Figure 4: Customer engagement total revenue by type, worldwide, 2019</a:t>
            </a:r>
          </a:p>
          <a:p>
            <a:endParaRPr lang="en-GB" dirty="0"/>
          </a:p>
        </p:txBody>
      </p:sp>
      <p:sp>
        <p:nvSpPr>
          <p:cNvPr id="14" name="Rectangle: Rounded Corners 13">
            <a:extLst>
              <a:ext uri="{FF2B5EF4-FFF2-40B4-BE49-F238E27FC236}">
                <a16:creationId xmlns:a16="http://schemas.microsoft.com/office/drawing/2014/main" id="{C385A125-D82A-4B98-883E-BD36C5025485}"/>
              </a:ext>
            </a:extLst>
          </p:cNvPr>
          <p:cNvSpPr/>
          <p:nvPr/>
        </p:nvSpPr>
        <p:spPr>
          <a:xfrm>
            <a:off x="3290118" y="2018821"/>
            <a:ext cx="1296000" cy="515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PRODUCT</a:t>
            </a:r>
          </a:p>
        </p:txBody>
      </p:sp>
      <p:sp>
        <p:nvSpPr>
          <p:cNvPr id="15" name="Rectangle: Rounded Corners 14">
            <a:extLst>
              <a:ext uri="{FF2B5EF4-FFF2-40B4-BE49-F238E27FC236}">
                <a16:creationId xmlns:a16="http://schemas.microsoft.com/office/drawing/2014/main" id="{F85B839D-5967-4D13-8DFC-1CDB898AA2C2}"/>
              </a:ext>
            </a:extLst>
          </p:cNvPr>
          <p:cNvSpPr/>
          <p:nvPr/>
        </p:nvSpPr>
        <p:spPr>
          <a:xfrm>
            <a:off x="579247" y="5569904"/>
            <a:ext cx="1296000" cy="51502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PROFESSIONAL SERVICES</a:t>
            </a:r>
          </a:p>
        </p:txBody>
      </p:sp>
      <p:cxnSp>
        <p:nvCxnSpPr>
          <p:cNvPr id="21" name="Straight Connector 20">
            <a:extLst>
              <a:ext uri="{FF2B5EF4-FFF2-40B4-BE49-F238E27FC236}">
                <a16:creationId xmlns:a16="http://schemas.microsoft.com/office/drawing/2014/main" id="{3163510E-A9FB-41AE-8E49-5C7107687E36}"/>
              </a:ext>
            </a:extLst>
          </p:cNvPr>
          <p:cNvCxnSpPr/>
          <p:nvPr/>
        </p:nvCxnSpPr>
        <p:spPr>
          <a:xfrm>
            <a:off x="3938118" y="2533841"/>
            <a:ext cx="0" cy="5364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1933B2-EA4E-4C2D-AF9A-F60886F5B329}"/>
              </a:ext>
            </a:extLst>
          </p:cNvPr>
          <p:cNvCxnSpPr>
            <a:stCxn id="15" idx="0"/>
          </p:cNvCxnSpPr>
          <p:nvPr/>
        </p:nvCxnSpPr>
        <p:spPr>
          <a:xfrm flipV="1">
            <a:off x="1227247" y="5033639"/>
            <a:ext cx="0" cy="53626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1E14AF6-4290-4E56-90D1-4A121A9155DA}"/>
              </a:ext>
            </a:extLst>
          </p:cNvPr>
          <p:cNvSpPr>
            <a:spLocks noChangeAspect="1"/>
          </p:cNvSpPr>
          <p:nvPr/>
        </p:nvSpPr>
        <p:spPr>
          <a:xfrm>
            <a:off x="1155247" y="4961639"/>
            <a:ext cx="144000"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4FC02825-99D9-465E-9B4F-52A0C8386EA7}"/>
              </a:ext>
            </a:extLst>
          </p:cNvPr>
          <p:cNvSpPr>
            <a:spLocks noChangeAspect="1"/>
          </p:cNvSpPr>
          <p:nvPr/>
        </p:nvSpPr>
        <p:spPr>
          <a:xfrm>
            <a:off x="3866118" y="29982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a:extLst>
              <a:ext uri="{FF2B5EF4-FFF2-40B4-BE49-F238E27FC236}">
                <a16:creationId xmlns:a16="http://schemas.microsoft.com/office/drawing/2014/main" id="{DC16F677-378B-4930-AB20-FEE05B7FB605}"/>
              </a:ext>
            </a:extLst>
          </p:cNvPr>
          <p:cNvSpPr>
            <a:spLocks noChangeAspect="1"/>
          </p:cNvSpPr>
          <p:nvPr/>
        </p:nvSpPr>
        <p:spPr>
          <a:xfrm>
            <a:off x="1712492" y="31880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USD14.3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0.3%</a:t>
            </a:r>
          </a:p>
        </p:txBody>
      </p:sp>
      <p:sp>
        <p:nvSpPr>
          <p:cNvPr id="33" name="TextBox 1">
            <a:extLst>
              <a:ext uri="{FF2B5EF4-FFF2-40B4-BE49-F238E27FC236}">
                <a16:creationId xmlns:a16="http://schemas.microsoft.com/office/drawing/2014/main" id="{304B97C0-0DD8-4E38-A825-08627C0D9DBF}"/>
              </a:ext>
            </a:extLst>
          </p:cNvPr>
          <p:cNvSpPr txBox="1"/>
          <p:nvPr/>
        </p:nvSpPr>
        <p:spPr>
          <a:xfrm>
            <a:off x="8157564"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2830768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18.xml><?xml version="1.0" encoding="utf-8"?>
<p:tagLst xmlns:a="http://schemas.openxmlformats.org/drawingml/2006/main" xmlns:r="http://schemas.openxmlformats.org/officeDocument/2006/relationships" xmlns:p="http://schemas.openxmlformats.org/presentationml/2006/main">
  <p:tag name="SELECTED" val="0"/>
</p:tagLst>
</file>

<file path=ppt/tags/tag19.xml><?xml version="1.0" encoding="utf-8"?>
<p:tagLst xmlns:a="http://schemas.openxmlformats.org/drawingml/2006/main" xmlns:r="http://schemas.openxmlformats.org/officeDocument/2006/relationships" xmlns:p="http://schemas.openxmlformats.org/presentationml/2006/main">
  <p:tag name="SELECT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ELECTED" val="0"/>
</p:tagLst>
</file>

<file path=ppt/tags/tag21.xml><?xml version="1.0" encoding="utf-8"?>
<p:tagLst xmlns:a="http://schemas.openxmlformats.org/drawingml/2006/main" xmlns:r="http://schemas.openxmlformats.org/officeDocument/2006/relationships" xmlns:p="http://schemas.openxmlformats.org/presentationml/2006/main">
  <p:tag name="SELECTED" val="0"/>
</p:tagLst>
</file>

<file path=ppt/tags/tag22.xml><?xml version="1.0" encoding="utf-8"?>
<p:tagLst xmlns:a="http://schemas.openxmlformats.org/drawingml/2006/main" xmlns:r="http://schemas.openxmlformats.org/officeDocument/2006/relationships" xmlns:p="http://schemas.openxmlformats.org/presentationml/2006/main">
  <p:tag name="SELECTED" val="0"/>
</p:tagLst>
</file>

<file path=ppt/tags/tag23.xml><?xml version="1.0" encoding="utf-8"?>
<p:tagLst xmlns:a="http://schemas.openxmlformats.org/drawingml/2006/main" xmlns:r="http://schemas.openxmlformats.org/officeDocument/2006/relationships" xmlns:p="http://schemas.openxmlformats.org/presentationml/2006/main">
  <p:tag name="SELECTED" val="0"/>
</p:tagLst>
</file>

<file path=ppt/tags/tag24.xml><?xml version="1.0" encoding="utf-8"?>
<p:tagLst xmlns:a="http://schemas.openxmlformats.org/drawingml/2006/main" xmlns:r="http://schemas.openxmlformats.org/officeDocument/2006/relationships" xmlns:p="http://schemas.openxmlformats.org/presentationml/2006/main">
  <p:tag name="SELECTED" val="0"/>
</p:tagLst>
</file>

<file path=ppt/tags/tag25.xml><?xml version="1.0" encoding="utf-8"?>
<p:tagLst xmlns:a="http://schemas.openxmlformats.org/drawingml/2006/main" xmlns:r="http://schemas.openxmlformats.org/officeDocument/2006/relationships" xmlns:p="http://schemas.openxmlformats.org/presentationml/2006/main">
  <p:tag name="SELECTED" val="0"/>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32.xml><?xml version="1.0" encoding="utf-8"?>
<p:tagLst xmlns:a="http://schemas.openxmlformats.org/drawingml/2006/main" xmlns:r="http://schemas.openxmlformats.org/officeDocument/2006/relationships" xmlns:p="http://schemas.openxmlformats.org/presentationml/2006/main">
  <p:tag name="SELECTED" val="0"/>
</p:tagLst>
</file>

<file path=ppt/tags/tag33.xml><?xml version="1.0" encoding="utf-8"?>
<p:tagLst xmlns:a="http://schemas.openxmlformats.org/drawingml/2006/main" xmlns:r="http://schemas.openxmlformats.org/officeDocument/2006/relationships" xmlns:p="http://schemas.openxmlformats.org/presentationml/2006/main">
  <p:tag name="SELECTED" val="0"/>
</p:tagLst>
</file>

<file path=ppt/tags/tag34.xml><?xml version="1.0" encoding="utf-8"?>
<p:tagLst xmlns:a="http://schemas.openxmlformats.org/drawingml/2006/main" xmlns:r="http://schemas.openxmlformats.org/officeDocument/2006/relationships" xmlns:p="http://schemas.openxmlformats.org/presentationml/2006/main">
  <p:tag name="SELECTED" val="0"/>
</p:tagLst>
</file>

<file path=ppt/tags/tag35.xml><?xml version="1.0" encoding="utf-8"?>
<p:tagLst xmlns:a="http://schemas.openxmlformats.org/drawingml/2006/main" xmlns:r="http://schemas.openxmlformats.org/officeDocument/2006/relationships" xmlns:p="http://schemas.openxmlformats.org/presentationml/2006/main">
  <p:tag name="SELECTED" val="0"/>
</p:tagLst>
</file>

<file path=ppt/tags/tag36.xml><?xml version="1.0" encoding="utf-8"?>
<p:tagLst xmlns:a="http://schemas.openxmlformats.org/drawingml/2006/main" xmlns:r="http://schemas.openxmlformats.org/officeDocument/2006/relationships" xmlns:p="http://schemas.openxmlformats.org/presentationml/2006/main">
  <p:tag name="SELECTED" val="0"/>
</p:tagLst>
</file>

<file path=ppt/tags/tag37.xml><?xml version="1.0" encoding="utf-8"?>
<p:tagLst xmlns:a="http://schemas.openxmlformats.org/drawingml/2006/main" xmlns:r="http://schemas.openxmlformats.org/officeDocument/2006/relationships" xmlns:p="http://schemas.openxmlformats.org/presentationml/2006/main">
  <p:tag name="SELECTED" val="0"/>
</p:tagLst>
</file>

<file path=ppt/tags/tag38.xml><?xml version="1.0" encoding="utf-8"?>
<p:tagLst xmlns:a="http://schemas.openxmlformats.org/drawingml/2006/main" xmlns:r="http://schemas.openxmlformats.org/officeDocument/2006/relationships" xmlns:p="http://schemas.openxmlformats.org/presentationml/2006/main">
  <p:tag name="SELECTED" val="0"/>
</p:tagLst>
</file>

<file path=ppt/tags/tag39.xml><?xml version="1.0" encoding="utf-8"?>
<p:tagLst xmlns:a="http://schemas.openxmlformats.org/drawingml/2006/main" xmlns:r="http://schemas.openxmlformats.org/officeDocument/2006/relationships" xmlns:p="http://schemas.openxmlformats.org/presentationml/2006/main">
  <p:tag name="SELECT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ELECTED" val="1"/>
</p:tagLst>
</file>

<file path=ppt/tags/tag41.xml><?xml version="1.0" encoding="utf-8"?>
<p:tagLst xmlns:a="http://schemas.openxmlformats.org/drawingml/2006/main" xmlns:r="http://schemas.openxmlformats.org/officeDocument/2006/relationships" xmlns:p="http://schemas.openxmlformats.org/presentationml/2006/main">
  <p:tag name="SELECTED" val="0"/>
</p:tagLst>
</file>

<file path=ppt/tags/tag42.xml><?xml version="1.0" encoding="utf-8"?>
<p:tagLst xmlns:a="http://schemas.openxmlformats.org/drawingml/2006/main" xmlns:r="http://schemas.openxmlformats.org/officeDocument/2006/relationships" xmlns:p="http://schemas.openxmlformats.org/presentationml/2006/main">
  <p:tag name="SELECTED" val="1"/>
</p:tagLst>
</file>

<file path=ppt/tags/tag43.xml><?xml version="1.0" encoding="utf-8"?>
<p:tagLst xmlns:a="http://schemas.openxmlformats.org/drawingml/2006/main" xmlns:r="http://schemas.openxmlformats.org/officeDocument/2006/relationships" xmlns:p="http://schemas.openxmlformats.org/presentationml/2006/main">
  <p:tag name="SELECTED" val="1"/>
</p:tagLst>
</file>

<file path=ppt/tags/tag44.xml><?xml version="1.0" encoding="utf-8"?>
<p:tagLst xmlns:a="http://schemas.openxmlformats.org/drawingml/2006/main" xmlns:r="http://schemas.openxmlformats.org/officeDocument/2006/relationships" xmlns:p="http://schemas.openxmlformats.org/presentationml/2006/main">
  <p:tag name="SELECTED" val="1"/>
</p:tagLst>
</file>

<file path=ppt/tags/tag45.xml><?xml version="1.0" encoding="utf-8"?>
<p:tagLst xmlns:a="http://schemas.openxmlformats.org/drawingml/2006/main" xmlns:r="http://schemas.openxmlformats.org/officeDocument/2006/relationships" xmlns:p="http://schemas.openxmlformats.org/presentationml/2006/main">
  <p:tag name="SELECTED" val="1"/>
</p:tagLst>
</file>

<file path=ppt/tags/tag46.xml><?xml version="1.0" encoding="utf-8"?>
<p:tagLst xmlns:a="http://schemas.openxmlformats.org/drawingml/2006/main" xmlns:r="http://schemas.openxmlformats.org/officeDocument/2006/relationships" xmlns:p="http://schemas.openxmlformats.org/presentationml/2006/main">
  <p:tag name="SELECTED" val="1"/>
</p:tagLst>
</file>

<file path=ppt/tags/tag47.xml><?xml version="1.0" encoding="utf-8"?>
<p:tagLst xmlns:a="http://schemas.openxmlformats.org/drawingml/2006/main" xmlns:r="http://schemas.openxmlformats.org/officeDocument/2006/relationships" xmlns:p="http://schemas.openxmlformats.org/presentationml/2006/main">
  <p:tag name="SELECTED" val="1"/>
</p:tagLst>
</file>

<file path=ppt/tags/tag48.xml><?xml version="1.0" encoding="utf-8"?>
<p:tagLst xmlns:a="http://schemas.openxmlformats.org/drawingml/2006/main" xmlns:r="http://schemas.openxmlformats.org/officeDocument/2006/relationships" xmlns:p="http://schemas.openxmlformats.org/presentationml/2006/main">
  <p:tag name="SELECTED"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SELECTED" val="0"/>
</p:tagLst>
</file>

<file path=ppt/tags/tag51.xml><?xml version="1.0" encoding="utf-8"?>
<p:tagLst xmlns:a="http://schemas.openxmlformats.org/drawingml/2006/main" xmlns:r="http://schemas.openxmlformats.org/officeDocument/2006/relationships" xmlns:p="http://schemas.openxmlformats.org/presentationml/2006/main">
  <p:tag name="SELECTED" val="0"/>
</p:tagLst>
</file>

<file path=ppt/tags/tag52.xml><?xml version="1.0" encoding="utf-8"?>
<p:tagLst xmlns:a="http://schemas.openxmlformats.org/drawingml/2006/main" xmlns:r="http://schemas.openxmlformats.org/officeDocument/2006/relationships" xmlns:p="http://schemas.openxmlformats.org/presentationml/2006/main">
  <p:tag name="SELECTED" val="0"/>
</p:tagLst>
</file>

<file path=ppt/tags/tag53.xml><?xml version="1.0" encoding="utf-8"?>
<p:tagLst xmlns:a="http://schemas.openxmlformats.org/drawingml/2006/main" xmlns:r="http://schemas.openxmlformats.org/officeDocument/2006/relationships" xmlns:p="http://schemas.openxmlformats.org/presentationml/2006/main">
  <p:tag name="SELECTED" val="0"/>
</p:tagLst>
</file>

<file path=ppt/tags/tag54.xml><?xml version="1.0" encoding="utf-8"?>
<p:tagLst xmlns:a="http://schemas.openxmlformats.org/drawingml/2006/main" xmlns:r="http://schemas.openxmlformats.org/officeDocument/2006/relationships" xmlns:p="http://schemas.openxmlformats.org/presentationml/2006/main">
  <p:tag name="SELECTED" val="0"/>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de2yJ5og.crr4rJKpY8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Analysys_Mason_market_share_2019.pptx" id="{92B1DCEE-8D98-487C-A0F0-5A00E03C0671}" vid="{F38D55F2-24EE-4323-A749-F8A8B47845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A81E85E6ECAE498D15C008F700BBDA" ma:contentTypeVersion="11" ma:contentTypeDescription="Create a new document." ma:contentTypeScope="" ma:versionID="3dacd05bd4e229db0a942b3393546d2f">
  <xsd:schema xmlns:xsd="http://www.w3.org/2001/XMLSchema" xmlns:xs="http://www.w3.org/2001/XMLSchema" xmlns:p="http://schemas.microsoft.com/office/2006/metadata/properties" xmlns:ns3="cdc74a81-345f-4595-8884-0c21e85cc73a" xmlns:ns4="05e7e8e4-8977-47f6-be4f-c561b2a026ae" targetNamespace="http://schemas.microsoft.com/office/2006/metadata/properties" ma:root="true" ma:fieldsID="90222e071a7a864958fabbbd22e3fa3d" ns3:_="" ns4:_="">
    <xsd:import namespace="cdc74a81-345f-4595-8884-0c21e85cc73a"/>
    <xsd:import namespace="05e7e8e4-8977-47f6-be4f-c561b2a026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4a81-345f-4595-8884-0c21e85cc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e7e8e4-8977-47f6-be4f-c561b2a026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0B334-B096-4C3B-94C7-3CF4CBB9FF5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76386F-64F5-44F3-97CD-B6F4601C8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74a81-345f-4595-8884-0c21e85cc73a"/>
    <ds:schemaRef ds:uri="05e7e8e4-8977-47f6-be4f-c561b2a02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F12DD-0AED-4D8D-9896-227BA2F3D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SoftwareMarketShare</Template>
  <TotalTime>10</TotalTime>
  <Words>11798</Words>
  <Application>Microsoft Office PowerPoint</Application>
  <PresentationFormat>A4 Paper (210x297 mm)</PresentationFormat>
  <Paragraphs>1155</Paragraphs>
  <Slides>62</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4" baseType="lpstr">
      <vt:lpstr>Arial</vt:lpstr>
      <vt:lpstr>Calibri</vt:lpstr>
      <vt:lpstr>Franklin Gothic Book</vt:lpstr>
      <vt:lpstr>Franklin Gothic Demi</vt:lpstr>
      <vt:lpstr>Franklin Gothic Demi Cond</vt:lpstr>
      <vt:lpstr>Franklin Gothic Heavy</vt:lpstr>
      <vt:lpstr>Franklin Gothic Medium</vt:lpstr>
      <vt:lpstr>Franklin Gothic Medium Cond</vt:lpstr>
      <vt:lpstr>Symbol</vt:lpstr>
      <vt:lpstr>Wingdings</vt:lpstr>
      <vt:lpstr>AnalysysMasonPPT</vt:lpstr>
      <vt:lpstr>think-cell Slide</vt:lpstr>
      <vt:lpstr>PowerPoint Presentation</vt:lpstr>
      <vt:lpstr>About this report</vt:lpstr>
      <vt:lpstr>PowerPoint Presentation</vt:lpstr>
      <vt:lpstr>Digital channels are increasingly replacing traditional channels as CSPs’ investments in the customer engagement segment become more product-centred</vt:lpstr>
      <vt:lpstr>5G has had limited impact on consumer telecoms systems, but remains an important influencer of CSP spending on enterprise experience functions</vt:lpstr>
      <vt:lpstr>SaaS has become the default delivery model for customer engagement functions</vt:lpstr>
      <vt:lpstr>Key recommendations</vt:lpstr>
      <vt:lpstr>PowerPoint Presentation</vt:lpstr>
      <vt:lpstr>Customer engagement revenue market share</vt:lpstr>
      <vt:lpstr>Customer engagement revenue market share</vt:lpstr>
      <vt:lpstr>Engagement platforms product revenue market share</vt:lpstr>
      <vt:lpstr>Engagement platforms professional services revenue market share</vt:lpstr>
      <vt:lpstr>Sales product revenue market share</vt:lpstr>
      <vt:lpstr>Sales professional services revenue market share</vt:lpstr>
      <vt:lpstr>Marketing product revenue market share</vt:lpstr>
      <vt:lpstr>Marketing professional services revenue market share</vt:lpstr>
      <vt:lpstr>Customer service product revenue market share</vt:lpstr>
      <vt:lpstr>Customer service professional services revenue market share</vt:lpstr>
      <vt:lpstr>PowerPoint Presentation</vt:lpstr>
      <vt:lpstr>Overall telecoms services: revenue split and trends for regional markets</vt:lpstr>
      <vt:lpstr>Overall telecoms services: regional service breakouts</vt:lpstr>
      <vt:lpstr>Overall telecoms services: regional service comparison</vt:lpstr>
      <vt:lpstr>Overall telecoms services: investments and spending </vt:lpstr>
      <vt:lpstr>Overall telecoms services: key industry drivers</vt:lpstr>
      <vt:lpstr>PowerPoint Presentation</vt:lpstr>
      <vt:lpstr>Accenture</vt:lpstr>
      <vt:lpstr>Amdocs</vt:lpstr>
      <vt:lpstr>Ericsson</vt:lpstr>
      <vt:lpstr>Flytxt</vt:lpstr>
      <vt:lpstr>Genesys</vt:lpstr>
      <vt:lpstr>Huawei Technologies</vt:lpstr>
      <vt:lpstr>IBM</vt:lpstr>
      <vt:lpstr>Microsoft</vt:lpstr>
      <vt:lpstr>Netcracker</vt:lpstr>
      <vt:lpstr>Nokia</vt:lpstr>
      <vt:lpstr>Oracle</vt:lpstr>
      <vt:lpstr>Pegasystems</vt:lpstr>
      <vt:lpstr>Salesforce</vt:lpstr>
      <vt:lpstr>SAP</vt:lpstr>
      <vt:lpstr>Tata Consultancy Services (TCS)</vt:lpstr>
      <vt:lpstr>Summary of other players in the customer engagement market [1/2]</vt:lpstr>
      <vt:lpstr>Summary of other players in the customer engagement market [2/2]</vt:lpstr>
      <vt:lpstr>PowerPoint Presentation</vt:lpstr>
      <vt:lpstr>Definition of geographical regions</vt:lpstr>
      <vt:lpstr>Telecoms software market segmentation1</vt:lpstr>
      <vt:lpstr>Customer engagement sub-segment definitions</vt:lpstr>
      <vt:lpstr>Engagement platforms</vt:lpstr>
      <vt:lpstr>Sales</vt:lpstr>
      <vt:lpstr>Marketing</vt:lpstr>
      <vt:lpstr>Customer service</vt:lpstr>
      <vt:lpstr>Definitions: products and professional services</vt:lpstr>
      <vt:lpstr>Definitions: overall view of delivery types</vt:lpstr>
      <vt:lpstr>Definitions: detailed explanation of ‘systems integration and other professional services’ [1/2]</vt:lpstr>
      <vt:lpstr>Definitions: detailed explanation of ‘systems integration and other professional services’ [2/2]</vt:lpstr>
      <vt:lpstr>Definitions: revenue distribution associated with delivery types</vt:lpstr>
      <vt:lpstr>Definitions: service types</vt:lpstr>
      <vt:lpstr>PowerPoint Presentation</vt:lpstr>
      <vt:lpstr>About the author</vt:lpstr>
      <vt:lpstr>Analysys Mason’s consulting and research are uniquely positioned</vt:lpstr>
      <vt:lpstr>Research from Analysys Mason</vt:lpstr>
      <vt:lpstr>Our consulting expertise covers the breadth of TMT issues and challenges</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Maria</cp:lastModifiedBy>
  <cp:revision>30</cp:revision>
  <cp:lastPrinted>2013-03-20T11:36:12Z</cp:lastPrinted>
  <dcterms:created xsi:type="dcterms:W3CDTF">2020-08-18T14:27:04Z</dcterms:created>
  <dcterms:modified xsi:type="dcterms:W3CDTF">2021-06-08T16:41:22Z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0x010100A2A81E85E6ECAE498D15C008F700BBDA</vt:lpwstr>
  </property>
</Properties>
</file>